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slides/slide7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Layouts/slideLayout3.xml" ContentType="application/vnd.openxmlformats-officedocument.presentationml.slideLayout+xml"/>
  <Default Extension="jpeg" ContentType="image/jpeg"/>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4">
  <p:sldMasterIdLst>
    <p:sldMasterId id="2147483648" r:id="rId1"/>
  </p:sldMasterIdLst>
  <p:notesMasterIdLst>
    <p:notesMasterId r:id="rId77"/>
  </p:notesMasterIdLst>
  <p:sldIdLst>
    <p:sldId id="329" r:id="rId2"/>
    <p:sldId id="256" r:id="rId3"/>
    <p:sldId id="328" r:id="rId4"/>
    <p:sldId id="257" r:id="rId5"/>
    <p:sldId id="258" r:id="rId6"/>
    <p:sldId id="259" r:id="rId7"/>
    <p:sldId id="260" r:id="rId8"/>
    <p:sldId id="380" r:id="rId9"/>
    <p:sldId id="261" r:id="rId10"/>
    <p:sldId id="365" r:id="rId11"/>
    <p:sldId id="381" r:id="rId12"/>
    <p:sldId id="382" r:id="rId13"/>
    <p:sldId id="383" r:id="rId14"/>
    <p:sldId id="368" r:id="rId15"/>
    <p:sldId id="263" r:id="rId16"/>
    <p:sldId id="264" r:id="rId17"/>
    <p:sldId id="265" r:id="rId18"/>
    <p:sldId id="280" r:id="rId19"/>
    <p:sldId id="279" r:id="rId20"/>
    <p:sldId id="282" r:id="rId21"/>
    <p:sldId id="283" r:id="rId22"/>
    <p:sldId id="285" r:id="rId23"/>
    <p:sldId id="281" r:id="rId24"/>
    <p:sldId id="331" r:id="rId25"/>
    <p:sldId id="292" r:id="rId26"/>
    <p:sldId id="296" r:id="rId27"/>
    <p:sldId id="297" r:id="rId28"/>
    <p:sldId id="384" r:id="rId29"/>
    <p:sldId id="294" r:id="rId30"/>
    <p:sldId id="300" r:id="rId31"/>
    <p:sldId id="299" r:id="rId32"/>
    <p:sldId id="303" r:id="rId33"/>
    <p:sldId id="369" r:id="rId34"/>
    <p:sldId id="309" r:id="rId35"/>
    <p:sldId id="313" r:id="rId36"/>
    <p:sldId id="314" r:id="rId37"/>
    <p:sldId id="315" r:id="rId38"/>
    <p:sldId id="316" r:id="rId39"/>
    <p:sldId id="304" r:id="rId40"/>
    <p:sldId id="320" r:id="rId41"/>
    <p:sldId id="302" r:id="rId42"/>
    <p:sldId id="301" r:id="rId43"/>
    <p:sldId id="305" r:id="rId44"/>
    <p:sldId id="308" r:id="rId45"/>
    <p:sldId id="321" r:id="rId46"/>
    <p:sldId id="322" r:id="rId47"/>
    <p:sldId id="323" r:id="rId48"/>
    <p:sldId id="325" r:id="rId49"/>
    <p:sldId id="326" r:id="rId50"/>
    <p:sldId id="327" r:id="rId51"/>
    <p:sldId id="307" r:id="rId52"/>
    <p:sldId id="312" r:id="rId53"/>
    <p:sldId id="317" r:id="rId54"/>
    <p:sldId id="318" r:id="rId55"/>
    <p:sldId id="324" r:id="rId56"/>
    <p:sldId id="372" r:id="rId57"/>
    <p:sldId id="333" r:id="rId58"/>
    <p:sldId id="332" r:id="rId59"/>
    <p:sldId id="334" r:id="rId60"/>
    <p:sldId id="336" r:id="rId61"/>
    <p:sldId id="340" r:id="rId62"/>
    <p:sldId id="338" r:id="rId63"/>
    <p:sldId id="339" r:id="rId64"/>
    <p:sldId id="348" r:id="rId65"/>
    <p:sldId id="370" r:id="rId66"/>
    <p:sldId id="371" r:id="rId67"/>
    <p:sldId id="373" r:id="rId68"/>
    <p:sldId id="374" r:id="rId69"/>
    <p:sldId id="375" r:id="rId70"/>
    <p:sldId id="376" r:id="rId71"/>
    <p:sldId id="377" r:id="rId72"/>
    <p:sldId id="378" r:id="rId73"/>
    <p:sldId id="379" r:id="rId74"/>
    <p:sldId id="367" r:id="rId75"/>
    <p:sldId id="366" r:id="rId76"/>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06" autoAdjust="0"/>
    <p:restoredTop sz="94660" autoAdjust="0"/>
  </p:normalViewPr>
  <p:slideViewPr>
    <p:cSldViewPr>
      <p:cViewPr>
        <p:scale>
          <a:sx n="80" d="100"/>
          <a:sy n="80" d="100"/>
        </p:scale>
        <p:origin x="-408" y="21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presProps" Target="presProps.xml"/><Relationship Id="rId8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B1B8B35-1CC4-418C-BE58-272D9371C127}" type="datetimeFigureOut">
              <a:rPr lang="fr-FR" smtClean="0"/>
              <a:pPr/>
              <a:t>31/10/2017</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2996C86-126B-4C07-88A1-35FE3885F25C}" type="slidenum">
              <a:rPr lang="fr-FR" smtClean="0"/>
              <a:pPr/>
              <a:t>‹N°›</a:t>
            </a:fld>
            <a:endParaRPr lang="fr-FR"/>
          </a:p>
        </p:txBody>
      </p:sp>
    </p:spTree>
    <p:extLst>
      <p:ext uri="{BB962C8B-B14F-4D97-AF65-F5344CB8AC3E}">
        <p14:creationId xmlns:p14="http://schemas.microsoft.com/office/powerpoint/2010/main" xmlns="" val="16677750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42996C86-126B-4C07-88A1-35FE3885F25C}" type="slidenum">
              <a:rPr lang="fr-FR" smtClean="0"/>
              <a:pPr/>
              <a:t>1</a:t>
            </a:fld>
            <a:endParaRPr lang="fr-F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pour modifier le style du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p:txBody>
          <a:bodyPr/>
          <a:lstStyle/>
          <a:p>
            <a:fld id="{0BCFBE5A-82A0-4C4D-BB07-D6955A84BD1D}" type="datetimeFigureOut">
              <a:rPr lang="fr-FR" smtClean="0"/>
              <a:pPr/>
              <a:t>31/10/2017</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61C1CFFF-149D-42B9-BD16-8E71723DFDC0}" type="slidenum">
              <a:rPr lang="fr-FR" smtClean="0"/>
              <a:pPr/>
              <a:t>‹N°›</a:t>
            </a:fld>
            <a:endParaRPr lang="fr-F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0BCFBE5A-82A0-4C4D-BB07-D6955A84BD1D}" type="datetimeFigureOut">
              <a:rPr lang="fr-FR" smtClean="0"/>
              <a:pPr/>
              <a:t>31/10/2017</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61C1CFFF-149D-42B9-BD16-8E71723DFDC0}" type="slidenum">
              <a:rPr lang="fr-FR" smtClean="0"/>
              <a:pPr/>
              <a:t>‹N°›</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pour modifier le style du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fld id="{0BCFBE5A-82A0-4C4D-BB07-D6955A84BD1D}" type="datetimeFigureOut">
              <a:rPr lang="fr-FR" smtClean="0"/>
              <a:pPr/>
              <a:t>31/10/2017</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61C1CFFF-149D-42B9-BD16-8E71723DFDC0}" type="slidenum">
              <a:rPr lang="fr-FR" smtClean="0"/>
              <a:pPr/>
              <a:t>‹N°›</a:t>
            </a:fld>
            <a:endParaRPr lang="fr-F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0BCFBE5A-82A0-4C4D-BB07-D6955A84BD1D}" type="datetimeFigureOut">
              <a:rPr lang="fr-FR" smtClean="0"/>
              <a:pPr/>
              <a:t>31/10/2017</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61C1CFFF-149D-42B9-BD16-8E71723DFDC0}" type="slidenum">
              <a:rPr lang="fr-FR" smtClean="0"/>
              <a:pPr/>
              <a:t>‹N°›</a:t>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0BCFBE5A-82A0-4C4D-BB07-D6955A84BD1D}" type="datetimeFigureOut">
              <a:rPr lang="fr-FR" smtClean="0"/>
              <a:pPr/>
              <a:t>31/10/2017</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61C1CFFF-149D-42B9-BD16-8E71723DFDC0}" type="slidenum">
              <a:rPr lang="fr-FR" smtClean="0"/>
              <a:pPr/>
              <a:t>‹N°›</a:t>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e la date 2"/>
          <p:cNvSpPr>
            <a:spLocks noGrp="1"/>
          </p:cNvSpPr>
          <p:nvPr>
            <p:ph type="dt" sz="half" idx="10"/>
          </p:nvPr>
        </p:nvSpPr>
        <p:spPr/>
        <p:txBody>
          <a:bodyPr/>
          <a:lstStyle/>
          <a:p>
            <a:fld id="{0BCFBE5A-82A0-4C4D-BB07-D6955A84BD1D}" type="datetimeFigureOut">
              <a:rPr lang="fr-FR" smtClean="0"/>
              <a:pPr/>
              <a:t>31/10/2017</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61C1CFFF-149D-42B9-BD16-8E71723DFDC0}" type="slidenum">
              <a:rPr lang="fr-FR" smtClean="0"/>
              <a:pPr/>
              <a:t>‹N°›</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0BCFBE5A-82A0-4C4D-BB07-D6955A84BD1D}" type="datetimeFigureOut">
              <a:rPr lang="fr-FR" smtClean="0"/>
              <a:pPr/>
              <a:t>31/10/2017</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61C1CFFF-149D-42B9-BD16-8E71723DFDC0}" type="slidenum">
              <a:rPr lang="fr-FR" smtClean="0"/>
              <a:pPr/>
              <a:t>‹N°›</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pour modifier le style du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0BCFBE5A-82A0-4C4D-BB07-D6955A84BD1D}" type="datetimeFigureOut">
              <a:rPr lang="fr-FR" smtClean="0"/>
              <a:pPr/>
              <a:t>31/10/2017</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61C1CFFF-149D-42B9-BD16-8E71723DFDC0}" type="slidenum">
              <a:rPr lang="fr-FR" smtClean="0"/>
              <a:pPr/>
              <a:t>‹N°›</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pour modifier le style du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0BCFBE5A-82A0-4C4D-BB07-D6955A84BD1D}" type="datetimeFigureOut">
              <a:rPr lang="fr-FR" smtClean="0"/>
              <a:pPr/>
              <a:t>31/10/2017</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61C1CFFF-149D-42B9-BD16-8E71723DFDC0}" type="slidenum">
              <a:rPr lang="fr-FR" smtClean="0"/>
              <a:pPr/>
              <a:t>‹N°›</a:t>
            </a:fld>
            <a:endParaRPr lang="fr-F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0BCFBE5A-82A0-4C4D-BB07-D6955A84BD1D}" type="datetimeFigureOut">
              <a:rPr lang="fr-FR" smtClean="0"/>
              <a:pPr/>
              <a:t>31/10/2017</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61C1CFFF-149D-42B9-BD16-8E71723DFDC0}" type="slidenum">
              <a:rPr lang="fr-FR" smtClean="0"/>
              <a:pPr/>
              <a:t>‹N°›</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pour modifier le style du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0BCFBE5A-82A0-4C4D-BB07-D6955A84BD1D}" type="datetimeFigureOut">
              <a:rPr lang="fr-FR" smtClean="0"/>
              <a:pPr/>
              <a:t>31/10/2017</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61C1CFFF-149D-42B9-BD16-8E71723DFDC0}" type="slidenum">
              <a:rPr lang="fr-FR" smtClean="0"/>
              <a:pPr/>
              <a:t>‹N°›</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BCFBE5A-82A0-4C4D-BB07-D6955A84BD1D}" type="datetimeFigureOut">
              <a:rPr lang="fr-FR" smtClean="0"/>
              <a:pPr/>
              <a:t>31/10/2017</a:t>
            </a:fld>
            <a:endParaRPr lang="fr-F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1C1CFFF-149D-42B9-BD16-8E71723DFDC0}" type="slidenum">
              <a:rPr lang="fr-FR" smtClean="0"/>
              <a:pPr/>
              <a:t>‹N°›</a:t>
            </a:fld>
            <a:endParaRPr lang="fr-F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9.jpe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20.jpe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21.jpe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image" Target="../media/image24.emf"/><Relationship Id="rId1" Type="http://schemas.openxmlformats.org/officeDocument/2006/relationships/slideLayout" Target="../slideLayouts/slideLayout2.xml"/><Relationship Id="rId6" Type="http://schemas.openxmlformats.org/officeDocument/2006/relationships/image" Target="../media/image23.jpeg"/><Relationship Id="rId5" Type="http://schemas.openxmlformats.org/officeDocument/2006/relationships/image" Target="../media/image27.emf"/><Relationship Id="rId4" Type="http://schemas.openxmlformats.org/officeDocument/2006/relationships/image" Target="../media/image26.emf"/></Relationships>
</file>

<file path=ppt/slides/_rels/slide43.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2.xml"/><Relationship Id="rId4" Type="http://schemas.openxmlformats.org/officeDocument/2006/relationships/image" Target="../media/image37.jpeg"/></Relationships>
</file>

<file path=ppt/slides/_rels/slide51.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jpeg"/><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jpeg"/><Relationship Id="rId1" Type="http://schemas.openxmlformats.org/officeDocument/2006/relationships/slideLayout" Target="../slideLayouts/slideLayout1.xml"/><Relationship Id="rId6" Type="http://schemas.openxmlformats.org/officeDocument/2006/relationships/image" Target="../media/image23.jpeg"/><Relationship Id="rId5" Type="http://schemas.openxmlformats.org/officeDocument/2006/relationships/image" Target="../media/image44.jpeg"/><Relationship Id="rId4" Type="http://schemas.openxmlformats.org/officeDocument/2006/relationships/image" Target="../media/image43.jpeg"/></Relationships>
</file>

<file path=ppt/slides/_rels/slide55.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47.jpeg"/><Relationship Id="rId1" Type="http://schemas.openxmlformats.org/officeDocument/2006/relationships/slideLayout" Target="../slideLayouts/slideLayout2.xml"/><Relationship Id="rId4" Type="http://schemas.openxmlformats.org/officeDocument/2006/relationships/image" Target="../media/image49.jpe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image" Target="../media/image50.jpeg"/><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8388424" y="6453336"/>
            <a:ext cx="301686" cy="369332"/>
          </a:xfrm>
          <a:prstGeom prst="rect">
            <a:avLst/>
          </a:prstGeom>
          <a:noFill/>
        </p:spPr>
        <p:txBody>
          <a:bodyPr wrap="square" rtlCol="0">
            <a:spAutoFit/>
          </a:bodyPr>
          <a:lstStyle/>
          <a:p>
            <a:r>
              <a:rPr lang="fr-FR" dirty="0" smtClean="0"/>
              <a:t>1</a:t>
            </a:r>
            <a:endParaRPr lang="fr-FR" dirty="0"/>
          </a:p>
        </p:txBody>
      </p:sp>
    </p:spTree>
    <p:extLst>
      <p:ext uri="{BB962C8B-B14F-4D97-AF65-F5344CB8AC3E}">
        <p14:creationId xmlns:p14="http://schemas.microsoft.com/office/powerpoint/2010/main" xmlns="" val="411426953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251520" y="0"/>
            <a:ext cx="8640960" cy="6858000"/>
          </a:xfrm>
        </p:spPr>
        <p:txBody>
          <a:bodyPr>
            <a:normAutofit fontScale="90000"/>
          </a:bodyPr>
          <a:lstStyle/>
          <a:p>
            <a:r>
              <a:rPr lang="fr-FR" dirty="0" smtClean="0"/>
              <a:t>Patrick Vanuxeem</a:t>
            </a:r>
            <a:br>
              <a:rPr lang="fr-FR" dirty="0" smtClean="0"/>
            </a:br>
            <a:r>
              <a:rPr lang="fr-FR" dirty="0" smtClean="0"/>
              <a:t/>
            </a:r>
            <a:br>
              <a:rPr lang="fr-FR" dirty="0" smtClean="0"/>
            </a:br>
            <a:r>
              <a:rPr lang="fr-FR" dirty="0" smtClean="0"/>
              <a:t>CONFÉRENCE</a:t>
            </a:r>
            <a:br>
              <a:rPr lang="fr-FR" dirty="0" smtClean="0"/>
            </a:br>
            <a:r>
              <a:rPr lang="fr-FR" dirty="0"/>
              <a:t/>
            </a:r>
            <a:br>
              <a:rPr lang="fr-FR" dirty="0"/>
            </a:br>
            <a:r>
              <a:rPr lang="fr-FR" dirty="0" smtClean="0"/>
              <a:t>« </a:t>
            </a:r>
            <a:r>
              <a:rPr lang="fr-FR" b="1" dirty="0" smtClean="0"/>
              <a:t>LOCTUDY- </a:t>
            </a:r>
            <a:br>
              <a:rPr lang="fr-FR" b="1" dirty="0" smtClean="0"/>
            </a:br>
            <a:r>
              <a:rPr lang="fr-FR" b="1" dirty="0" smtClean="0"/>
              <a:t>Archéologie et Préhistoire</a:t>
            </a:r>
            <a:r>
              <a:rPr lang="fr-FR" dirty="0" smtClean="0"/>
              <a:t>. »</a:t>
            </a:r>
            <a:br>
              <a:rPr lang="fr-FR" dirty="0" smtClean="0"/>
            </a:br>
            <a:r>
              <a:rPr lang="fr-FR" dirty="0"/>
              <a:t/>
            </a:r>
            <a:br>
              <a:rPr lang="fr-FR" dirty="0"/>
            </a:br>
            <a:r>
              <a:rPr lang="fr-FR" dirty="0" smtClean="0"/>
              <a:t>Loctudy, </a:t>
            </a:r>
            <a:r>
              <a:rPr lang="fr-FR" dirty="0" smtClean="0"/>
              <a:t>2017</a:t>
            </a:r>
            <a:r>
              <a:rPr lang="fr-FR" dirty="0" smtClean="0"/>
              <a:t/>
            </a:r>
            <a:br>
              <a:rPr lang="fr-FR" dirty="0" smtClean="0"/>
            </a:br>
            <a:r>
              <a:rPr lang="fr-FR" smtClean="0"/>
              <a:t/>
            </a:r>
            <a:br>
              <a:rPr lang="fr-FR" smtClean="0"/>
            </a:br>
            <a:r>
              <a:rPr lang="fr-FR" sz="2200" dirty="0" smtClean="0"/>
              <a:t/>
            </a:r>
            <a:br>
              <a:rPr lang="fr-FR" sz="2200" dirty="0" smtClean="0"/>
            </a:br>
            <a:r>
              <a:rPr lang="fr-FR" sz="2200" dirty="0"/>
              <a:t/>
            </a:r>
            <a:br>
              <a:rPr lang="fr-FR" sz="2200" dirty="0"/>
            </a:br>
            <a:r>
              <a:rPr lang="fr-FR" sz="2200" dirty="0" smtClean="0"/>
              <a:t>Date maj : 29/10/17</a:t>
            </a:r>
            <a:endParaRPr lang="fr-FR" sz="2200" dirty="0"/>
          </a:p>
        </p:txBody>
      </p:sp>
      <p:sp>
        <p:nvSpPr>
          <p:cNvPr id="3" name="ZoneTexte 2"/>
          <p:cNvSpPr txBox="1"/>
          <p:nvPr/>
        </p:nvSpPr>
        <p:spPr>
          <a:xfrm>
            <a:off x="8388424" y="6453336"/>
            <a:ext cx="301686" cy="369332"/>
          </a:xfrm>
          <a:prstGeom prst="rect">
            <a:avLst/>
          </a:prstGeom>
          <a:noFill/>
        </p:spPr>
        <p:txBody>
          <a:bodyPr wrap="square" rtlCol="0">
            <a:spAutoFit/>
          </a:bodyPr>
          <a:lstStyle/>
          <a:p>
            <a:r>
              <a:rPr lang="fr-FR" dirty="0" smtClean="0"/>
              <a:t>2</a:t>
            </a:r>
            <a:endParaRPr lang="fr-FR"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179512" y="1"/>
            <a:ext cx="8530716" cy="908720"/>
          </a:xfrm>
        </p:spPr>
        <p:txBody>
          <a:bodyPr>
            <a:normAutofit/>
          </a:bodyPr>
          <a:lstStyle/>
          <a:p>
            <a:r>
              <a:rPr lang="fr-FR" sz="3200" b="1" dirty="0"/>
              <a:t>Conférence à Loctudy, </a:t>
            </a:r>
            <a:r>
              <a:rPr lang="fr-FR" sz="3200" b="1" dirty="0" smtClean="0"/>
              <a:t>29 Décembre 2017</a:t>
            </a:r>
            <a:endParaRPr lang="fr-FR" sz="3200" b="1" dirty="0"/>
          </a:p>
        </p:txBody>
      </p:sp>
      <p:sp>
        <p:nvSpPr>
          <p:cNvPr id="3" name="Sous-titre 2"/>
          <p:cNvSpPr>
            <a:spLocks noGrp="1"/>
          </p:cNvSpPr>
          <p:nvPr>
            <p:ph type="subTitle" idx="1"/>
          </p:nvPr>
        </p:nvSpPr>
        <p:spPr>
          <a:xfrm>
            <a:off x="251520" y="1268760"/>
            <a:ext cx="8640960" cy="4968552"/>
          </a:xfrm>
        </p:spPr>
        <p:txBody>
          <a:bodyPr>
            <a:normAutofit fontScale="70000" lnSpcReduction="20000"/>
          </a:bodyPr>
          <a:lstStyle/>
          <a:p>
            <a:pPr algn="just">
              <a:lnSpc>
                <a:spcPct val="120000"/>
              </a:lnSpc>
              <a:spcBef>
                <a:spcPts val="0"/>
              </a:spcBef>
              <a:buFont typeface="Arial" pitchFamily="34" charset="0"/>
              <a:buChar char="•"/>
            </a:pPr>
            <a:r>
              <a:rPr lang="fr-FR" dirty="0" smtClean="0">
                <a:solidFill>
                  <a:schemeClr val="tx1"/>
                </a:solidFill>
              </a:rPr>
              <a:t> Bonjour Mesdames, Messieurs</a:t>
            </a:r>
          </a:p>
          <a:p>
            <a:pPr algn="just">
              <a:lnSpc>
                <a:spcPct val="120000"/>
              </a:lnSpc>
              <a:spcBef>
                <a:spcPts val="0"/>
              </a:spcBef>
              <a:buFont typeface="Arial" pitchFamily="34" charset="0"/>
              <a:buChar char="•"/>
            </a:pPr>
            <a:r>
              <a:rPr lang="fr-FR" dirty="0" smtClean="0">
                <a:solidFill>
                  <a:schemeClr val="tx1"/>
                </a:solidFill>
              </a:rPr>
              <a:t> Bienvenue au Centre Culturel de Loctudy.</a:t>
            </a:r>
          </a:p>
          <a:p>
            <a:pPr algn="just">
              <a:lnSpc>
                <a:spcPct val="120000"/>
              </a:lnSpc>
              <a:spcBef>
                <a:spcPts val="0"/>
              </a:spcBef>
              <a:buFont typeface="Arial" pitchFamily="34" charset="0"/>
              <a:buChar char="•"/>
            </a:pPr>
            <a:r>
              <a:rPr lang="fr-FR" dirty="0" smtClean="0">
                <a:solidFill>
                  <a:schemeClr val="tx1"/>
                </a:solidFill>
              </a:rPr>
              <a:t> Présentation Conférence intitulée :</a:t>
            </a:r>
          </a:p>
          <a:p>
            <a:pPr algn="just">
              <a:lnSpc>
                <a:spcPct val="120000"/>
              </a:lnSpc>
              <a:spcBef>
                <a:spcPts val="0"/>
              </a:spcBef>
            </a:pPr>
            <a:r>
              <a:rPr lang="fr-FR" dirty="0" smtClean="0">
                <a:solidFill>
                  <a:schemeClr val="tx1"/>
                </a:solidFill>
              </a:rPr>
              <a:t>« LOCTUDY – Archéologie et Préhistoire. »</a:t>
            </a:r>
          </a:p>
          <a:p>
            <a:pPr algn="just">
              <a:lnSpc>
                <a:spcPct val="120000"/>
              </a:lnSpc>
              <a:spcBef>
                <a:spcPts val="0"/>
              </a:spcBef>
              <a:buFont typeface="Arial" panose="020B0604020202020204" pitchFamily="34" charset="0"/>
              <a:buChar char="•"/>
            </a:pPr>
            <a:r>
              <a:rPr lang="fr-FR" dirty="0" smtClean="0">
                <a:solidFill>
                  <a:schemeClr val="tx1"/>
                </a:solidFill>
              </a:rPr>
              <a:t> Présentation auteur :</a:t>
            </a:r>
          </a:p>
          <a:p>
            <a:pPr algn="just">
              <a:lnSpc>
                <a:spcPct val="120000"/>
              </a:lnSpc>
              <a:spcBef>
                <a:spcPts val="0"/>
              </a:spcBef>
              <a:buFontTx/>
              <a:buChar char="-"/>
            </a:pPr>
            <a:r>
              <a:rPr lang="fr-FR" dirty="0" smtClean="0">
                <a:solidFill>
                  <a:schemeClr val="tx1"/>
                </a:solidFill>
              </a:rPr>
              <a:t> Patrick VANUXEEM</a:t>
            </a:r>
          </a:p>
          <a:p>
            <a:pPr algn="just">
              <a:lnSpc>
                <a:spcPct val="120000"/>
              </a:lnSpc>
              <a:spcBef>
                <a:spcPts val="0"/>
              </a:spcBef>
            </a:pPr>
            <a:r>
              <a:rPr lang="fr-FR" dirty="0" smtClean="0">
                <a:solidFill>
                  <a:schemeClr val="tx1"/>
                </a:solidFill>
              </a:rPr>
              <a:t>Membre de l’association Histoire Locale et Patrimoine de Loctudy (HLPL)</a:t>
            </a:r>
          </a:p>
          <a:p>
            <a:pPr algn="just">
              <a:lnSpc>
                <a:spcPct val="120000"/>
              </a:lnSpc>
              <a:spcBef>
                <a:spcPts val="0"/>
              </a:spcBef>
            </a:pPr>
            <a:r>
              <a:rPr lang="fr-FR" dirty="0" smtClean="0">
                <a:solidFill>
                  <a:schemeClr val="tx1"/>
                </a:solidFill>
              </a:rPr>
              <a:t>Membre de la Société Archéologique du Finistère à Quimper (SAF)</a:t>
            </a:r>
          </a:p>
          <a:p>
            <a:pPr algn="just">
              <a:lnSpc>
                <a:spcPct val="120000"/>
              </a:lnSpc>
              <a:spcBef>
                <a:spcPts val="0"/>
              </a:spcBef>
              <a:buFont typeface="Arial" panose="020B0604020202020204" pitchFamily="34" charset="0"/>
              <a:buChar char="•"/>
            </a:pPr>
            <a:r>
              <a:rPr lang="fr-FR" dirty="0" smtClean="0">
                <a:solidFill>
                  <a:schemeClr val="tx1"/>
                </a:solidFill>
              </a:rPr>
              <a:t> Remerciements  conférence :</a:t>
            </a:r>
          </a:p>
          <a:p>
            <a:pPr algn="just">
              <a:lnSpc>
                <a:spcPct val="120000"/>
              </a:lnSpc>
              <a:spcBef>
                <a:spcPts val="0"/>
              </a:spcBef>
              <a:buFontTx/>
              <a:buChar char="-"/>
            </a:pPr>
            <a:r>
              <a:rPr lang="fr-FR" dirty="0" smtClean="0">
                <a:solidFill>
                  <a:schemeClr val="tx1"/>
                </a:solidFill>
              </a:rPr>
              <a:t> Association </a:t>
            </a:r>
            <a:r>
              <a:rPr lang="fr-FR" dirty="0">
                <a:solidFill>
                  <a:schemeClr val="tx1"/>
                </a:solidFill>
              </a:rPr>
              <a:t>Histoire Locale et Patrimoine de Loctudy (HLPL</a:t>
            </a:r>
            <a:r>
              <a:rPr lang="fr-FR" dirty="0" smtClean="0">
                <a:solidFill>
                  <a:schemeClr val="tx1"/>
                </a:solidFill>
              </a:rPr>
              <a:t>) :</a:t>
            </a:r>
          </a:p>
          <a:p>
            <a:pPr algn="just">
              <a:lnSpc>
                <a:spcPct val="120000"/>
              </a:lnSpc>
              <a:spcBef>
                <a:spcPts val="0"/>
              </a:spcBef>
            </a:pPr>
            <a:r>
              <a:rPr lang="fr-FR" dirty="0" smtClean="0">
                <a:solidFill>
                  <a:schemeClr val="tx1"/>
                </a:solidFill>
              </a:rPr>
              <a:t>Président M. Biger</a:t>
            </a:r>
          </a:p>
          <a:p>
            <a:pPr algn="just">
              <a:lnSpc>
                <a:spcPct val="120000"/>
              </a:lnSpc>
              <a:spcBef>
                <a:spcPts val="0"/>
              </a:spcBef>
              <a:buFontTx/>
              <a:buChar char="-"/>
            </a:pPr>
            <a:r>
              <a:rPr lang="fr-FR" dirty="0" smtClean="0">
                <a:solidFill>
                  <a:schemeClr val="tx1"/>
                </a:solidFill>
              </a:rPr>
              <a:t> La Mairie de Loctudy : Mme M.A. </a:t>
            </a:r>
            <a:r>
              <a:rPr lang="fr-FR" dirty="0" err="1" smtClean="0">
                <a:solidFill>
                  <a:schemeClr val="tx1"/>
                </a:solidFill>
              </a:rPr>
              <a:t>Buannic</a:t>
            </a:r>
            <a:endParaRPr lang="fr-FR" dirty="0" smtClean="0">
              <a:solidFill>
                <a:schemeClr val="tx1"/>
              </a:solidFill>
            </a:endParaRPr>
          </a:p>
          <a:p>
            <a:pPr algn="just">
              <a:lnSpc>
                <a:spcPct val="120000"/>
              </a:lnSpc>
              <a:spcBef>
                <a:spcPts val="0"/>
              </a:spcBef>
              <a:buFontTx/>
              <a:buChar char="-"/>
            </a:pPr>
            <a:r>
              <a:rPr lang="fr-FR" dirty="0" smtClean="0">
                <a:solidFill>
                  <a:schemeClr val="tx1"/>
                </a:solidFill>
              </a:rPr>
              <a:t> Le Centre </a:t>
            </a:r>
            <a:r>
              <a:rPr lang="fr-FR" dirty="0">
                <a:solidFill>
                  <a:schemeClr val="tx1"/>
                </a:solidFill>
              </a:rPr>
              <a:t>C</a:t>
            </a:r>
            <a:r>
              <a:rPr lang="fr-FR" dirty="0" smtClean="0">
                <a:solidFill>
                  <a:schemeClr val="tx1"/>
                </a:solidFill>
              </a:rPr>
              <a:t>ulturel </a:t>
            </a:r>
            <a:r>
              <a:rPr lang="fr-FR" dirty="0">
                <a:solidFill>
                  <a:schemeClr val="tx1"/>
                </a:solidFill>
              </a:rPr>
              <a:t>de </a:t>
            </a:r>
            <a:r>
              <a:rPr lang="fr-FR" dirty="0" smtClean="0">
                <a:solidFill>
                  <a:schemeClr val="tx1"/>
                </a:solidFill>
              </a:rPr>
              <a:t>Loctudy : Mr T. Bannalec</a:t>
            </a:r>
          </a:p>
          <a:p>
            <a:pPr algn="just">
              <a:lnSpc>
                <a:spcPct val="120000"/>
              </a:lnSpc>
              <a:spcBef>
                <a:spcPts val="0"/>
              </a:spcBef>
              <a:buFontTx/>
              <a:buChar char="-"/>
            </a:pPr>
            <a:r>
              <a:rPr lang="fr-FR" dirty="0">
                <a:solidFill>
                  <a:schemeClr val="tx1"/>
                </a:solidFill>
              </a:rPr>
              <a:t> </a:t>
            </a:r>
            <a:r>
              <a:rPr lang="fr-FR" dirty="0" smtClean="0">
                <a:solidFill>
                  <a:schemeClr val="tx1"/>
                </a:solidFill>
              </a:rPr>
              <a:t>L’Office de Tourisme : Mme A. Chaffron</a:t>
            </a:r>
          </a:p>
          <a:p>
            <a:pPr algn="just">
              <a:lnSpc>
                <a:spcPct val="120000"/>
              </a:lnSpc>
              <a:spcBef>
                <a:spcPts val="0"/>
              </a:spcBef>
              <a:buFontTx/>
              <a:buChar char="-"/>
            </a:pPr>
            <a:endParaRPr lang="fr-FR" dirty="0">
              <a:solidFill>
                <a:schemeClr val="tx1"/>
              </a:solidFill>
            </a:endParaRPr>
          </a:p>
        </p:txBody>
      </p:sp>
      <p:sp>
        <p:nvSpPr>
          <p:cNvPr id="5" name="ZoneTexte 4"/>
          <p:cNvSpPr txBox="1"/>
          <p:nvPr/>
        </p:nvSpPr>
        <p:spPr>
          <a:xfrm>
            <a:off x="8388424" y="6453336"/>
            <a:ext cx="301686" cy="369332"/>
          </a:xfrm>
          <a:prstGeom prst="rect">
            <a:avLst/>
          </a:prstGeom>
          <a:noFill/>
        </p:spPr>
        <p:txBody>
          <a:bodyPr wrap="square" rtlCol="0">
            <a:spAutoFit/>
          </a:bodyPr>
          <a:lstStyle/>
          <a:p>
            <a:r>
              <a:rPr lang="fr-FR" dirty="0" smtClean="0"/>
              <a:t>3</a:t>
            </a:r>
            <a:endParaRPr lang="fr-FR" dirty="0"/>
          </a:p>
        </p:txBody>
      </p:sp>
    </p:spTree>
    <p:extLst>
      <p:ext uri="{BB962C8B-B14F-4D97-AF65-F5344CB8AC3E}">
        <p14:creationId xmlns:p14="http://schemas.microsoft.com/office/powerpoint/2010/main" xmlns="" val="60502473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51520" y="0"/>
            <a:ext cx="8435280" cy="1143000"/>
          </a:xfrm>
        </p:spPr>
        <p:txBody>
          <a:bodyPr>
            <a:normAutofit/>
          </a:bodyPr>
          <a:lstStyle/>
          <a:p>
            <a:r>
              <a:rPr lang="fr-FR" sz="3200" b="1" dirty="0" smtClean="0"/>
              <a:t>Association Histoire Locale et Patrimoine de Loctudy (HLPL)</a:t>
            </a:r>
            <a:endParaRPr lang="fr-FR" sz="3200" b="1" dirty="0"/>
          </a:p>
        </p:txBody>
      </p:sp>
      <p:sp>
        <p:nvSpPr>
          <p:cNvPr id="3" name="Espace réservé du contenu 2"/>
          <p:cNvSpPr>
            <a:spLocks noGrp="1"/>
          </p:cNvSpPr>
          <p:nvPr>
            <p:ph idx="1"/>
          </p:nvPr>
        </p:nvSpPr>
        <p:spPr>
          <a:xfrm>
            <a:off x="251520" y="1628800"/>
            <a:ext cx="8229600" cy="4525963"/>
          </a:xfrm>
        </p:spPr>
        <p:txBody>
          <a:bodyPr>
            <a:normAutofit fontScale="55000" lnSpcReduction="20000"/>
          </a:bodyPr>
          <a:lstStyle/>
          <a:p>
            <a:pPr marL="0" indent="0">
              <a:lnSpc>
                <a:spcPct val="120000"/>
              </a:lnSpc>
              <a:spcBef>
                <a:spcPts val="0"/>
              </a:spcBef>
            </a:pPr>
            <a:r>
              <a:rPr lang="fr-FR" dirty="0" smtClean="0"/>
              <a:t> Présentation association Histoire Locale et Patrimoine de Loctudy (HLPL) </a:t>
            </a:r>
          </a:p>
          <a:p>
            <a:pPr marL="0" indent="0">
              <a:lnSpc>
                <a:spcPct val="120000"/>
              </a:lnSpc>
              <a:spcBef>
                <a:spcPts val="0"/>
              </a:spcBef>
            </a:pPr>
            <a:r>
              <a:rPr lang="fr-FR" dirty="0" smtClean="0"/>
              <a:t> Président : M. Biger, Secrétaire : P. </a:t>
            </a:r>
            <a:r>
              <a:rPr lang="fr-FR" dirty="0" err="1" smtClean="0"/>
              <a:t>Boi</a:t>
            </a:r>
            <a:endParaRPr lang="fr-FR" dirty="0" smtClean="0"/>
          </a:p>
          <a:p>
            <a:pPr marL="0" indent="0">
              <a:lnSpc>
                <a:spcPct val="120000"/>
              </a:lnSpc>
              <a:spcBef>
                <a:spcPts val="0"/>
              </a:spcBef>
            </a:pPr>
            <a:r>
              <a:rPr lang="fr-FR" dirty="0" smtClean="0"/>
              <a:t> L’association HLPL compte environ 20 membres.</a:t>
            </a:r>
          </a:p>
          <a:p>
            <a:pPr marL="0" indent="0">
              <a:lnSpc>
                <a:spcPct val="120000"/>
              </a:lnSpc>
              <a:spcBef>
                <a:spcPts val="0"/>
              </a:spcBef>
            </a:pPr>
            <a:r>
              <a:rPr lang="fr-FR" dirty="0" smtClean="0"/>
              <a:t> L’association HLPL parraine la conférence sur Loctudy – Archéologie et Préhistoire.</a:t>
            </a:r>
          </a:p>
          <a:p>
            <a:pPr marL="0" indent="0">
              <a:lnSpc>
                <a:spcPct val="120000"/>
              </a:lnSpc>
              <a:spcBef>
                <a:spcPts val="0"/>
              </a:spcBef>
            </a:pPr>
            <a:r>
              <a:rPr lang="fr-FR" dirty="0" smtClean="0"/>
              <a:t> L’association HLPL a préfacée le livre sur Loctudy – Origine historique de Loctudy. </a:t>
            </a:r>
          </a:p>
          <a:p>
            <a:pPr marL="0" indent="0" algn="just">
              <a:lnSpc>
                <a:spcPct val="120000"/>
              </a:lnSpc>
              <a:spcBef>
                <a:spcPts val="0"/>
              </a:spcBef>
            </a:pPr>
            <a:r>
              <a:rPr lang="fr-FR" dirty="0" smtClean="0"/>
              <a:t> L’association HLPL </a:t>
            </a:r>
            <a:r>
              <a:rPr lang="fr-FR" dirty="0" err="1" smtClean="0"/>
              <a:t>oeuvre</a:t>
            </a:r>
            <a:r>
              <a:rPr lang="fr-FR" dirty="0" smtClean="0"/>
              <a:t> </a:t>
            </a:r>
            <a:r>
              <a:rPr lang="fr-FR" dirty="0"/>
              <a:t>pour la sauvegarde et la connaissance du patrimoine de Loctudy. Elle est maintenant clairement identifiée par les </a:t>
            </a:r>
            <a:r>
              <a:rPr lang="fr-FR" dirty="0" err="1"/>
              <a:t>Loctudistes</a:t>
            </a:r>
            <a:r>
              <a:rPr lang="fr-FR" dirty="0"/>
              <a:t> pour ses expositions présentées </a:t>
            </a:r>
            <a:r>
              <a:rPr lang="fr-FR" dirty="0" smtClean="0"/>
              <a:t>à </a:t>
            </a:r>
            <a:r>
              <a:rPr lang="fr-FR" dirty="0"/>
              <a:t>la chapelle </a:t>
            </a:r>
            <a:r>
              <a:rPr lang="fr-FR" dirty="0" smtClean="0"/>
              <a:t>Pors </a:t>
            </a:r>
            <a:r>
              <a:rPr lang="fr-FR" dirty="0"/>
              <a:t>Bihan et </a:t>
            </a:r>
            <a:r>
              <a:rPr lang="fr-FR" dirty="0" smtClean="0"/>
              <a:t>pour son </a:t>
            </a:r>
            <a:r>
              <a:rPr lang="fr-FR" dirty="0"/>
              <a:t>apport à différentes actions de communication </a:t>
            </a:r>
            <a:r>
              <a:rPr lang="fr-FR" dirty="0" smtClean="0"/>
              <a:t>(revue l’ESTRAN, circuits patrimoniaux, conférences).</a:t>
            </a:r>
          </a:p>
          <a:p>
            <a:pPr marL="0" indent="0" algn="just">
              <a:lnSpc>
                <a:spcPct val="120000"/>
              </a:lnSpc>
              <a:spcBef>
                <a:spcPts val="0"/>
              </a:spcBef>
            </a:pPr>
            <a:r>
              <a:rPr lang="fr-FR" dirty="0" smtClean="0"/>
              <a:t> L’association HLPL </a:t>
            </a:r>
            <a:r>
              <a:rPr lang="fr-FR" dirty="0"/>
              <a:t>organise ses travaux autour de quatre grands axes : la recherche, l’archivage, la production et la communication. </a:t>
            </a:r>
            <a:endParaRPr lang="fr-FR" dirty="0" smtClean="0"/>
          </a:p>
          <a:p>
            <a:pPr marL="0" indent="0" algn="just">
              <a:lnSpc>
                <a:spcPct val="120000"/>
              </a:lnSpc>
              <a:spcBef>
                <a:spcPts val="0"/>
              </a:spcBef>
            </a:pPr>
            <a:r>
              <a:rPr lang="fr-FR" dirty="0" smtClean="0"/>
              <a:t> L’association </a:t>
            </a:r>
            <a:r>
              <a:rPr lang="fr-FR" dirty="0"/>
              <a:t>s’inscrit dans le projet culturel de la commune </a:t>
            </a:r>
            <a:r>
              <a:rPr lang="fr-FR" dirty="0" smtClean="0"/>
              <a:t>et de la Mairie de Loctudy et </a:t>
            </a:r>
            <a:r>
              <a:rPr lang="fr-FR" dirty="0"/>
              <a:t>contribue </a:t>
            </a:r>
            <a:r>
              <a:rPr lang="fr-FR" dirty="0" smtClean="0"/>
              <a:t>à </a:t>
            </a:r>
            <a:r>
              <a:rPr lang="fr-FR" dirty="0"/>
              <a:t>l’animation de Loctudy. </a:t>
            </a:r>
          </a:p>
        </p:txBody>
      </p:sp>
      <p:sp>
        <p:nvSpPr>
          <p:cNvPr id="4" name="ZoneTexte 3"/>
          <p:cNvSpPr txBox="1"/>
          <p:nvPr/>
        </p:nvSpPr>
        <p:spPr>
          <a:xfrm>
            <a:off x="8388424" y="6453336"/>
            <a:ext cx="301686" cy="369332"/>
          </a:xfrm>
          <a:prstGeom prst="rect">
            <a:avLst/>
          </a:prstGeom>
          <a:noFill/>
        </p:spPr>
        <p:txBody>
          <a:bodyPr wrap="square" rtlCol="0">
            <a:spAutoFit/>
          </a:bodyPr>
          <a:lstStyle/>
          <a:p>
            <a:r>
              <a:rPr lang="fr-FR" dirty="0" smtClean="0"/>
              <a:t>4</a:t>
            </a:r>
            <a:endParaRPr lang="fr-FR"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67544" y="0"/>
            <a:ext cx="8229600" cy="620688"/>
          </a:xfrm>
        </p:spPr>
        <p:txBody>
          <a:bodyPr>
            <a:normAutofit/>
          </a:bodyPr>
          <a:lstStyle/>
          <a:p>
            <a:r>
              <a:rPr lang="fr-FR" sz="3200" b="1" dirty="0" smtClean="0"/>
              <a:t>Livre sur Loctudy </a:t>
            </a:r>
            <a:endParaRPr lang="fr-FR" sz="3200" b="1" dirty="0"/>
          </a:p>
        </p:txBody>
      </p:sp>
      <p:sp>
        <p:nvSpPr>
          <p:cNvPr id="3" name="Espace réservé du contenu 2"/>
          <p:cNvSpPr>
            <a:spLocks noGrp="1"/>
          </p:cNvSpPr>
          <p:nvPr>
            <p:ph idx="1"/>
          </p:nvPr>
        </p:nvSpPr>
        <p:spPr>
          <a:xfrm>
            <a:off x="251520" y="1196752"/>
            <a:ext cx="5976664" cy="5661248"/>
          </a:xfrm>
        </p:spPr>
        <p:txBody>
          <a:bodyPr>
            <a:noAutofit/>
          </a:bodyPr>
          <a:lstStyle/>
          <a:p>
            <a:pPr marL="0" indent="0" algn="just">
              <a:spcBef>
                <a:spcPts val="0"/>
              </a:spcBef>
            </a:pPr>
            <a:r>
              <a:rPr lang="fr-FR" sz="1800" dirty="0" smtClean="0"/>
              <a:t> Présentation Livre  P. </a:t>
            </a:r>
            <a:r>
              <a:rPr lang="fr-FR" sz="1800" dirty="0" err="1" smtClean="0"/>
              <a:t>Vanuxeem</a:t>
            </a:r>
            <a:r>
              <a:rPr lang="fr-FR" sz="1800" dirty="0" smtClean="0"/>
              <a:t>, intitulé :</a:t>
            </a:r>
          </a:p>
          <a:p>
            <a:pPr marL="0" indent="0" algn="just">
              <a:spcBef>
                <a:spcPts val="0"/>
              </a:spcBef>
              <a:buNone/>
            </a:pPr>
            <a:r>
              <a:rPr lang="fr-FR" sz="1800" dirty="0" smtClean="0"/>
              <a:t>« LOCTUDY Histoire </a:t>
            </a:r>
            <a:r>
              <a:rPr lang="fr-FR" sz="1800" dirty="0"/>
              <a:t>et Patrimoine. </a:t>
            </a:r>
            <a:endParaRPr lang="fr-FR" sz="1800" dirty="0" smtClean="0"/>
          </a:p>
          <a:p>
            <a:pPr marL="0" indent="0" algn="just">
              <a:spcBef>
                <a:spcPts val="0"/>
              </a:spcBef>
              <a:buNone/>
            </a:pPr>
            <a:r>
              <a:rPr lang="fr-FR" sz="1800" i="1" dirty="0" smtClean="0"/>
              <a:t>   Origine </a:t>
            </a:r>
            <a:r>
              <a:rPr lang="fr-FR" sz="1800" i="1" dirty="0"/>
              <a:t>historique de Loctudy</a:t>
            </a:r>
            <a:r>
              <a:rPr lang="fr-FR" sz="1800" i="1" dirty="0" smtClean="0"/>
              <a:t>. », </a:t>
            </a:r>
          </a:p>
          <a:p>
            <a:pPr marL="0" indent="0" algn="just">
              <a:spcBef>
                <a:spcPts val="0"/>
              </a:spcBef>
            </a:pPr>
            <a:r>
              <a:rPr lang="fr-FR" sz="1800" dirty="0" smtClean="0"/>
              <a:t> Livre</a:t>
            </a:r>
            <a:r>
              <a:rPr lang="fr-FR" sz="1800" i="1" dirty="0" smtClean="0"/>
              <a:t> </a:t>
            </a:r>
            <a:r>
              <a:rPr lang="fr-FR" sz="1800" dirty="0" smtClean="0"/>
              <a:t>paru en librairies en Juin-Aout-Décembre 2016.</a:t>
            </a:r>
          </a:p>
          <a:p>
            <a:pPr marL="0" indent="0" algn="just">
              <a:spcBef>
                <a:spcPts val="0"/>
              </a:spcBef>
            </a:pPr>
            <a:r>
              <a:rPr lang="fr-FR" sz="1800" dirty="0" smtClean="0"/>
              <a:t> </a:t>
            </a:r>
            <a:r>
              <a:rPr lang="fr-FR" sz="1800" dirty="0" smtClean="0">
                <a:solidFill>
                  <a:srgbClr val="FF0000"/>
                </a:solidFill>
              </a:rPr>
              <a:t>Préface G. Jourdren et Association Histoire Locale et Patrimoine de Loctudy (HLPL).</a:t>
            </a:r>
          </a:p>
          <a:p>
            <a:pPr marL="0" indent="0" algn="just">
              <a:spcBef>
                <a:spcPts val="0"/>
              </a:spcBef>
            </a:pPr>
            <a:r>
              <a:rPr lang="fr-FR" sz="1800" dirty="0" smtClean="0"/>
              <a:t> </a:t>
            </a:r>
            <a:r>
              <a:rPr lang="fr-FR" sz="1800" dirty="0" smtClean="0">
                <a:solidFill>
                  <a:srgbClr val="FF0000"/>
                </a:solidFill>
              </a:rPr>
              <a:t>Remerciements</a:t>
            </a:r>
            <a:r>
              <a:rPr lang="fr-FR" sz="1800" dirty="0" smtClean="0"/>
              <a:t> :</a:t>
            </a:r>
          </a:p>
          <a:p>
            <a:pPr marL="0" indent="0" algn="just">
              <a:spcBef>
                <a:spcPts val="0"/>
              </a:spcBef>
            </a:pPr>
            <a:r>
              <a:rPr lang="fr-FR" sz="1800" dirty="0" smtClean="0"/>
              <a:t> J. Mariel (Ancien Président HLPL jusqu’en 2013), G. Jourdren (ancien Maire de Loctudy), J. Pensec (Loctudy), M. Biger (Actuel Président HLPL).</a:t>
            </a:r>
          </a:p>
          <a:p>
            <a:pPr marL="0" indent="0" algn="just">
              <a:spcBef>
                <a:spcPts val="0"/>
              </a:spcBef>
            </a:pPr>
            <a:r>
              <a:rPr lang="fr-FR" sz="1800" dirty="0" smtClean="0"/>
              <a:t> Les thèmes du livre sont : la </a:t>
            </a:r>
            <a:r>
              <a:rPr lang="fr-FR" sz="1800" dirty="0"/>
              <a:t>situation, la toponymie, l'archéologie, la préhistoire, l'histoire, l'hagiographie et l'église abbatiale de Loctudy. </a:t>
            </a:r>
            <a:endParaRPr lang="fr-FR" sz="1800" dirty="0" smtClean="0"/>
          </a:p>
          <a:p>
            <a:pPr marL="0" indent="0" algn="just">
              <a:spcBef>
                <a:spcPts val="0"/>
              </a:spcBef>
            </a:pPr>
            <a:r>
              <a:rPr lang="fr-FR" sz="1800" dirty="0" smtClean="0"/>
              <a:t> </a:t>
            </a:r>
            <a:r>
              <a:rPr lang="fr-FR" sz="1800" dirty="0" smtClean="0">
                <a:solidFill>
                  <a:srgbClr val="FF0000"/>
                </a:solidFill>
              </a:rPr>
              <a:t>Dédicace et vente du livre à la fin de la Conférence.</a:t>
            </a:r>
          </a:p>
          <a:p>
            <a:pPr marL="0" indent="0" algn="just">
              <a:spcBef>
                <a:spcPts val="0"/>
              </a:spcBef>
              <a:buNone/>
            </a:pPr>
            <a:endParaRPr lang="fr-FR" sz="1600" dirty="0" smtClean="0"/>
          </a:p>
          <a:p>
            <a:pPr>
              <a:buNone/>
            </a:pPr>
            <a:endParaRPr lang="fr-FR" sz="2000" dirty="0"/>
          </a:p>
        </p:txBody>
      </p:sp>
      <p:pic>
        <p:nvPicPr>
          <p:cNvPr id="4" name="Image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6228184" y="1160407"/>
            <a:ext cx="2844667" cy="4043057"/>
          </a:xfrm>
          <a:prstGeom prst="rect">
            <a:avLst/>
          </a:prstGeom>
        </p:spPr>
      </p:pic>
      <p:sp>
        <p:nvSpPr>
          <p:cNvPr id="5" name="ZoneTexte 4"/>
          <p:cNvSpPr txBox="1"/>
          <p:nvPr/>
        </p:nvSpPr>
        <p:spPr>
          <a:xfrm>
            <a:off x="8388424" y="6453336"/>
            <a:ext cx="301686" cy="369332"/>
          </a:xfrm>
          <a:prstGeom prst="rect">
            <a:avLst/>
          </a:prstGeom>
          <a:noFill/>
        </p:spPr>
        <p:txBody>
          <a:bodyPr wrap="square" rtlCol="0">
            <a:spAutoFit/>
          </a:bodyPr>
          <a:lstStyle/>
          <a:p>
            <a:r>
              <a:rPr lang="fr-FR" dirty="0" smtClean="0"/>
              <a:t>5</a:t>
            </a:r>
            <a:endParaRPr lang="fr-FR"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649796" y="9249"/>
            <a:ext cx="7772400" cy="899471"/>
          </a:xfrm>
        </p:spPr>
        <p:txBody>
          <a:bodyPr>
            <a:normAutofit/>
          </a:bodyPr>
          <a:lstStyle/>
          <a:p>
            <a:r>
              <a:rPr lang="fr-FR" sz="3200" b="1" dirty="0" smtClean="0"/>
              <a:t>Plan Conférence</a:t>
            </a:r>
            <a:endParaRPr lang="fr-FR" sz="3200" b="1" dirty="0"/>
          </a:p>
        </p:txBody>
      </p:sp>
      <p:sp>
        <p:nvSpPr>
          <p:cNvPr id="3" name="Sous-titre 2"/>
          <p:cNvSpPr>
            <a:spLocks noGrp="1"/>
          </p:cNvSpPr>
          <p:nvPr>
            <p:ph type="subTitle" idx="1"/>
          </p:nvPr>
        </p:nvSpPr>
        <p:spPr>
          <a:xfrm>
            <a:off x="251520" y="836712"/>
            <a:ext cx="8568952" cy="5688632"/>
          </a:xfrm>
        </p:spPr>
        <p:txBody>
          <a:bodyPr>
            <a:noAutofit/>
          </a:bodyPr>
          <a:lstStyle/>
          <a:p>
            <a:pPr algn="l">
              <a:buFont typeface="Arial" pitchFamily="34" charset="0"/>
              <a:buChar char="•"/>
            </a:pPr>
            <a:r>
              <a:rPr lang="fr-FR" sz="2000" dirty="0" smtClean="0">
                <a:solidFill>
                  <a:schemeClr val="tx1"/>
                </a:solidFill>
              </a:rPr>
              <a:t> Titre : « LOCTUDY - Archéologie et Préhistoire. »</a:t>
            </a:r>
          </a:p>
          <a:p>
            <a:pPr algn="l">
              <a:buFont typeface="Arial" pitchFamily="34" charset="0"/>
              <a:buChar char="•"/>
            </a:pPr>
            <a:r>
              <a:rPr lang="fr-FR" sz="2000" dirty="0">
                <a:solidFill>
                  <a:schemeClr val="tx1"/>
                </a:solidFill>
              </a:rPr>
              <a:t> </a:t>
            </a:r>
            <a:r>
              <a:rPr lang="fr-FR" sz="2000" b="1" dirty="0" smtClean="0">
                <a:solidFill>
                  <a:schemeClr val="tx1"/>
                </a:solidFill>
              </a:rPr>
              <a:t>PLAN</a:t>
            </a:r>
            <a:r>
              <a:rPr lang="fr-FR" sz="2000" dirty="0" smtClean="0">
                <a:solidFill>
                  <a:schemeClr val="tx1"/>
                </a:solidFill>
              </a:rPr>
              <a:t> :</a:t>
            </a:r>
          </a:p>
          <a:p>
            <a:pPr algn="l">
              <a:buFont typeface="Arial" pitchFamily="34" charset="0"/>
              <a:buChar char="•"/>
            </a:pPr>
            <a:r>
              <a:rPr lang="fr-FR" sz="2000" dirty="0">
                <a:solidFill>
                  <a:schemeClr val="tx1"/>
                </a:solidFill>
              </a:rPr>
              <a:t> </a:t>
            </a:r>
            <a:r>
              <a:rPr lang="fr-FR" sz="2000" dirty="0" smtClean="0">
                <a:solidFill>
                  <a:schemeClr val="tx1"/>
                </a:solidFill>
              </a:rPr>
              <a:t>Introduction</a:t>
            </a:r>
          </a:p>
          <a:p>
            <a:pPr algn="l">
              <a:buFont typeface="Arial" pitchFamily="34" charset="0"/>
              <a:buChar char="•"/>
            </a:pPr>
            <a:r>
              <a:rPr lang="fr-FR" sz="2000" dirty="0">
                <a:solidFill>
                  <a:schemeClr val="tx1"/>
                </a:solidFill>
              </a:rPr>
              <a:t> </a:t>
            </a:r>
            <a:r>
              <a:rPr lang="fr-FR" sz="2000" dirty="0" smtClean="0">
                <a:solidFill>
                  <a:schemeClr val="tx1"/>
                </a:solidFill>
              </a:rPr>
              <a:t>Chapitre </a:t>
            </a:r>
            <a:r>
              <a:rPr lang="fr-FR" sz="2000" dirty="0">
                <a:solidFill>
                  <a:schemeClr val="tx1"/>
                </a:solidFill>
              </a:rPr>
              <a:t>1</a:t>
            </a:r>
            <a:r>
              <a:rPr lang="fr-FR" sz="2000" dirty="0" smtClean="0">
                <a:solidFill>
                  <a:schemeClr val="tx1"/>
                </a:solidFill>
              </a:rPr>
              <a:t> </a:t>
            </a:r>
            <a:r>
              <a:rPr lang="fr-FR" sz="2000" dirty="0">
                <a:solidFill>
                  <a:schemeClr val="tx1"/>
                </a:solidFill>
              </a:rPr>
              <a:t>: Loctudy </a:t>
            </a:r>
            <a:r>
              <a:rPr lang="fr-FR" sz="2000" dirty="0" smtClean="0">
                <a:solidFill>
                  <a:schemeClr val="tx1"/>
                </a:solidFill>
              </a:rPr>
              <a:t>- Position et situation</a:t>
            </a:r>
            <a:endParaRPr lang="fr-FR" sz="2000" dirty="0" smtClean="0">
              <a:solidFill>
                <a:srgbClr val="FF0000"/>
              </a:solidFill>
            </a:endParaRPr>
          </a:p>
          <a:p>
            <a:pPr algn="l">
              <a:buFont typeface="Arial" pitchFamily="34" charset="0"/>
              <a:buChar char="•"/>
            </a:pPr>
            <a:r>
              <a:rPr lang="fr-FR" sz="2000" dirty="0">
                <a:solidFill>
                  <a:schemeClr val="tx1"/>
                </a:solidFill>
              </a:rPr>
              <a:t> </a:t>
            </a:r>
            <a:r>
              <a:rPr lang="fr-FR" sz="2000" dirty="0" smtClean="0">
                <a:solidFill>
                  <a:schemeClr val="tx1"/>
                </a:solidFill>
              </a:rPr>
              <a:t>Chapitre 2 : Loctudy - Préhistoire et Protohistoire</a:t>
            </a:r>
          </a:p>
          <a:p>
            <a:pPr algn="l">
              <a:buFont typeface="Arial" pitchFamily="34" charset="0"/>
              <a:buChar char="•"/>
            </a:pPr>
            <a:r>
              <a:rPr lang="fr-FR" sz="2000" dirty="0" smtClean="0">
                <a:solidFill>
                  <a:schemeClr val="tx1"/>
                </a:solidFill>
              </a:rPr>
              <a:t> Chapitre 3 : Loctudy - Histoire - L'époque gallo-romaine - de -50  avant JC à +450 après JC</a:t>
            </a:r>
          </a:p>
          <a:p>
            <a:pPr algn="l">
              <a:buFont typeface="Arial" pitchFamily="34" charset="0"/>
              <a:buChar char="•"/>
            </a:pPr>
            <a:r>
              <a:rPr lang="fr-FR" sz="2000" dirty="0" smtClean="0">
                <a:solidFill>
                  <a:schemeClr val="tx1"/>
                </a:solidFill>
              </a:rPr>
              <a:t> Chapitre 4 : Loctudy - Un scénario sur l’origine historique de Loctudy.</a:t>
            </a:r>
          </a:p>
          <a:p>
            <a:pPr algn="l">
              <a:buFont typeface="Arial" pitchFamily="34" charset="0"/>
              <a:buChar char="•"/>
            </a:pPr>
            <a:r>
              <a:rPr lang="fr-FR" sz="2000" dirty="0" smtClean="0">
                <a:solidFill>
                  <a:schemeClr val="tx1"/>
                </a:solidFill>
              </a:rPr>
              <a:t> Conclusion</a:t>
            </a:r>
            <a:endParaRPr lang="fr-FR" sz="2000" dirty="0">
              <a:solidFill>
                <a:srgbClr val="FF0000"/>
              </a:solidFill>
            </a:endParaRPr>
          </a:p>
        </p:txBody>
      </p:sp>
      <p:sp>
        <p:nvSpPr>
          <p:cNvPr id="4" name="ZoneTexte 3"/>
          <p:cNvSpPr txBox="1"/>
          <p:nvPr/>
        </p:nvSpPr>
        <p:spPr>
          <a:xfrm>
            <a:off x="8388424" y="6453336"/>
            <a:ext cx="301686" cy="369332"/>
          </a:xfrm>
          <a:prstGeom prst="rect">
            <a:avLst/>
          </a:prstGeom>
          <a:noFill/>
        </p:spPr>
        <p:txBody>
          <a:bodyPr wrap="square" rtlCol="0">
            <a:spAutoFit/>
          </a:bodyPr>
          <a:lstStyle/>
          <a:p>
            <a:r>
              <a:rPr lang="fr-FR" dirty="0" smtClean="0"/>
              <a:t>6</a:t>
            </a:r>
            <a:endParaRPr lang="fr-FR"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0" y="1"/>
            <a:ext cx="8892480" cy="1052736"/>
          </a:xfrm>
        </p:spPr>
        <p:txBody>
          <a:bodyPr>
            <a:noAutofit/>
          </a:bodyPr>
          <a:lstStyle/>
          <a:p>
            <a:r>
              <a:rPr lang="fr-FR" sz="3200" b="1" dirty="0" smtClean="0"/>
              <a:t>Les différentes sources historiques et hagiographiques</a:t>
            </a:r>
            <a:endParaRPr lang="fr-FR" sz="3200" dirty="0"/>
          </a:p>
        </p:txBody>
      </p:sp>
      <p:sp>
        <p:nvSpPr>
          <p:cNvPr id="3" name="Sous-titre 2"/>
          <p:cNvSpPr>
            <a:spLocks noGrp="1"/>
          </p:cNvSpPr>
          <p:nvPr>
            <p:ph type="subTitle" idx="1"/>
          </p:nvPr>
        </p:nvSpPr>
        <p:spPr>
          <a:xfrm>
            <a:off x="251520" y="1196752"/>
            <a:ext cx="8640960" cy="5112568"/>
          </a:xfrm>
        </p:spPr>
        <p:txBody>
          <a:bodyPr>
            <a:normAutofit fontScale="85000" lnSpcReduction="20000"/>
          </a:bodyPr>
          <a:lstStyle/>
          <a:p>
            <a:pPr algn="just">
              <a:buFont typeface="Arial" pitchFamily="34" charset="0"/>
              <a:buChar char="•"/>
            </a:pPr>
            <a:r>
              <a:rPr lang="fr-FR" dirty="0" smtClean="0">
                <a:solidFill>
                  <a:schemeClr val="tx1"/>
                </a:solidFill>
              </a:rPr>
              <a:t> Pour la période ancienne (typiquement &lt; 1950) : </a:t>
            </a:r>
          </a:p>
          <a:p>
            <a:pPr algn="just"/>
            <a:r>
              <a:rPr lang="fr-FR" dirty="0" smtClean="0">
                <a:solidFill>
                  <a:schemeClr val="tx1"/>
                </a:solidFill>
              </a:rPr>
              <a:t>Albert Le Grand, Cambry, Fréminville, La Borderie, Couffon, Largillière, Lobineau, Ogée, Oheix, Loth, Plaine, Jubainville, Abgrall, Pérennès, Peyron, Chatellier, Pontois, Barthélémy, Doble, Ducrest de Villeneuve, La Monneraye, Puig de Ritalongi, Prosper Mérimée, Vallaux, etc. </a:t>
            </a:r>
          </a:p>
          <a:p>
            <a:pPr algn="just">
              <a:buFont typeface="Arial" pitchFamily="34" charset="0"/>
              <a:buChar char="•"/>
            </a:pPr>
            <a:r>
              <a:rPr lang="fr-FR" dirty="0" smtClean="0">
                <a:solidFill>
                  <a:schemeClr val="tx1"/>
                </a:solidFill>
              </a:rPr>
              <a:t> Pour la période plus récente (typiquement &gt; 1950) :</a:t>
            </a:r>
          </a:p>
          <a:p>
            <a:pPr algn="just"/>
            <a:r>
              <a:rPr lang="fr-FR" dirty="0" smtClean="0">
                <a:solidFill>
                  <a:schemeClr val="tx1"/>
                </a:solidFill>
              </a:rPr>
              <a:t>Cirdomoc, Tanguy, Merdrignac, Bourgès, Merlet, Merlat, Fleuriot, Pape, Torchet, Soubigou, Le Moigne, Quaghebeur, Flatrès, Le Floc’h, Le Naour, Hascoët, Guillotel, Giot, Charpy, Guyonvarch, Vendryès, Sterckx, Couffon, Kerhervé, Quentel, Job an Irien, Duigou, Deshayes, Castel, Grall, Gourong, Thomazi, Mariel, etc.</a:t>
            </a:r>
            <a:endParaRPr lang="fr-FR" dirty="0">
              <a:solidFill>
                <a:schemeClr val="tx1"/>
              </a:solidFill>
            </a:endParaRPr>
          </a:p>
        </p:txBody>
      </p:sp>
      <p:sp>
        <p:nvSpPr>
          <p:cNvPr id="4" name="ZoneTexte 3"/>
          <p:cNvSpPr txBox="1"/>
          <p:nvPr/>
        </p:nvSpPr>
        <p:spPr>
          <a:xfrm>
            <a:off x="8388424" y="6453336"/>
            <a:ext cx="301686" cy="369332"/>
          </a:xfrm>
          <a:prstGeom prst="rect">
            <a:avLst/>
          </a:prstGeom>
          <a:noFill/>
        </p:spPr>
        <p:txBody>
          <a:bodyPr wrap="square" rtlCol="0">
            <a:spAutoFit/>
          </a:bodyPr>
          <a:lstStyle/>
          <a:p>
            <a:r>
              <a:rPr lang="fr-FR" dirty="0" smtClean="0"/>
              <a:t>7</a:t>
            </a:r>
            <a:endParaRPr lang="fr-FR"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611560" y="1"/>
            <a:ext cx="7772400" cy="836712"/>
          </a:xfrm>
        </p:spPr>
        <p:txBody>
          <a:bodyPr>
            <a:normAutofit/>
          </a:bodyPr>
          <a:lstStyle/>
          <a:p>
            <a:r>
              <a:rPr lang="fr-FR" sz="3200" b="1" dirty="0" smtClean="0"/>
              <a:t>Informations et Conventions</a:t>
            </a:r>
            <a:endParaRPr lang="fr-FR" sz="3200" b="1" dirty="0"/>
          </a:p>
        </p:txBody>
      </p:sp>
      <p:sp>
        <p:nvSpPr>
          <p:cNvPr id="3" name="Sous-titre 2"/>
          <p:cNvSpPr>
            <a:spLocks noGrp="1"/>
          </p:cNvSpPr>
          <p:nvPr>
            <p:ph type="subTitle" idx="1"/>
          </p:nvPr>
        </p:nvSpPr>
        <p:spPr>
          <a:xfrm>
            <a:off x="467544" y="1196752"/>
            <a:ext cx="8424936" cy="4442048"/>
          </a:xfrm>
        </p:spPr>
        <p:txBody>
          <a:bodyPr>
            <a:normAutofit fontScale="92500"/>
          </a:bodyPr>
          <a:lstStyle/>
          <a:p>
            <a:pPr algn="just">
              <a:buFont typeface="Arial" pitchFamily="34" charset="0"/>
              <a:buChar char="•"/>
            </a:pPr>
            <a:r>
              <a:rPr lang="fr-FR" dirty="0" smtClean="0">
                <a:solidFill>
                  <a:srgbClr val="FF0000"/>
                </a:solidFill>
              </a:rPr>
              <a:t> Informations :</a:t>
            </a:r>
          </a:p>
          <a:p>
            <a:pPr lvl="1" algn="just">
              <a:buFont typeface="Arial" pitchFamily="34" charset="0"/>
              <a:buChar char="•"/>
            </a:pPr>
            <a:r>
              <a:rPr lang="fr-FR" dirty="0" smtClean="0">
                <a:solidFill>
                  <a:srgbClr val="FF0000"/>
                </a:solidFill>
              </a:rPr>
              <a:t> Plonivel est la paroisse-mère de Loctudy.</a:t>
            </a:r>
          </a:p>
          <a:p>
            <a:pPr lvl="1" algn="just">
              <a:buFont typeface="Arial" pitchFamily="34" charset="0"/>
              <a:buChar char="•"/>
            </a:pPr>
            <a:r>
              <a:rPr lang="fr-FR" dirty="0" smtClean="0">
                <a:solidFill>
                  <a:srgbClr val="FF0000"/>
                </a:solidFill>
              </a:rPr>
              <a:t> La paroisse de Loctudy a été créée au XIVe siècle.</a:t>
            </a:r>
          </a:p>
          <a:p>
            <a:pPr lvl="1" algn="just">
              <a:buFont typeface="Arial" pitchFamily="34" charset="0"/>
              <a:buChar char="•"/>
            </a:pPr>
            <a:r>
              <a:rPr lang="fr-FR" dirty="0" smtClean="0">
                <a:solidFill>
                  <a:srgbClr val="FF0000"/>
                </a:solidFill>
              </a:rPr>
              <a:t> Vita, Vitae : Vie des saints (manuscrit du IXe-XIIIe siècle).</a:t>
            </a:r>
          </a:p>
          <a:p>
            <a:pPr lvl="1" algn="just">
              <a:buFont typeface="Arial" pitchFamily="34" charset="0"/>
              <a:buChar char="•"/>
            </a:pPr>
            <a:r>
              <a:rPr lang="fr-FR" dirty="0" smtClean="0">
                <a:solidFill>
                  <a:srgbClr val="FF0000"/>
                </a:solidFill>
              </a:rPr>
              <a:t> Hagiographie : étude/écriture de la Vie des saints.</a:t>
            </a:r>
          </a:p>
          <a:p>
            <a:pPr algn="just">
              <a:buFont typeface="Arial" pitchFamily="34" charset="0"/>
              <a:buChar char="•"/>
            </a:pPr>
            <a:r>
              <a:rPr lang="fr-FR" dirty="0" smtClean="0">
                <a:solidFill>
                  <a:srgbClr val="FF0000"/>
                </a:solidFill>
              </a:rPr>
              <a:t> Conventions :</a:t>
            </a:r>
          </a:p>
          <a:p>
            <a:pPr lvl="1" algn="just">
              <a:buFont typeface="Arial" pitchFamily="34" charset="0"/>
              <a:buChar char="•"/>
            </a:pPr>
            <a:r>
              <a:rPr lang="fr-FR" dirty="0" smtClean="0">
                <a:solidFill>
                  <a:srgbClr val="FF0000"/>
                </a:solidFill>
              </a:rPr>
              <a:t> lieu, territoire &lt; XIVe siècle : notation </a:t>
            </a:r>
            <a:r>
              <a:rPr lang="fr-FR" b="1" dirty="0" smtClean="0">
                <a:solidFill>
                  <a:srgbClr val="FF0000"/>
                </a:solidFill>
              </a:rPr>
              <a:t>ante-Loctudy</a:t>
            </a:r>
            <a:r>
              <a:rPr lang="fr-FR" dirty="0" smtClean="0">
                <a:solidFill>
                  <a:srgbClr val="FF0000"/>
                </a:solidFill>
              </a:rPr>
              <a:t>. </a:t>
            </a:r>
          </a:p>
          <a:p>
            <a:pPr lvl="1" algn="just"/>
            <a:r>
              <a:rPr lang="fr-FR" i="1" dirty="0" smtClean="0">
                <a:solidFill>
                  <a:srgbClr val="FF0000"/>
                </a:solidFill>
              </a:rPr>
              <a:t>ante</a:t>
            </a:r>
            <a:r>
              <a:rPr lang="fr-FR" dirty="0" smtClean="0">
                <a:solidFill>
                  <a:srgbClr val="FF0000"/>
                </a:solidFill>
              </a:rPr>
              <a:t> signifie </a:t>
            </a:r>
            <a:r>
              <a:rPr lang="fr-FR" i="1" dirty="0" smtClean="0">
                <a:solidFill>
                  <a:srgbClr val="FF0000"/>
                </a:solidFill>
              </a:rPr>
              <a:t>avant, auparavant.</a:t>
            </a:r>
          </a:p>
          <a:p>
            <a:pPr lvl="1" algn="just">
              <a:buFont typeface="Arial" pitchFamily="34" charset="0"/>
              <a:buChar char="•"/>
            </a:pPr>
            <a:r>
              <a:rPr lang="fr-FR" dirty="0" smtClean="0">
                <a:solidFill>
                  <a:srgbClr val="FF0000"/>
                </a:solidFill>
              </a:rPr>
              <a:t> lieu, territoire &gt;= XIVe siècle : notation </a:t>
            </a:r>
            <a:r>
              <a:rPr lang="fr-FR" b="1" dirty="0" smtClean="0">
                <a:solidFill>
                  <a:srgbClr val="FF0000"/>
                </a:solidFill>
              </a:rPr>
              <a:t>Loctudy</a:t>
            </a:r>
            <a:r>
              <a:rPr lang="fr-FR" dirty="0" smtClean="0">
                <a:solidFill>
                  <a:srgbClr val="FF0000"/>
                </a:solidFill>
              </a:rPr>
              <a:t>.</a:t>
            </a:r>
            <a:endParaRPr lang="fr-FR" dirty="0"/>
          </a:p>
        </p:txBody>
      </p:sp>
      <p:sp>
        <p:nvSpPr>
          <p:cNvPr id="7" name="ZoneTexte 6"/>
          <p:cNvSpPr txBox="1"/>
          <p:nvPr/>
        </p:nvSpPr>
        <p:spPr>
          <a:xfrm>
            <a:off x="8244408" y="6381328"/>
            <a:ext cx="301686" cy="369332"/>
          </a:xfrm>
          <a:prstGeom prst="rect">
            <a:avLst/>
          </a:prstGeom>
          <a:noFill/>
        </p:spPr>
        <p:txBody>
          <a:bodyPr wrap="square" rtlCol="0">
            <a:spAutoFit/>
          </a:bodyPr>
          <a:lstStyle/>
          <a:p>
            <a:r>
              <a:rPr lang="fr-FR" dirty="0" smtClean="0"/>
              <a:t>8</a:t>
            </a:r>
            <a:endParaRPr lang="fr-FR"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555776" y="980728"/>
            <a:ext cx="3600400" cy="1143000"/>
          </a:xfrm>
        </p:spPr>
        <p:txBody>
          <a:bodyPr/>
          <a:lstStyle/>
          <a:p>
            <a:r>
              <a:rPr lang="fr-FR" b="1" dirty="0" smtClean="0"/>
              <a:t>Chapitre 1</a:t>
            </a:r>
            <a:endParaRPr lang="fr-FR" dirty="0"/>
          </a:p>
        </p:txBody>
      </p:sp>
      <p:sp>
        <p:nvSpPr>
          <p:cNvPr id="4" name="Espace réservé du contenu 2"/>
          <p:cNvSpPr>
            <a:spLocks noGrp="1"/>
          </p:cNvSpPr>
          <p:nvPr>
            <p:ph idx="1"/>
          </p:nvPr>
        </p:nvSpPr>
        <p:spPr>
          <a:xfrm>
            <a:off x="899592" y="3284984"/>
            <a:ext cx="6995120" cy="820688"/>
          </a:xfrm>
          <a:ln>
            <a:solidFill>
              <a:schemeClr val="tx1"/>
            </a:solidFill>
          </a:ln>
        </p:spPr>
        <p:txBody>
          <a:bodyPr/>
          <a:lstStyle/>
          <a:p>
            <a:pPr marL="0" indent="0" algn="ctr">
              <a:buNone/>
            </a:pPr>
            <a:r>
              <a:rPr lang="fr-FR" b="1" dirty="0" smtClean="0"/>
              <a:t>Loctudy - Position et situation.</a:t>
            </a:r>
            <a:endParaRPr lang="fr-FR" b="1" dirty="0"/>
          </a:p>
        </p:txBody>
      </p:sp>
      <p:sp>
        <p:nvSpPr>
          <p:cNvPr id="5" name="ZoneTexte 4"/>
          <p:cNvSpPr txBox="1"/>
          <p:nvPr/>
        </p:nvSpPr>
        <p:spPr>
          <a:xfrm>
            <a:off x="8388424" y="6453336"/>
            <a:ext cx="301686" cy="369332"/>
          </a:xfrm>
          <a:prstGeom prst="rect">
            <a:avLst/>
          </a:prstGeom>
          <a:noFill/>
        </p:spPr>
        <p:txBody>
          <a:bodyPr wrap="square" rtlCol="0">
            <a:spAutoFit/>
          </a:bodyPr>
          <a:lstStyle/>
          <a:p>
            <a:r>
              <a:rPr lang="fr-FR" dirty="0" smtClean="0"/>
              <a:t>9</a:t>
            </a:r>
            <a:endParaRPr lang="fr-FR"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67544" y="-243408"/>
            <a:ext cx="8229600" cy="1143000"/>
          </a:xfrm>
        </p:spPr>
        <p:txBody>
          <a:bodyPr>
            <a:normAutofit/>
          </a:bodyPr>
          <a:lstStyle/>
          <a:p>
            <a:r>
              <a:rPr lang="fr-FR" sz="3200" b="1" dirty="0" smtClean="0"/>
              <a:t>LOCTUDY : Position et situation</a:t>
            </a:r>
            <a:endParaRPr lang="fr-FR" sz="3200" b="1" dirty="0"/>
          </a:p>
        </p:txBody>
      </p:sp>
      <p:sp>
        <p:nvSpPr>
          <p:cNvPr id="3" name="Espace réservé du contenu 2"/>
          <p:cNvSpPr>
            <a:spLocks noGrp="1"/>
          </p:cNvSpPr>
          <p:nvPr>
            <p:ph idx="1"/>
          </p:nvPr>
        </p:nvSpPr>
        <p:spPr>
          <a:xfrm>
            <a:off x="251520" y="1268760"/>
            <a:ext cx="5554960" cy="4525963"/>
          </a:xfrm>
        </p:spPr>
        <p:txBody>
          <a:bodyPr>
            <a:normAutofit fontScale="85000" lnSpcReduction="20000"/>
          </a:bodyPr>
          <a:lstStyle/>
          <a:p>
            <a:pPr marL="0" indent="0" algn="just">
              <a:spcBef>
                <a:spcPts val="0"/>
              </a:spcBef>
            </a:pPr>
            <a:r>
              <a:rPr lang="fr-FR" dirty="0" smtClean="0"/>
              <a:t> </a:t>
            </a:r>
            <a:r>
              <a:rPr lang="fr-FR" sz="2400" dirty="0" smtClean="0"/>
              <a:t>Nous présentons la commune-paroisse de Loctudy et la ville de Loctudy en Finistère près de Pont-l’Abbé et Quimper.</a:t>
            </a:r>
          </a:p>
          <a:p>
            <a:pPr marL="0" indent="0" algn="just">
              <a:spcBef>
                <a:spcPts val="0"/>
              </a:spcBef>
            </a:pPr>
            <a:r>
              <a:rPr lang="fr-FR" sz="2400" dirty="0" smtClean="0"/>
              <a:t> Situation géographique :</a:t>
            </a:r>
          </a:p>
          <a:p>
            <a:pPr marL="400050" lvl="2" indent="0" algn="just">
              <a:spcBef>
                <a:spcPts val="0"/>
              </a:spcBef>
            </a:pPr>
            <a:r>
              <a:rPr lang="fr-FR" dirty="0" smtClean="0"/>
              <a:t> Position de bord de mer</a:t>
            </a:r>
          </a:p>
          <a:p>
            <a:pPr marL="400050" lvl="2" indent="0" algn="just">
              <a:spcBef>
                <a:spcPts val="0"/>
              </a:spcBef>
            </a:pPr>
            <a:r>
              <a:rPr lang="fr-FR" dirty="0" smtClean="0"/>
              <a:t> Position d’estuaire et de ria</a:t>
            </a:r>
          </a:p>
          <a:p>
            <a:pPr marL="400050" lvl="2" indent="0" algn="just">
              <a:spcBef>
                <a:spcPts val="0"/>
              </a:spcBef>
            </a:pPr>
            <a:r>
              <a:rPr lang="fr-FR" dirty="0" smtClean="0"/>
              <a:t> Position de terre</a:t>
            </a:r>
          </a:p>
          <a:p>
            <a:pPr marL="0" lvl="1" indent="0" algn="just">
              <a:spcBef>
                <a:spcPts val="0"/>
              </a:spcBef>
              <a:buFont typeface="Arial" pitchFamily="34" charset="0"/>
              <a:buChar char="•"/>
            </a:pPr>
            <a:r>
              <a:rPr lang="fr-FR" dirty="0" smtClean="0"/>
              <a:t> </a:t>
            </a:r>
            <a:r>
              <a:rPr lang="fr-FR" sz="2400" dirty="0" smtClean="0"/>
              <a:t>Estuaire, baie : 3 bras </a:t>
            </a:r>
            <a:r>
              <a:rPr lang="fr-FR" sz="2400" dirty="0" err="1" smtClean="0"/>
              <a:t>fluvio-maritimes</a:t>
            </a:r>
            <a:r>
              <a:rPr lang="fr-FR" sz="2400" dirty="0" smtClean="0"/>
              <a:t> Pont-l'Abbé, </a:t>
            </a:r>
            <a:r>
              <a:rPr lang="fr-FR" sz="2400" dirty="0" err="1" smtClean="0"/>
              <a:t>Pouldon</a:t>
            </a:r>
            <a:r>
              <a:rPr lang="fr-FR" sz="2400" dirty="0" smtClean="0"/>
              <a:t> et Ile-Tudy</a:t>
            </a:r>
          </a:p>
          <a:p>
            <a:pPr marL="0" lvl="1" indent="0" algn="just">
              <a:spcBef>
                <a:spcPts val="0"/>
              </a:spcBef>
              <a:buFont typeface="Arial" pitchFamily="34" charset="0"/>
              <a:buChar char="•"/>
            </a:pPr>
            <a:r>
              <a:rPr lang="fr-FR" sz="2400" dirty="0" smtClean="0"/>
              <a:t> La rivière Their (rivière de Pont l’Abbé) est une </a:t>
            </a:r>
            <a:r>
              <a:rPr lang="fr-FR" sz="2400" dirty="0" smtClean="0">
                <a:solidFill>
                  <a:srgbClr val="FF0000"/>
                </a:solidFill>
              </a:rPr>
              <a:t>ria</a:t>
            </a:r>
            <a:r>
              <a:rPr lang="fr-FR" sz="2400" dirty="0" smtClean="0"/>
              <a:t> qui remonte jusqu’à Pont-l’Abbé</a:t>
            </a:r>
          </a:p>
          <a:p>
            <a:pPr marL="0" lvl="1" indent="0" algn="just">
              <a:spcBef>
                <a:spcPts val="0"/>
              </a:spcBef>
              <a:buFont typeface="Arial" pitchFamily="34" charset="0"/>
              <a:buChar char="•"/>
            </a:pPr>
            <a:r>
              <a:rPr lang="fr-FR" sz="2400" dirty="0" smtClean="0"/>
              <a:t> Loctudy est bordée au nord-est par la rivière Their.</a:t>
            </a:r>
          </a:p>
          <a:p>
            <a:pPr marL="0" lvl="1" indent="0" algn="just">
              <a:spcBef>
                <a:spcPts val="0"/>
              </a:spcBef>
              <a:buFont typeface="Arial" pitchFamily="34" charset="0"/>
              <a:buChar char="•"/>
            </a:pPr>
            <a:r>
              <a:rPr lang="fr-FR" sz="2400" dirty="0" smtClean="0"/>
              <a:t> Loctudy est bordée au sud-est et au sud par la mer.</a:t>
            </a:r>
          </a:p>
          <a:p>
            <a:pPr marL="0" lvl="1" indent="0" algn="just">
              <a:spcBef>
                <a:spcPts val="0"/>
              </a:spcBef>
              <a:buFont typeface="Arial" pitchFamily="34" charset="0"/>
              <a:buChar char="•"/>
            </a:pPr>
            <a:r>
              <a:rPr lang="fr-FR" sz="2400" dirty="0" smtClean="0"/>
              <a:t> A l’intérieur des terres, rivières de Kerforn-Porz-Bihan et Kerforn-Lodonnec, avec de nombreux  marais.</a:t>
            </a:r>
          </a:p>
          <a:p>
            <a:endParaRPr lang="fr-FR" dirty="0" smtClean="0"/>
          </a:p>
          <a:p>
            <a:endParaRPr lang="fr-FR" dirty="0"/>
          </a:p>
        </p:txBody>
      </p:sp>
      <p:pic>
        <p:nvPicPr>
          <p:cNvPr id="15362" name="Picture 2" descr="C:\__Loctudy\_Loctudy - Livre Vanuxeem\_CONFERENCE\carte_pontlabbe_loctudy_vierge.jpg"/>
          <p:cNvPicPr>
            <a:picLocks noChangeAspect="1" noChangeArrowheads="1"/>
          </p:cNvPicPr>
          <p:nvPr/>
        </p:nvPicPr>
        <p:blipFill>
          <a:blip r:embed="rId2" cstate="print"/>
          <a:srcRect/>
          <a:stretch>
            <a:fillRect/>
          </a:stretch>
        </p:blipFill>
        <p:spPr bwMode="auto">
          <a:xfrm>
            <a:off x="5829483" y="1844824"/>
            <a:ext cx="3314517" cy="3168352"/>
          </a:xfrm>
          <a:prstGeom prst="rect">
            <a:avLst/>
          </a:prstGeom>
          <a:noFill/>
        </p:spPr>
      </p:pic>
      <p:sp>
        <p:nvSpPr>
          <p:cNvPr id="6" name="ZoneTexte 5"/>
          <p:cNvSpPr txBox="1"/>
          <p:nvPr/>
        </p:nvSpPr>
        <p:spPr>
          <a:xfrm>
            <a:off x="8244408" y="6453336"/>
            <a:ext cx="445702" cy="369332"/>
          </a:xfrm>
          <a:prstGeom prst="rect">
            <a:avLst/>
          </a:prstGeom>
          <a:noFill/>
        </p:spPr>
        <p:txBody>
          <a:bodyPr wrap="square" rtlCol="0">
            <a:spAutoFit/>
          </a:bodyPr>
          <a:lstStyle/>
          <a:p>
            <a:r>
              <a:rPr lang="fr-FR" dirty="0" smtClean="0"/>
              <a:t>10</a:t>
            </a:r>
            <a:endParaRPr lang="fr-FR"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2900" b="1" dirty="0" smtClean="0"/>
              <a:t>LOCTUDY - Les limites préhistoriques –</a:t>
            </a:r>
            <a:br>
              <a:rPr lang="fr-FR" sz="2900" b="1" dirty="0" smtClean="0"/>
            </a:br>
            <a:r>
              <a:rPr lang="fr-FR" sz="2900" b="1" dirty="0" smtClean="0"/>
              <a:t>-10000 à 0 ans BP</a:t>
            </a:r>
            <a:endParaRPr lang="fr-FR" sz="2900" dirty="0"/>
          </a:p>
        </p:txBody>
      </p:sp>
      <p:pic>
        <p:nvPicPr>
          <p:cNvPr id="4" name="Espace réservé du contenu 3" descr="D:\_brochure loctudy archéologie\_BROCHURE_Figures\carte_territoires_préhistoriques.jpg"/>
          <p:cNvPicPr>
            <a:picLocks noGrp="1"/>
          </p:cNvPicPr>
          <p:nvPr>
            <p:ph idx="1"/>
          </p:nvPr>
        </p:nvPicPr>
        <p:blipFill>
          <a:blip r:embed="rId2" cstate="print">
            <a:extLst>
              <a:ext uri="{28A0092B-C50C-407E-A947-70E740481C1C}">
                <a14:useLocalDpi xmlns:lc="http://schemas.openxmlformats.org/drawingml/2006/lockedCanvas" xmlns:pic="http://schemas.openxmlformats.org/drawingml/2006/picture" xmlns:a14="http://schemas.microsoft.com/office/drawing/2010/main" xmlns:wps="http://schemas.microsoft.com/office/word/2010/wordprocessingShape" xmlns:wne="http://schemas.microsoft.com/office/word/2006/wordml" xmlns:wpi="http://schemas.microsoft.com/office/word/2010/wordprocessingInk" xmlns:wpg="http://schemas.microsoft.com/office/word/2010/wordprocessingGroup" xmlns:w16se="http://schemas.microsoft.com/office/word/2015/wordml/symex" xmlns:w15="http://schemas.microsoft.com/office/word/2012/wordml" xmlns:w14="http://schemas.microsoft.com/office/word/2010/wordml" xmlns:w="http://schemas.openxmlformats.org/wordprocessingml/2006/main" xmlns:w10="urn:schemas-microsoft-com:office:word" xmlns:wp="http://schemas.openxmlformats.org/drawingml/2006/wordprocessingDrawing" xmlns:wp14="http://schemas.microsoft.com/office/word/2010/wordprocessingDrawing" xmlns:v="urn:schemas-microsoft-com:vml" xmlns:m="http://schemas.openxmlformats.org/officeDocument/2006/math" xmlns:o="urn:schemas-microsoft-com:office:office" xmlns:mc="http://schemas.openxmlformats.org/markup-compatibility/2006" xmlns:cx1="http://schemas.microsoft.com/office/drawing/2015/9/8/chartex" xmlns:cx="http://schemas.microsoft.com/office/drawing/2014/chartex" xmlns:wpc="http://schemas.microsoft.com/office/word/2010/wordprocessingCanvas" xmlns="" val="0"/>
              </a:ext>
            </a:extLst>
          </a:blip>
          <a:srcRect/>
          <a:stretch>
            <a:fillRect/>
          </a:stretch>
        </p:blipFill>
        <p:spPr bwMode="auto">
          <a:xfrm>
            <a:off x="755576" y="1340768"/>
            <a:ext cx="7632848" cy="5301208"/>
          </a:xfrm>
          <a:prstGeom prst="rect">
            <a:avLst/>
          </a:prstGeom>
          <a:noFill/>
          <a:ln>
            <a:noFill/>
          </a:ln>
        </p:spPr>
      </p:pic>
      <p:sp>
        <p:nvSpPr>
          <p:cNvPr id="9" name="ZoneTexte 8"/>
          <p:cNvSpPr txBox="1"/>
          <p:nvPr/>
        </p:nvSpPr>
        <p:spPr>
          <a:xfrm>
            <a:off x="8244408" y="6453336"/>
            <a:ext cx="445702" cy="369332"/>
          </a:xfrm>
          <a:prstGeom prst="rect">
            <a:avLst/>
          </a:prstGeom>
          <a:noFill/>
        </p:spPr>
        <p:txBody>
          <a:bodyPr wrap="square" rtlCol="0">
            <a:spAutoFit/>
          </a:bodyPr>
          <a:lstStyle/>
          <a:p>
            <a:r>
              <a:rPr lang="fr-FR" dirty="0" smtClean="0"/>
              <a:t>11</a:t>
            </a:r>
            <a:endParaRPr lang="fr-FR"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2900" b="1" dirty="0" smtClean="0"/>
              <a:t>LOCTUDY - Les limites préhistoriques –</a:t>
            </a:r>
            <a:br>
              <a:rPr lang="fr-FR" sz="2900" b="1" dirty="0" smtClean="0"/>
            </a:br>
            <a:r>
              <a:rPr lang="fr-FR" sz="2900" b="1" dirty="0" smtClean="0"/>
              <a:t>-10000 à 0 ans BP</a:t>
            </a:r>
            <a:endParaRPr lang="fr-FR" sz="2900" dirty="0"/>
          </a:p>
        </p:txBody>
      </p:sp>
      <p:sp>
        <p:nvSpPr>
          <p:cNvPr id="5" name="Rectangle 4"/>
          <p:cNvSpPr/>
          <p:nvPr/>
        </p:nvSpPr>
        <p:spPr>
          <a:xfrm>
            <a:off x="1691680" y="5517232"/>
            <a:ext cx="5832648" cy="369332"/>
          </a:xfrm>
          <a:prstGeom prst="rect">
            <a:avLst/>
          </a:prstGeom>
        </p:spPr>
        <p:txBody>
          <a:bodyPr wrap="square">
            <a:spAutoFit/>
          </a:bodyPr>
          <a:lstStyle/>
          <a:p>
            <a:r>
              <a:rPr lang="fr-FR" dirty="0" smtClean="0"/>
              <a:t>Territoires préhistoriques de Loctudy ©IGN/SHOM</a:t>
            </a:r>
            <a:endParaRPr lang="fr-FR" dirty="0"/>
          </a:p>
        </p:txBody>
      </p:sp>
      <p:pic>
        <p:nvPicPr>
          <p:cNvPr id="6" name="Image 5" descr="carte_limites_préhistoriques_loctudy.jpg"/>
          <p:cNvPicPr>
            <a:picLocks noChangeAspect="1"/>
          </p:cNvPicPr>
          <p:nvPr/>
        </p:nvPicPr>
        <p:blipFill>
          <a:blip r:embed="rId2" cstate="print"/>
          <a:stretch>
            <a:fillRect/>
          </a:stretch>
        </p:blipFill>
        <p:spPr>
          <a:xfrm>
            <a:off x="1638300" y="1519237"/>
            <a:ext cx="5867400" cy="3819525"/>
          </a:xfrm>
          <a:prstGeom prst="rect">
            <a:avLst/>
          </a:prstGeom>
        </p:spPr>
      </p:pic>
      <p:sp>
        <p:nvSpPr>
          <p:cNvPr id="9" name="ZoneTexte 8"/>
          <p:cNvSpPr txBox="1"/>
          <p:nvPr/>
        </p:nvSpPr>
        <p:spPr>
          <a:xfrm>
            <a:off x="8244408" y="6453336"/>
            <a:ext cx="445702" cy="369332"/>
          </a:xfrm>
          <a:prstGeom prst="rect">
            <a:avLst/>
          </a:prstGeom>
          <a:noFill/>
        </p:spPr>
        <p:txBody>
          <a:bodyPr wrap="square" rtlCol="0">
            <a:spAutoFit/>
          </a:bodyPr>
          <a:lstStyle/>
          <a:p>
            <a:r>
              <a:rPr lang="fr-FR" dirty="0" smtClean="0"/>
              <a:t>12</a:t>
            </a:r>
            <a:endParaRPr lang="fr-FR"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dirty="0"/>
          </a:p>
        </p:txBody>
      </p:sp>
      <p:pic>
        <p:nvPicPr>
          <p:cNvPr id="4" name="Image 3" descr="C:\Users\pv110859\Music\vanux\_brochure loctudy archéologie\_BROCHURE_Figures\carte_territoires_Ier_au_Ve_siècle.jpg"/>
          <p:cNvPicPr/>
          <p:nvPr/>
        </p:nvPicPr>
        <p:blipFill>
          <a:blip r:embed="rId2" cstate="print">
            <a:extLst>
              <a:ext uri="{28A0092B-C50C-407E-A947-70E740481C1C}">
                <a14:useLocalDpi xmlns:lc="http://schemas.openxmlformats.org/drawingml/2006/lockedCanvas" xmlns:pic="http://schemas.openxmlformats.org/drawingml/2006/picture" xmlns:a14="http://schemas.microsoft.com/office/drawing/2010/main" xmlns:wps="http://schemas.microsoft.com/office/word/2010/wordprocessingShape" xmlns:wne="http://schemas.microsoft.com/office/word/2006/wordml" xmlns:wpi="http://schemas.microsoft.com/office/word/2010/wordprocessingInk" xmlns:wpg="http://schemas.microsoft.com/office/word/2010/wordprocessingGroup" xmlns:w16se="http://schemas.microsoft.com/office/word/2015/wordml/symex" xmlns:w15="http://schemas.microsoft.com/office/word/2012/wordml" xmlns:w14="http://schemas.microsoft.com/office/word/2010/wordml" xmlns:w="http://schemas.openxmlformats.org/wordprocessingml/2006/main" xmlns:w10="urn:schemas-microsoft-com:office:word" xmlns:wp="http://schemas.openxmlformats.org/drawingml/2006/wordprocessingDrawing" xmlns:wp14="http://schemas.microsoft.com/office/word/2010/wordprocessingDrawing" xmlns:v="urn:schemas-microsoft-com:vml" xmlns:m="http://schemas.openxmlformats.org/officeDocument/2006/math" xmlns:o="urn:schemas-microsoft-com:office:office" xmlns:mc="http://schemas.openxmlformats.org/markup-compatibility/2006" xmlns:cx1="http://schemas.microsoft.com/office/drawing/2015/9/8/chartex" xmlns:cx="http://schemas.microsoft.com/office/drawing/2014/chartex" xmlns:wpc="http://schemas.microsoft.com/office/word/2010/wordprocessingCanvas" xmlns="" val="0"/>
              </a:ext>
            </a:extLst>
          </a:blip>
          <a:srcRect/>
          <a:stretch>
            <a:fillRect/>
          </a:stretch>
        </p:blipFill>
        <p:spPr bwMode="auto">
          <a:xfrm>
            <a:off x="1547664" y="1916832"/>
            <a:ext cx="5939790" cy="4258350"/>
          </a:xfrm>
          <a:prstGeom prst="rect">
            <a:avLst/>
          </a:prstGeom>
          <a:noFill/>
          <a:ln>
            <a:noFill/>
          </a:ln>
        </p:spPr>
      </p:pic>
      <p:sp>
        <p:nvSpPr>
          <p:cNvPr id="7" name="ZoneTexte 6"/>
          <p:cNvSpPr txBox="1"/>
          <p:nvPr/>
        </p:nvSpPr>
        <p:spPr>
          <a:xfrm>
            <a:off x="8244408" y="6453336"/>
            <a:ext cx="445702" cy="369332"/>
          </a:xfrm>
          <a:prstGeom prst="rect">
            <a:avLst/>
          </a:prstGeom>
          <a:noFill/>
        </p:spPr>
        <p:txBody>
          <a:bodyPr wrap="square" rtlCol="0">
            <a:spAutoFit/>
          </a:bodyPr>
          <a:lstStyle/>
          <a:p>
            <a:r>
              <a:rPr lang="fr-FR" dirty="0" smtClean="0"/>
              <a:t>13</a:t>
            </a:r>
            <a:endParaRPr lang="fr-FR"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755576" y="1"/>
            <a:ext cx="7772400" cy="980728"/>
          </a:xfrm>
        </p:spPr>
        <p:txBody>
          <a:bodyPr>
            <a:normAutofit fontScale="90000"/>
          </a:bodyPr>
          <a:lstStyle/>
          <a:p>
            <a:r>
              <a:rPr lang="fr-FR" sz="3200" b="1" dirty="0" smtClean="0"/>
              <a:t>LOCTUDY - Les limites historiques –</a:t>
            </a:r>
            <a:br>
              <a:rPr lang="fr-FR" sz="3200" b="1" dirty="0" smtClean="0"/>
            </a:br>
            <a:r>
              <a:rPr lang="fr-FR" sz="3200" b="1" dirty="0" smtClean="0"/>
              <a:t>Paroisses Primitives - Ve-VIe siècle</a:t>
            </a:r>
            <a:endParaRPr lang="fr-FR" sz="3200" b="1" dirty="0"/>
          </a:p>
        </p:txBody>
      </p:sp>
      <p:pic>
        <p:nvPicPr>
          <p:cNvPr id="17411" name="Picture 3" descr="C:\__Loctudy\_Loctudy - Livre Vanuxeem\_CONFERENCE\carte_paroisses_primitives-1.jpg"/>
          <p:cNvPicPr>
            <a:picLocks noChangeAspect="1" noChangeArrowheads="1"/>
          </p:cNvPicPr>
          <p:nvPr/>
        </p:nvPicPr>
        <p:blipFill>
          <a:blip r:embed="rId2" cstate="print"/>
          <a:srcRect/>
          <a:stretch>
            <a:fillRect/>
          </a:stretch>
        </p:blipFill>
        <p:spPr bwMode="auto">
          <a:xfrm>
            <a:off x="1043608" y="1196752"/>
            <a:ext cx="7477125" cy="5219700"/>
          </a:xfrm>
          <a:prstGeom prst="rect">
            <a:avLst/>
          </a:prstGeom>
          <a:noFill/>
        </p:spPr>
      </p:pic>
      <p:sp>
        <p:nvSpPr>
          <p:cNvPr id="4" name="ZoneTexte 3"/>
          <p:cNvSpPr txBox="1"/>
          <p:nvPr/>
        </p:nvSpPr>
        <p:spPr>
          <a:xfrm>
            <a:off x="8244408" y="6453336"/>
            <a:ext cx="445702" cy="369332"/>
          </a:xfrm>
          <a:prstGeom prst="rect">
            <a:avLst/>
          </a:prstGeom>
          <a:noFill/>
        </p:spPr>
        <p:txBody>
          <a:bodyPr wrap="square" rtlCol="0">
            <a:spAutoFit/>
          </a:bodyPr>
          <a:lstStyle/>
          <a:p>
            <a:r>
              <a:rPr lang="fr-FR" dirty="0" smtClean="0"/>
              <a:t>14</a:t>
            </a:r>
            <a:endParaRPr lang="fr-FR"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251520" y="1"/>
            <a:ext cx="8640960" cy="1124743"/>
          </a:xfrm>
        </p:spPr>
        <p:txBody>
          <a:bodyPr>
            <a:noAutofit/>
          </a:bodyPr>
          <a:lstStyle/>
          <a:p>
            <a:r>
              <a:rPr lang="fr-FR" sz="3200" b="1" dirty="0" smtClean="0"/>
              <a:t>LOCTUDY - Les limites historiques -</a:t>
            </a:r>
            <a:br>
              <a:rPr lang="fr-FR" sz="3200" b="1" dirty="0" smtClean="0"/>
            </a:br>
            <a:r>
              <a:rPr lang="fr-FR" sz="3200" b="1" dirty="0" smtClean="0"/>
              <a:t>Paroisses et trèves d’Ancien Régime</a:t>
            </a:r>
            <a:endParaRPr lang="fr-FR" sz="3200" b="1" dirty="0"/>
          </a:p>
        </p:txBody>
      </p:sp>
      <p:sp>
        <p:nvSpPr>
          <p:cNvPr id="4" name="ZoneTexte 3"/>
          <p:cNvSpPr txBox="1"/>
          <p:nvPr/>
        </p:nvSpPr>
        <p:spPr>
          <a:xfrm>
            <a:off x="251520" y="5380672"/>
            <a:ext cx="7992888" cy="1754326"/>
          </a:xfrm>
          <a:prstGeom prst="rect">
            <a:avLst/>
          </a:prstGeom>
          <a:noFill/>
        </p:spPr>
        <p:txBody>
          <a:bodyPr wrap="square" rtlCol="0">
            <a:spAutoFit/>
          </a:bodyPr>
          <a:lstStyle/>
          <a:p>
            <a:pPr>
              <a:buFontTx/>
              <a:buChar char="-"/>
            </a:pPr>
            <a:r>
              <a:rPr lang="fr-FR" dirty="0" smtClean="0">
                <a:solidFill>
                  <a:srgbClr val="FF0000"/>
                </a:solidFill>
              </a:rPr>
              <a:t> </a:t>
            </a:r>
            <a:r>
              <a:rPr lang="fr-FR" b="1" dirty="0" smtClean="0">
                <a:solidFill>
                  <a:srgbClr val="FF0000"/>
                </a:solidFill>
              </a:rPr>
              <a:t>Cap Caval </a:t>
            </a:r>
            <a:r>
              <a:rPr lang="fr-FR" dirty="0" smtClean="0">
                <a:solidFill>
                  <a:srgbClr val="FF0000"/>
                </a:solidFill>
              </a:rPr>
              <a:t>du VII</a:t>
            </a:r>
            <a:r>
              <a:rPr lang="fr-FR" baseline="30000" dirty="0" smtClean="0">
                <a:solidFill>
                  <a:srgbClr val="FF0000"/>
                </a:solidFill>
              </a:rPr>
              <a:t>e </a:t>
            </a:r>
            <a:r>
              <a:rPr lang="fr-FR" dirty="0" smtClean="0">
                <a:solidFill>
                  <a:srgbClr val="FF0000"/>
                </a:solidFill>
              </a:rPr>
              <a:t>au X</a:t>
            </a:r>
            <a:r>
              <a:rPr lang="fr-FR" baseline="30000" dirty="0" smtClean="0">
                <a:solidFill>
                  <a:srgbClr val="FF0000"/>
                </a:solidFill>
              </a:rPr>
              <a:t>e </a:t>
            </a:r>
            <a:r>
              <a:rPr lang="fr-FR" dirty="0" smtClean="0">
                <a:solidFill>
                  <a:srgbClr val="FF0000"/>
                </a:solidFill>
              </a:rPr>
              <a:t>siècle</a:t>
            </a:r>
          </a:p>
          <a:p>
            <a:pPr>
              <a:buFontTx/>
              <a:buChar char="-"/>
            </a:pPr>
            <a:r>
              <a:rPr lang="fr-FR" dirty="0" smtClean="0">
                <a:solidFill>
                  <a:srgbClr val="FF0000"/>
                </a:solidFill>
              </a:rPr>
              <a:t> Création paroisse Loctudy au XIVe siècle</a:t>
            </a:r>
          </a:p>
          <a:p>
            <a:pPr>
              <a:buFontTx/>
              <a:buChar char="-"/>
            </a:pPr>
            <a:r>
              <a:rPr lang="fr-FR" dirty="0" smtClean="0"/>
              <a:t> Enclave dans la paroisse de Plomeur : Langeriguenn, Langougou et chapelle des saints Côme et Damien</a:t>
            </a:r>
          </a:p>
          <a:p>
            <a:pPr>
              <a:buFontTx/>
              <a:buChar char="-"/>
            </a:pPr>
            <a:r>
              <a:rPr lang="fr-FR" dirty="0" smtClean="0"/>
              <a:t> Trève de Tréoultré (</a:t>
            </a:r>
            <a:r>
              <a:rPr lang="fr-FR" i="1" dirty="0" smtClean="0"/>
              <a:t>Trebotref, </a:t>
            </a:r>
            <a:r>
              <a:rPr lang="fr-FR" i="1" dirty="0" smtClean="0">
                <a:solidFill>
                  <a:srgbClr val="FF0000"/>
                </a:solidFill>
              </a:rPr>
              <a:t>Tuortre Nabat</a:t>
            </a:r>
            <a:r>
              <a:rPr lang="fr-FR" i="1" dirty="0" smtClean="0"/>
              <a:t>) </a:t>
            </a:r>
            <a:r>
              <a:rPr lang="fr-FR" dirty="0" smtClean="0"/>
              <a:t>en Penmarch de l’abbaye de Loctudy</a:t>
            </a:r>
          </a:p>
          <a:p>
            <a:endParaRPr lang="fr-FR" dirty="0"/>
          </a:p>
        </p:txBody>
      </p:sp>
      <p:pic>
        <p:nvPicPr>
          <p:cNvPr id="16386" name="Picture 2" descr="C:\__Loctudy\_Loctudy - Livre Vanuxeem\_CONFERENCE\carte_paroisses_ancien_régime-2.jpg"/>
          <p:cNvPicPr>
            <a:picLocks noChangeAspect="1" noChangeArrowheads="1"/>
          </p:cNvPicPr>
          <p:nvPr/>
        </p:nvPicPr>
        <p:blipFill>
          <a:blip r:embed="rId2" cstate="print"/>
          <a:srcRect/>
          <a:stretch>
            <a:fillRect/>
          </a:stretch>
        </p:blipFill>
        <p:spPr bwMode="auto">
          <a:xfrm>
            <a:off x="1619672" y="1065166"/>
            <a:ext cx="6281354" cy="4308050"/>
          </a:xfrm>
          <a:prstGeom prst="rect">
            <a:avLst/>
          </a:prstGeom>
          <a:noFill/>
        </p:spPr>
      </p:pic>
      <p:sp>
        <p:nvSpPr>
          <p:cNvPr id="5" name="ZoneTexte 4"/>
          <p:cNvSpPr txBox="1"/>
          <p:nvPr/>
        </p:nvSpPr>
        <p:spPr>
          <a:xfrm>
            <a:off x="8244408" y="6453336"/>
            <a:ext cx="445702" cy="369332"/>
          </a:xfrm>
          <a:prstGeom prst="rect">
            <a:avLst/>
          </a:prstGeom>
          <a:noFill/>
        </p:spPr>
        <p:txBody>
          <a:bodyPr wrap="square" rtlCol="0">
            <a:spAutoFit/>
          </a:bodyPr>
          <a:lstStyle/>
          <a:p>
            <a:r>
              <a:rPr lang="fr-FR" dirty="0" smtClean="0"/>
              <a:t>15</a:t>
            </a:r>
            <a:endParaRPr lang="fr-FR"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611560" y="1"/>
            <a:ext cx="7772400" cy="980727"/>
          </a:xfrm>
        </p:spPr>
        <p:txBody>
          <a:bodyPr>
            <a:normAutofit fontScale="90000"/>
          </a:bodyPr>
          <a:lstStyle/>
          <a:p>
            <a:r>
              <a:rPr lang="fr-FR" sz="3200" b="1" dirty="0" smtClean="0"/>
              <a:t>LOCTUDY - Les limites historiques – Limites des communes actuelles</a:t>
            </a:r>
            <a:endParaRPr lang="fr-FR" sz="3200" b="1" dirty="0"/>
          </a:p>
        </p:txBody>
      </p:sp>
      <p:pic>
        <p:nvPicPr>
          <p:cNvPr id="16386" name="Picture 2" descr="C:\__Loctudy\_Loctudy - Livre Vanuxeem\_CONFERENCE\carte_communes_actuelles-2.jpg"/>
          <p:cNvPicPr>
            <a:picLocks noChangeAspect="1" noChangeArrowheads="1"/>
          </p:cNvPicPr>
          <p:nvPr/>
        </p:nvPicPr>
        <p:blipFill>
          <a:blip r:embed="rId2" cstate="print"/>
          <a:srcRect/>
          <a:stretch>
            <a:fillRect/>
          </a:stretch>
        </p:blipFill>
        <p:spPr bwMode="auto">
          <a:xfrm>
            <a:off x="755576" y="1019176"/>
            <a:ext cx="7482449" cy="5218136"/>
          </a:xfrm>
          <a:prstGeom prst="rect">
            <a:avLst/>
          </a:prstGeom>
          <a:noFill/>
        </p:spPr>
      </p:pic>
      <p:sp>
        <p:nvSpPr>
          <p:cNvPr id="4" name="ZoneTexte 3"/>
          <p:cNvSpPr txBox="1"/>
          <p:nvPr/>
        </p:nvSpPr>
        <p:spPr>
          <a:xfrm>
            <a:off x="8244408" y="6453336"/>
            <a:ext cx="445702" cy="369332"/>
          </a:xfrm>
          <a:prstGeom prst="rect">
            <a:avLst/>
          </a:prstGeom>
          <a:noFill/>
        </p:spPr>
        <p:txBody>
          <a:bodyPr wrap="square" rtlCol="0">
            <a:spAutoFit/>
          </a:bodyPr>
          <a:lstStyle/>
          <a:p>
            <a:r>
              <a:rPr lang="fr-FR" dirty="0" smtClean="0"/>
              <a:t>16</a:t>
            </a:r>
            <a:endParaRPr lang="fr-FR"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611560" y="1"/>
            <a:ext cx="7772400" cy="764704"/>
          </a:xfrm>
        </p:spPr>
        <p:txBody>
          <a:bodyPr>
            <a:normAutofit/>
          </a:bodyPr>
          <a:lstStyle/>
          <a:p>
            <a:r>
              <a:rPr lang="fr-FR" sz="3200" b="1" dirty="0" smtClean="0"/>
              <a:t>De Plonivel à Loctudy</a:t>
            </a:r>
            <a:endParaRPr lang="fr-FR" sz="3200" b="1" dirty="0"/>
          </a:p>
        </p:txBody>
      </p:sp>
      <p:sp>
        <p:nvSpPr>
          <p:cNvPr id="3" name="Sous-titre 2"/>
          <p:cNvSpPr>
            <a:spLocks noGrp="1"/>
          </p:cNvSpPr>
          <p:nvPr>
            <p:ph type="subTitle" idx="1"/>
          </p:nvPr>
        </p:nvSpPr>
        <p:spPr>
          <a:xfrm>
            <a:off x="179512" y="620688"/>
            <a:ext cx="6480720" cy="6237312"/>
          </a:xfrm>
        </p:spPr>
        <p:txBody>
          <a:bodyPr>
            <a:noAutofit/>
          </a:bodyPr>
          <a:lstStyle/>
          <a:p>
            <a:pPr algn="just">
              <a:lnSpc>
                <a:spcPct val="120000"/>
              </a:lnSpc>
              <a:spcBef>
                <a:spcPts val="0"/>
              </a:spcBef>
              <a:buFont typeface="Arial" pitchFamily="34" charset="0"/>
              <a:buChar char="•"/>
            </a:pPr>
            <a:r>
              <a:rPr lang="fr-FR" sz="1600" dirty="0" smtClean="0">
                <a:solidFill>
                  <a:srgbClr val="FF0000"/>
                </a:solidFill>
              </a:rPr>
              <a:t> </a:t>
            </a:r>
            <a:r>
              <a:rPr lang="fr-FR" sz="1500" b="1" dirty="0" smtClean="0">
                <a:solidFill>
                  <a:srgbClr val="FF0000"/>
                </a:solidFill>
              </a:rPr>
              <a:t>La paroisse de Loctudy est issue de la paroisse primitive de Plonivel.</a:t>
            </a:r>
            <a:endParaRPr lang="fr-FR" sz="1500" dirty="0" smtClean="0">
              <a:solidFill>
                <a:srgbClr val="FF0000"/>
              </a:solidFill>
            </a:endParaRPr>
          </a:p>
          <a:p>
            <a:pPr algn="just">
              <a:lnSpc>
                <a:spcPct val="120000"/>
              </a:lnSpc>
              <a:spcBef>
                <a:spcPts val="0"/>
              </a:spcBef>
              <a:buFont typeface="Arial" pitchFamily="34" charset="0"/>
              <a:buChar char="•"/>
            </a:pPr>
            <a:r>
              <a:rPr lang="fr-FR" sz="1500" dirty="0" smtClean="0">
                <a:solidFill>
                  <a:schemeClr val="tx1"/>
                </a:solidFill>
              </a:rPr>
              <a:t> Le nom de Plonivel, forme en </a:t>
            </a:r>
            <a:r>
              <a:rPr lang="fr-FR" sz="1500" i="1" dirty="0" smtClean="0">
                <a:solidFill>
                  <a:srgbClr val="FF0000"/>
                </a:solidFill>
              </a:rPr>
              <a:t>Plo</a:t>
            </a:r>
            <a:r>
              <a:rPr lang="fr-FR" sz="1500" dirty="0" smtClean="0">
                <a:solidFill>
                  <a:srgbClr val="FF0000"/>
                </a:solidFill>
              </a:rPr>
              <a:t>|</a:t>
            </a:r>
            <a:r>
              <a:rPr lang="fr-FR" sz="1500" i="1" dirty="0" smtClean="0">
                <a:solidFill>
                  <a:srgbClr val="FF0000"/>
                </a:solidFill>
              </a:rPr>
              <a:t>Plou</a:t>
            </a:r>
            <a:r>
              <a:rPr lang="fr-FR" sz="1500" dirty="0" smtClean="0">
                <a:solidFill>
                  <a:schemeClr val="tx1"/>
                </a:solidFill>
              </a:rPr>
              <a:t>, est témoin de la base de l'organisation territoriale en Bretagne autrefois. C’est donc un établissement primitif </a:t>
            </a:r>
            <a:r>
              <a:rPr lang="fr-FR" sz="1500" dirty="0" smtClean="0">
                <a:solidFill>
                  <a:srgbClr val="FF0000"/>
                </a:solidFill>
              </a:rPr>
              <a:t>de la fin du IV</a:t>
            </a:r>
            <a:r>
              <a:rPr lang="fr-FR" sz="1500" baseline="30000" dirty="0" smtClean="0">
                <a:solidFill>
                  <a:srgbClr val="FF0000"/>
                </a:solidFill>
              </a:rPr>
              <a:t>e </a:t>
            </a:r>
            <a:r>
              <a:rPr lang="fr-FR" sz="1500" dirty="0" smtClean="0">
                <a:solidFill>
                  <a:srgbClr val="FF0000"/>
                </a:solidFill>
              </a:rPr>
              <a:t>ou </a:t>
            </a:r>
            <a:r>
              <a:rPr lang="fr-FR" sz="1500" b="1" dirty="0" smtClean="0">
                <a:solidFill>
                  <a:srgbClr val="FF0000"/>
                </a:solidFill>
              </a:rPr>
              <a:t>du V</a:t>
            </a:r>
            <a:r>
              <a:rPr lang="fr-FR" sz="1500" b="1" baseline="30000" dirty="0" smtClean="0">
                <a:solidFill>
                  <a:srgbClr val="FF0000"/>
                </a:solidFill>
              </a:rPr>
              <a:t>e </a:t>
            </a:r>
            <a:r>
              <a:rPr lang="fr-FR" sz="1500" b="1" dirty="0" smtClean="0">
                <a:solidFill>
                  <a:srgbClr val="FF0000"/>
                </a:solidFill>
              </a:rPr>
              <a:t>siècle </a:t>
            </a:r>
            <a:r>
              <a:rPr lang="fr-FR" sz="1500" dirty="0" smtClean="0">
                <a:solidFill>
                  <a:srgbClr val="FF0000"/>
                </a:solidFill>
              </a:rPr>
              <a:t>ou du début du VI</a:t>
            </a:r>
            <a:r>
              <a:rPr lang="fr-FR" sz="1500" baseline="30000" dirty="0" smtClean="0">
                <a:solidFill>
                  <a:srgbClr val="FF0000"/>
                </a:solidFill>
              </a:rPr>
              <a:t>e </a:t>
            </a:r>
            <a:r>
              <a:rPr lang="fr-FR" sz="1500" dirty="0" smtClean="0">
                <a:solidFill>
                  <a:srgbClr val="FF0000"/>
                </a:solidFill>
              </a:rPr>
              <a:t>siècle</a:t>
            </a:r>
            <a:r>
              <a:rPr lang="fr-FR" sz="1500" dirty="0" smtClean="0">
                <a:solidFill>
                  <a:schemeClr val="tx1"/>
                </a:solidFill>
              </a:rPr>
              <a:t> créé lors de l'émigration des britons en Armorique. </a:t>
            </a:r>
          </a:p>
          <a:p>
            <a:pPr algn="just">
              <a:lnSpc>
                <a:spcPct val="120000"/>
              </a:lnSpc>
              <a:spcBef>
                <a:spcPts val="0"/>
              </a:spcBef>
              <a:buFont typeface="Arial" pitchFamily="34" charset="0"/>
              <a:buChar char="•"/>
            </a:pPr>
            <a:r>
              <a:rPr lang="fr-FR" sz="1500" dirty="0" smtClean="0">
                <a:solidFill>
                  <a:srgbClr val="FF0000"/>
                </a:solidFill>
              </a:rPr>
              <a:t> </a:t>
            </a:r>
            <a:r>
              <a:rPr lang="fr-FR" sz="1500" b="1" dirty="0" smtClean="0">
                <a:solidFill>
                  <a:srgbClr val="FF0000"/>
                </a:solidFill>
              </a:rPr>
              <a:t>Hypothèse : création de la paroisse de Plonivel au Ve siècle (?), selon la date d’arrivée de saint Brieuc en Armorique</a:t>
            </a:r>
            <a:r>
              <a:rPr lang="fr-FR" sz="1500" dirty="0" smtClean="0"/>
              <a:t>, </a:t>
            </a:r>
            <a:r>
              <a:rPr lang="fr-FR" sz="1500" dirty="0" smtClean="0">
                <a:solidFill>
                  <a:schemeClr val="tx1"/>
                </a:solidFill>
              </a:rPr>
              <a:t>au début (432-440) ou/et à la fin (</a:t>
            </a:r>
            <a:r>
              <a:rPr lang="fr-FR" sz="1500" i="1" dirty="0" smtClean="0">
                <a:solidFill>
                  <a:schemeClr val="tx1"/>
                </a:solidFill>
              </a:rPr>
              <a:t>470</a:t>
            </a:r>
            <a:r>
              <a:rPr lang="fr-FR" sz="1500" dirty="0" smtClean="0">
                <a:solidFill>
                  <a:schemeClr val="tx1"/>
                </a:solidFill>
              </a:rPr>
              <a:t>-480-485-490)</a:t>
            </a:r>
            <a:r>
              <a:rPr lang="fr-FR" sz="1500" dirty="0" smtClean="0"/>
              <a:t> </a:t>
            </a:r>
            <a:r>
              <a:rPr lang="fr-FR" sz="1500" dirty="0" smtClean="0">
                <a:solidFill>
                  <a:schemeClr val="tx1"/>
                </a:solidFill>
              </a:rPr>
              <a:t>du V</a:t>
            </a:r>
            <a:r>
              <a:rPr lang="fr-FR" sz="1500" baseline="30000" dirty="0" smtClean="0">
                <a:solidFill>
                  <a:schemeClr val="tx1"/>
                </a:solidFill>
              </a:rPr>
              <a:t>e </a:t>
            </a:r>
            <a:r>
              <a:rPr lang="fr-FR" sz="1500" dirty="0" smtClean="0">
                <a:solidFill>
                  <a:schemeClr val="tx1"/>
                </a:solidFill>
              </a:rPr>
              <a:t>siècle.</a:t>
            </a:r>
          </a:p>
          <a:p>
            <a:pPr algn="just">
              <a:lnSpc>
                <a:spcPct val="120000"/>
              </a:lnSpc>
              <a:spcBef>
                <a:spcPts val="0"/>
              </a:spcBef>
              <a:buFont typeface="Arial" pitchFamily="34" charset="0"/>
              <a:buChar char="•"/>
            </a:pPr>
            <a:r>
              <a:rPr lang="fr-FR" sz="1500" dirty="0" smtClean="0">
                <a:solidFill>
                  <a:schemeClr val="tx1"/>
                </a:solidFill>
              </a:rPr>
              <a:t> Le nom de Loctudy, forme en </a:t>
            </a:r>
            <a:r>
              <a:rPr lang="fr-FR" sz="1500" i="1" dirty="0" smtClean="0">
                <a:solidFill>
                  <a:srgbClr val="FF0000"/>
                </a:solidFill>
              </a:rPr>
              <a:t>Lok</a:t>
            </a:r>
            <a:r>
              <a:rPr lang="fr-FR" sz="1500" i="1" dirty="0" smtClean="0">
                <a:solidFill>
                  <a:schemeClr val="tx1"/>
                </a:solidFill>
              </a:rPr>
              <a:t> </a:t>
            </a:r>
            <a:r>
              <a:rPr lang="fr-FR" sz="1500" dirty="0" smtClean="0">
                <a:solidFill>
                  <a:schemeClr val="tx1"/>
                </a:solidFill>
              </a:rPr>
              <a:t>du XIIe siècle, indique un monastère-abbaye du XIe-XIIe siècle, postérieur aux invasions vikings du Xe siècle. </a:t>
            </a:r>
          </a:p>
          <a:p>
            <a:pPr algn="just">
              <a:lnSpc>
                <a:spcPct val="120000"/>
              </a:lnSpc>
              <a:spcBef>
                <a:spcPts val="0"/>
              </a:spcBef>
              <a:buFont typeface="Arial" pitchFamily="34" charset="0"/>
              <a:buChar char="•"/>
            </a:pPr>
            <a:r>
              <a:rPr lang="fr-FR" sz="1500" dirty="0" smtClean="0">
                <a:solidFill>
                  <a:schemeClr val="tx1"/>
                </a:solidFill>
              </a:rPr>
              <a:t> Création de la (seconde) abbaye Saint-Tudy de ante-Loctudy au XIe-XIIe siècle.</a:t>
            </a:r>
          </a:p>
          <a:p>
            <a:pPr algn="just">
              <a:lnSpc>
                <a:spcPct val="120000"/>
              </a:lnSpc>
              <a:spcBef>
                <a:spcPts val="0"/>
              </a:spcBef>
              <a:buFont typeface="Arial" pitchFamily="34" charset="0"/>
              <a:buChar char="•"/>
            </a:pPr>
            <a:r>
              <a:rPr lang="fr-FR" sz="1500" dirty="0" smtClean="0">
                <a:solidFill>
                  <a:srgbClr val="FF0000"/>
                </a:solidFill>
              </a:rPr>
              <a:t> Le monastère-abbaye Saint-Tudy fut donc établi dans la paroisse de Plonivel.</a:t>
            </a:r>
          </a:p>
          <a:p>
            <a:pPr algn="just">
              <a:lnSpc>
                <a:spcPct val="120000"/>
              </a:lnSpc>
              <a:spcBef>
                <a:spcPts val="0"/>
              </a:spcBef>
              <a:buFont typeface="Arial" pitchFamily="34" charset="0"/>
              <a:buChar char="•"/>
            </a:pPr>
            <a:r>
              <a:rPr lang="fr-FR" sz="1500" dirty="0" smtClean="0">
                <a:solidFill>
                  <a:srgbClr val="FF0000"/>
                </a:solidFill>
              </a:rPr>
              <a:t> </a:t>
            </a:r>
            <a:r>
              <a:rPr lang="fr-FR" sz="1500" b="1" dirty="0" smtClean="0">
                <a:solidFill>
                  <a:srgbClr val="FF0000"/>
                </a:solidFill>
              </a:rPr>
              <a:t>Hypothèse : création de la paroisse de Loctudy au XIVe siècle </a:t>
            </a:r>
            <a:r>
              <a:rPr lang="fr-FR" sz="1500" b="1" baseline="30000" dirty="0" smtClean="0">
                <a:solidFill>
                  <a:srgbClr val="FF0000"/>
                </a:solidFill>
              </a:rPr>
              <a:t>1</a:t>
            </a:r>
            <a:r>
              <a:rPr lang="fr-FR" sz="1500" b="1" dirty="0" smtClean="0">
                <a:solidFill>
                  <a:srgbClr val="FF0000"/>
                </a:solidFill>
              </a:rPr>
              <a:t> (?)</a:t>
            </a:r>
          </a:p>
          <a:p>
            <a:pPr algn="just">
              <a:lnSpc>
                <a:spcPct val="120000"/>
              </a:lnSpc>
              <a:spcBef>
                <a:spcPts val="0"/>
              </a:spcBef>
              <a:buFont typeface="Arial" pitchFamily="34" charset="0"/>
              <a:buChar char="•"/>
            </a:pPr>
            <a:r>
              <a:rPr lang="fr-FR" sz="1500" dirty="0" smtClean="0">
                <a:solidFill>
                  <a:srgbClr val="FF0000"/>
                </a:solidFill>
              </a:rPr>
              <a:t> La paroisse de Loctudy est créée en prenant une partie importante du territoire de Plonivel.</a:t>
            </a:r>
          </a:p>
          <a:p>
            <a:pPr algn="l">
              <a:lnSpc>
                <a:spcPct val="120000"/>
              </a:lnSpc>
              <a:buFont typeface="Arial" pitchFamily="34" charset="0"/>
              <a:buChar char="•"/>
            </a:pPr>
            <a:r>
              <a:rPr lang="fr-FR" sz="1500" dirty="0" smtClean="0">
                <a:solidFill>
                  <a:srgbClr val="FF0000"/>
                </a:solidFill>
              </a:rPr>
              <a:t> Deux trèves-enclaves de Loctudy existaient dans les paroisses primitives de Treoultre-Penmarch et Plomeur.  → Il conviendrait d’expliquer ces trèves. </a:t>
            </a:r>
          </a:p>
          <a:p>
            <a:pPr algn="just">
              <a:lnSpc>
                <a:spcPct val="120000"/>
              </a:lnSpc>
              <a:spcBef>
                <a:spcPts val="0"/>
              </a:spcBef>
              <a:buFont typeface="Arial" pitchFamily="34" charset="0"/>
              <a:buChar char="•"/>
            </a:pPr>
            <a:r>
              <a:rPr lang="fr-FR" sz="1500" dirty="0">
                <a:solidFill>
                  <a:schemeClr val="tx1"/>
                </a:solidFill>
              </a:rPr>
              <a:t> </a:t>
            </a:r>
            <a:r>
              <a:rPr lang="fr-FR" sz="1500" dirty="0" smtClean="0">
                <a:solidFill>
                  <a:schemeClr val="tx1"/>
                </a:solidFill>
              </a:rPr>
              <a:t>La paroisse de Loctudy absorba ensuite (XVIIIe siècle) la majeure partie (Larvor, Le Parc Plonivel) de la paroisse de Plonivel. </a:t>
            </a:r>
            <a:endParaRPr lang="fr-FR" sz="1500" dirty="0">
              <a:solidFill>
                <a:schemeClr val="tx1"/>
              </a:solidFill>
            </a:endParaRPr>
          </a:p>
          <a:p>
            <a:pPr algn="just">
              <a:lnSpc>
                <a:spcPct val="120000"/>
              </a:lnSpc>
              <a:spcBef>
                <a:spcPts val="0"/>
              </a:spcBef>
              <a:buFont typeface="Arial" pitchFamily="34" charset="0"/>
              <a:buChar char="•"/>
            </a:pPr>
            <a:r>
              <a:rPr lang="fr-FR" sz="1500" dirty="0" smtClean="0">
                <a:solidFill>
                  <a:srgbClr val="0000FF"/>
                </a:solidFill>
              </a:rPr>
              <a:t> Notes :</a:t>
            </a:r>
          </a:p>
          <a:p>
            <a:pPr algn="just">
              <a:lnSpc>
                <a:spcPct val="120000"/>
              </a:lnSpc>
              <a:spcBef>
                <a:spcPts val="0"/>
              </a:spcBef>
            </a:pPr>
            <a:r>
              <a:rPr lang="fr-FR" sz="1500" b="1" baseline="30000" dirty="0" smtClean="0">
                <a:solidFill>
                  <a:srgbClr val="FF0000"/>
                </a:solidFill>
              </a:rPr>
              <a:t>1</a:t>
            </a:r>
            <a:r>
              <a:rPr lang="fr-FR" sz="1500" dirty="0" smtClean="0">
                <a:solidFill>
                  <a:srgbClr val="FF0000"/>
                </a:solidFill>
              </a:rPr>
              <a:t> </a:t>
            </a:r>
            <a:r>
              <a:rPr lang="fr-FR" sz="1500" b="1" dirty="0" smtClean="0">
                <a:solidFill>
                  <a:srgbClr val="FF0000"/>
                </a:solidFill>
              </a:rPr>
              <a:t>Document de 1411 (début du XVe siècle), relatif au nouveau couvent que les Carmes ont fondé en 1383, mentionnant « paroisse de Loctudy ».</a:t>
            </a:r>
          </a:p>
          <a:p>
            <a:pPr algn="just">
              <a:lnSpc>
                <a:spcPct val="120000"/>
              </a:lnSpc>
              <a:spcBef>
                <a:spcPts val="0"/>
              </a:spcBef>
            </a:pPr>
            <a:endParaRPr lang="fr-FR" sz="1600" dirty="0">
              <a:solidFill>
                <a:srgbClr val="0000FF"/>
              </a:solidFill>
            </a:endParaRPr>
          </a:p>
        </p:txBody>
      </p:sp>
      <p:sp>
        <p:nvSpPr>
          <p:cNvPr id="4" name="ZoneTexte 3"/>
          <p:cNvSpPr txBox="1"/>
          <p:nvPr/>
        </p:nvSpPr>
        <p:spPr>
          <a:xfrm>
            <a:off x="8244408" y="6453336"/>
            <a:ext cx="445702" cy="369332"/>
          </a:xfrm>
          <a:prstGeom prst="rect">
            <a:avLst/>
          </a:prstGeom>
          <a:noFill/>
        </p:spPr>
        <p:txBody>
          <a:bodyPr wrap="square" rtlCol="0">
            <a:spAutoFit/>
          </a:bodyPr>
          <a:lstStyle/>
          <a:p>
            <a:r>
              <a:rPr lang="fr-FR" dirty="0" smtClean="0"/>
              <a:t>17</a:t>
            </a:r>
            <a:endParaRPr lang="fr-FR" dirty="0"/>
          </a:p>
        </p:txBody>
      </p:sp>
      <p:pic>
        <p:nvPicPr>
          <p:cNvPr id="5" name="Image 4"/>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6686760" y="1772816"/>
            <a:ext cx="2457240" cy="2348880"/>
          </a:xfrm>
          <a:prstGeom prst="rect">
            <a:avLst/>
          </a:prstGeom>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685800" y="1"/>
            <a:ext cx="7772400" cy="620687"/>
          </a:xfrm>
        </p:spPr>
        <p:txBody>
          <a:bodyPr>
            <a:normAutofit/>
          </a:bodyPr>
          <a:lstStyle/>
          <a:p>
            <a:r>
              <a:rPr lang="fr-FR" sz="3200" b="1" dirty="0" smtClean="0"/>
              <a:t>Plonivel (suite) </a:t>
            </a:r>
            <a:endParaRPr lang="fr-FR" sz="3200" b="1" dirty="0"/>
          </a:p>
        </p:txBody>
      </p:sp>
      <p:pic>
        <p:nvPicPr>
          <p:cNvPr id="4" name="Image 3"/>
          <p:cNvPicPr>
            <a:picLocks noChangeAspect="1"/>
          </p:cNvPicPr>
          <p:nvPr/>
        </p:nvPicPr>
        <p:blipFill>
          <a:blip r:embed="rId2" cstate="print"/>
          <a:stretch>
            <a:fillRect/>
          </a:stretch>
        </p:blipFill>
        <p:spPr>
          <a:xfrm>
            <a:off x="611560" y="2348880"/>
            <a:ext cx="7958116" cy="4509120"/>
          </a:xfrm>
          <a:prstGeom prst="rect">
            <a:avLst/>
          </a:prstGeom>
        </p:spPr>
      </p:pic>
      <p:sp>
        <p:nvSpPr>
          <p:cNvPr id="3" name="Sous-titre 2"/>
          <p:cNvSpPr>
            <a:spLocks noGrp="1"/>
          </p:cNvSpPr>
          <p:nvPr>
            <p:ph type="subTitle" idx="1"/>
          </p:nvPr>
        </p:nvSpPr>
        <p:spPr>
          <a:xfrm>
            <a:off x="251520" y="548680"/>
            <a:ext cx="8640960" cy="1944216"/>
          </a:xfrm>
        </p:spPr>
        <p:txBody>
          <a:bodyPr>
            <a:noAutofit/>
          </a:bodyPr>
          <a:lstStyle/>
          <a:p>
            <a:pPr algn="just">
              <a:lnSpc>
                <a:spcPct val="120000"/>
              </a:lnSpc>
              <a:spcBef>
                <a:spcPts val="0"/>
              </a:spcBef>
              <a:buFont typeface="Arial" panose="020B0604020202020204" pitchFamily="34" charset="0"/>
              <a:buChar char="•"/>
            </a:pPr>
            <a:r>
              <a:rPr lang="fr-FR" sz="1600" dirty="0" smtClean="0">
                <a:solidFill>
                  <a:schemeClr val="tx1"/>
                </a:solidFill>
              </a:rPr>
              <a:t> </a:t>
            </a:r>
            <a:r>
              <a:rPr lang="fr-FR" sz="1600" b="1" dirty="0" smtClean="0">
                <a:solidFill>
                  <a:srgbClr val="FF0000"/>
                </a:solidFill>
              </a:rPr>
              <a:t>Au Ve-VIe</a:t>
            </a:r>
            <a:r>
              <a:rPr lang="fr-FR" sz="1600" b="1" baseline="30000" dirty="0" smtClean="0">
                <a:solidFill>
                  <a:srgbClr val="FF0000"/>
                </a:solidFill>
              </a:rPr>
              <a:t> </a:t>
            </a:r>
            <a:r>
              <a:rPr lang="fr-FR" sz="1600" b="1" dirty="0" smtClean="0">
                <a:solidFill>
                  <a:srgbClr val="FF0000"/>
                </a:solidFill>
              </a:rPr>
              <a:t>siècle</a:t>
            </a:r>
            <a:r>
              <a:rPr lang="fr-FR" sz="1600" dirty="0" smtClean="0">
                <a:solidFill>
                  <a:schemeClr val="tx1"/>
                </a:solidFill>
              </a:rPr>
              <a:t>, </a:t>
            </a:r>
            <a:r>
              <a:rPr lang="fr-FR" sz="1600" dirty="0">
                <a:solidFill>
                  <a:schemeClr val="tx1"/>
                </a:solidFill>
              </a:rPr>
              <a:t>les limites de la paroisse de </a:t>
            </a:r>
            <a:r>
              <a:rPr lang="fr-FR" sz="1600" dirty="0" smtClean="0">
                <a:solidFill>
                  <a:schemeClr val="tx1"/>
                </a:solidFill>
              </a:rPr>
              <a:t>Plonivel (</a:t>
            </a:r>
            <a:r>
              <a:rPr lang="fr-FR" sz="1600" b="1" dirty="0" smtClean="0">
                <a:solidFill>
                  <a:schemeClr val="tx1"/>
                </a:solidFill>
              </a:rPr>
              <a:t>en noir pointillé</a:t>
            </a:r>
            <a:r>
              <a:rPr lang="fr-FR" sz="1600" dirty="0" smtClean="0">
                <a:solidFill>
                  <a:schemeClr val="tx1"/>
                </a:solidFill>
              </a:rPr>
              <a:t>)</a:t>
            </a:r>
          </a:p>
          <a:p>
            <a:pPr algn="just">
              <a:lnSpc>
                <a:spcPct val="120000"/>
              </a:lnSpc>
              <a:spcBef>
                <a:spcPts val="0"/>
              </a:spcBef>
              <a:buFont typeface="Arial" panose="020B0604020202020204" pitchFamily="34" charset="0"/>
              <a:buChar char="•"/>
            </a:pPr>
            <a:r>
              <a:rPr lang="fr-FR" sz="1600" dirty="0">
                <a:solidFill>
                  <a:schemeClr val="tx1"/>
                </a:solidFill>
              </a:rPr>
              <a:t> </a:t>
            </a:r>
            <a:r>
              <a:rPr lang="fr-FR" sz="1600" b="1" dirty="0" smtClean="0">
                <a:solidFill>
                  <a:srgbClr val="FF0000"/>
                </a:solidFill>
              </a:rPr>
              <a:t>Au XVe siècle</a:t>
            </a:r>
            <a:r>
              <a:rPr lang="fr-FR" sz="1600" dirty="0" smtClean="0">
                <a:solidFill>
                  <a:schemeClr val="tx1"/>
                </a:solidFill>
              </a:rPr>
              <a:t>, les </a:t>
            </a:r>
            <a:r>
              <a:rPr lang="fr-FR" sz="1600" dirty="0">
                <a:solidFill>
                  <a:schemeClr val="tx1"/>
                </a:solidFill>
              </a:rPr>
              <a:t>limites de la paroisse de </a:t>
            </a:r>
            <a:r>
              <a:rPr lang="fr-FR" sz="1600" dirty="0" smtClean="0">
                <a:solidFill>
                  <a:schemeClr val="tx1"/>
                </a:solidFill>
              </a:rPr>
              <a:t>Plonivel (</a:t>
            </a:r>
            <a:r>
              <a:rPr lang="fr-FR" sz="1600" b="1" dirty="0" smtClean="0">
                <a:solidFill>
                  <a:srgbClr val="FF0000"/>
                </a:solidFill>
              </a:rPr>
              <a:t>en rouge pointillé</a:t>
            </a:r>
            <a:r>
              <a:rPr lang="fr-FR" sz="1600" dirty="0" smtClean="0">
                <a:solidFill>
                  <a:schemeClr val="tx1"/>
                </a:solidFill>
              </a:rPr>
              <a:t>), après </a:t>
            </a:r>
            <a:r>
              <a:rPr lang="fr-FR" sz="1600" dirty="0">
                <a:solidFill>
                  <a:schemeClr val="tx1"/>
                </a:solidFill>
              </a:rPr>
              <a:t>la création de la paroisse de Loctudy </a:t>
            </a:r>
            <a:r>
              <a:rPr lang="fr-FR" sz="1600" dirty="0" smtClean="0">
                <a:solidFill>
                  <a:schemeClr val="tx1"/>
                </a:solidFill>
              </a:rPr>
              <a:t>au XIVe.</a:t>
            </a:r>
          </a:p>
          <a:p>
            <a:pPr algn="just">
              <a:lnSpc>
                <a:spcPct val="120000"/>
              </a:lnSpc>
              <a:spcBef>
                <a:spcPts val="0"/>
              </a:spcBef>
              <a:buFont typeface="Arial" panose="020B0604020202020204" pitchFamily="34" charset="0"/>
              <a:buChar char="•"/>
            </a:pPr>
            <a:r>
              <a:rPr lang="fr-FR" sz="1600" dirty="0" smtClean="0">
                <a:solidFill>
                  <a:srgbClr val="0000FF"/>
                </a:solidFill>
              </a:rPr>
              <a:t> Source + Remerciement :</a:t>
            </a:r>
          </a:p>
          <a:p>
            <a:pPr algn="just">
              <a:lnSpc>
                <a:spcPct val="120000"/>
              </a:lnSpc>
              <a:spcBef>
                <a:spcPts val="0"/>
              </a:spcBef>
            </a:pPr>
            <a:r>
              <a:rPr lang="fr-FR" sz="1600" dirty="0" smtClean="0">
                <a:solidFill>
                  <a:srgbClr val="0000FF"/>
                </a:solidFill>
              </a:rPr>
              <a:t>- </a:t>
            </a:r>
            <a:r>
              <a:rPr lang="fr-FR" sz="1600" b="1" dirty="0" smtClean="0">
                <a:solidFill>
                  <a:srgbClr val="FF0000"/>
                </a:solidFill>
              </a:rPr>
              <a:t>LE FLOC’H, Vincent</a:t>
            </a:r>
            <a:r>
              <a:rPr lang="fr-FR" sz="1600" dirty="0" smtClean="0">
                <a:solidFill>
                  <a:srgbClr val="0000FF"/>
                </a:solidFill>
              </a:rPr>
              <a:t>, « Le Ster, limite paroissiale pendant plus d’un millénaire », La lettre du Ster de Lesconil, ADRSL, N° 7, Janvier 2015. </a:t>
            </a:r>
          </a:p>
          <a:p>
            <a:pPr algn="just">
              <a:lnSpc>
                <a:spcPct val="120000"/>
              </a:lnSpc>
              <a:spcBef>
                <a:spcPts val="0"/>
              </a:spcBef>
              <a:buFont typeface="Arial" panose="020B0604020202020204" pitchFamily="34" charset="0"/>
              <a:buChar char="•"/>
            </a:pPr>
            <a:endParaRPr lang="fr-FR" sz="1600" dirty="0" smtClean="0">
              <a:solidFill>
                <a:srgbClr val="0000FF"/>
              </a:solidFill>
            </a:endParaRPr>
          </a:p>
        </p:txBody>
      </p:sp>
      <p:sp>
        <p:nvSpPr>
          <p:cNvPr id="5" name="ZoneTexte 4"/>
          <p:cNvSpPr txBox="1"/>
          <p:nvPr/>
        </p:nvSpPr>
        <p:spPr>
          <a:xfrm>
            <a:off x="8244408" y="6453336"/>
            <a:ext cx="445702" cy="369332"/>
          </a:xfrm>
          <a:prstGeom prst="rect">
            <a:avLst/>
          </a:prstGeom>
          <a:noFill/>
        </p:spPr>
        <p:txBody>
          <a:bodyPr wrap="square" rtlCol="0">
            <a:spAutoFit/>
          </a:bodyPr>
          <a:lstStyle/>
          <a:p>
            <a:r>
              <a:rPr lang="fr-FR" dirty="0" smtClean="0"/>
              <a:t>18</a:t>
            </a:r>
            <a:endParaRPr lang="fr-FR" dirty="0"/>
          </a:p>
        </p:txBody>
      </p:sp>
    </p:spTree>
    <p:extLst>
      <p:ext uri="{BB962C8B-B14F-4D97-AF65-F5344CB8AC3E}">
        <p14:creationId xmlns:p14="http://schemas.microsoft.com/office/powerpoint/2010/main" xmlns="" val="277629606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685800" y="1"/>
            <a:ext cx="7772400" cy="692695"/>
          </a:xfrm>
        </p:spPr>
        <p:txBody>
          <a:bodyPr>
            <a:normAutofit/>
          </a:bodyPr>
          <a:lstStyle/>
          <a:p>
            <a:r>
              <a:rPr lang="fr-FR" sz="3200" b="1" dirty="0" smtClean="0"/>
              <a:t>Loctudy – Historique général</a:t>
            </a:r>
            <a:endParaRPr lang="fr-FR" sz="3200" b="1" dirty="0"/>
          </a:p>
        </p:txBody>
      </p:sp>
      <p:sp>
        <p:nvSpPr>
          <p:cNvPr id="3" name="Sous-titre 2"/>
          <p:cNvSpPr>
            <a:spLocks noGrp="1"/>
          </p:cNvSpPr>
          <p:nvPr>
            <p:ph type="subTitle" idx="1"/>
          </p:nvPr>
        </p:nvSpPr>
        <p:spPr>
          <a:xfrm>
            <a:off x="251520" y="692696"/>
            <a:ext cx="8712968" cy="6165304"/>
          </a:xfrm>
        </p:spPr>
        <p:txBody>
          <a:bodyPr>
            <a:normAutofit fontScale="77500" lnSpcReduction="20000"/>
          </a:bodyPr>
          <a:lstStyle/>
          <a:p>
            <a:pPr algn="l">
              <a:spcBef>
                <a:spcPts val="0"/>
              </a:spcBef>
              <a:buFont typeface="Arial" panose="020B0604020202020204" pitchFamily="34" charset="0"/>
              <a:buChar char="•"/>
            </a:pPr>
            <a:r>
              <a:rPr lang="fr-FR" sz="2000" dirty="0" smtClean="0">
                <a:solidFill>
                  <a:schemeClr val="tx1"/>
                </a:solidFill>
              </a:rPr>
              <a:t> </a:t>
            </a:r>
            <a:r>
              <a:rPr lang="fr-FR" sz="1800" dirty="0" smtClean="0">
                <a:solidFill>
                  <a:schemeClr val="tx1"/>
                </a:solidFill>
              </a:rPr>
              <a:t>Relation de ante-Loctudy avec </a:t>
            </a:r>
            <a:r>
              <a:rPr lang="fr-FR" sz="1800" dirty="0">
                <a:solidFill>
                  <a:schemeClr val="tx1"/>
                </a:solidFill>
              </a:rPr>
              <a:t>P</a:t>
            </a:r>
            <a:r>
              <a:rPr lang="fr-FR" sz="1800" dirty="0" smtClean="0">
                <a:solidFill>
                  <a:schemeClr val="tx1"/>
                </a:solidFill>
              </a:rPr>
              <a:t>lonivel au Ve-VIe siècle : </a:t>
            </a:r>
            <a:r>
              <a:rPr lang="fr-FR" sz="1800" dirty="0" smtClean="0">
                <a:solidFill>
                  <a:srgbClr val="FF0000"/>
                </a:solidFill>
              </a:rPr>
              <a:t>ante-Loctudy est un territoire de Plonivel</a:t>
            </a:r>
            <a:r>
              <a:rPr lang="fr-FR" sz="1800" dirty="0" smtClean="0">
                <a:solidFill>
                  <a:schemeClr val="tx1"/>
                </a:solidFill>
              </a:rPr>
              <a:t>.</a:t>
            </a:r>
          </a:p>
          <a:p>
            <a:pPr algn="l">
              <a:spcBef>
                <a:spcPts val="0"/>
              </a:spcBef>
              <a:buFont typeface="Arial" panose="020B0604020202020204" pitchFamily="34" charset="0"/>
              <a:buChar char="•"/>
            </a:pPr>
            <a:r>
              <a:rPr lang="fr-FR" sz="1800" dirty="0" smtClean="0">
                <a:solidFill>
                  <a:schemeClr val="tx1"/>
                </a:solidFill>
              </a:rPr>
              <a:t> Hypothèse : Le territoire de ante-Loctudy est constitué de « hameaux primitifs »,  issus des lieux et monuments de la préhistoire-protohistoire (?) : </a:t>
            </a:r>
          </a:p>
          <a:p>
            <a:pPr lvl="1" algn="l">
              <a:spcBef>
                <a:spcPts val="0"/>
              </a:spcBef>
            </a:pPr>
            <a:r>
              <a:rPr lang="fr-FR" sz="1800" dirty="0" smtClean="0">
                <a:solidFill>
                  <a:srgbClr val="FF0000"/>
                </a:solidFill>
              </a:rPr>
              <a:t>-&gt; Porz-Gwen-Bihan-Poulpeye, Coz-Castel-Keraugant, Langoz-Coadigou, Kerizur-Kerandouin-Saint-Guido (Larvor), Bremoguer (</a:t>
            </a:r>
            <a:r>
              <a:rPr lang="fr-FR" sz="1800" dirty="0">
                <a:solidFill>
                  <a:srgbClr val="FF0000"/>
                </a:solidFill>
              </a:rPr>
              <a:t>L</a:t>
            </a:r>
            <a:r>
              <a:rPr lang="fr-FR" sz="1800" dirty="0" smtClean="0">
                <a:solidFill>
                  <a:srgbClr val="FF0000"/>
                </a:solidFill>
              </a:rPr>
              <a:t>arvor), Lodonnec-Ezer, Plonivel-Kerdalaë, Kermenhir , Kermaria-Keralio.</a:t>
            </a:r>
          </a:p>
          <a:p>
            <a:pPr algn="l">
              <a:spcBef>
                <a:spcPts val="0"/>
              </a:spcBef>
              <a:buFont typeface="Arial" panose="020B0604020202020204" pitchFamily="34" charset="0"/>
              <a:buChar char="•"/>
            </a:pPr>
            <a:r>
              <a:rPr lang="fr-FR" sz="1800" dirty="0">
                <a:solidFill>
                  <a:schemeClr val="tx1"/>
                </a:solidFill>
              </a:rPr>
              <a:t> </a:t>
            </a:r>
            <a:r>
              <a:rPr lang="fr-FR" sz="1800" dirty="0" smtClean="0">
                <a:solidFill>
                  <a:schemeClr val="tx1"/>
                </a:solidFill>
              </a:rPr>
              <a:t>Création d’un ermitage à L’Ile-Tudy, </a:t>
            </a:r>
            <a:r>
              <a:rPr lang="fr-FR" sz="1800" i="1" dirty="0" smtClean="0">
                <a:solidFill>
                  <a:schemeClr val="tx1"/>
                </a:solidFill>
              </a:rPr>
              <a:t>Enez-Tudi</a:t>
            </a:r>
            <a:r>
              <a:rPr lang="fr-FR" sz="1800" dirty="0" smtClean="0">
                <a:solidFill>
                  <a:schemeClr val="tx1"/>
                </a:solidFill>
              </a:rPr>
              <a:t> (breton) au Ve-VIe siècle (?) </a:t>
            </a:r>
            <a:r>
              <a:rPr lang="fr-FR" sz="1800" baseline="30000" dirty="0">
                <a:solidFill>
                  <a:srgbClr val="0000FF"/>
                </a:solidFill>
              </a:rPr>
              <a:t>1</a:t>
            </a:r>
            <a:r>
              <a:rPr lang="fr-FR" sz="1800" dirty="0" smtClean="0">
                <a:solidFill>
                  <a:schemeClr val="tx1"/>
                </a:solidFill>
              </a:rPr>
              <a:t> par saint </a:t>
            </a:r>
            <a:r>
              <a:rPr lang="fr-FR" sz="1800" dirty="0" err="1" smtClean="0">
                <a:solidFill>
                  <a:schemeClr val="tx1"/>
                </a:solidFill>
              </a:rPr>
              <a:t>Tudy|Tugdual</a:t>
            </a:r>
            <a:endParaRPr lang="fr-FR" sz="1800" dirty="0" smtClean="0">
              <a:solidFill>
                <a:schemeClr val="tx1"/>
              </a:solidFill>
            </a:endParaRPr>
          </a:p>
          <a:p>
            <a:pPr lvl="1" algn="l">
              <a:spcBef>
                <a:spcPts val="0"/>
              </a:spcBef>
            </a:pPr>
            <a:r>
              <a:rPr lang="fr-FR" sz="1800" dirty="0" smtClean="0">
                <a:solidFill>
                  <a:srgbClr val="FF0000"/>
                </a:solidFill>
              </a:rPr>
              <a:t>-&gt; tradition, il existe soi-disant une trace dans la rivière Their </a:t>
            </a:r>
            <a:r>
              <a:rPr lang="fr-FR" sz="1800" baseline="30000" dirty="0" smtClean="0">
                <a:solidFill>
                  <a:srgbClr val="FF0000"/>
                </a:solidFill>
              </a:rPr>
              <a:t>2 </a:t>
            </a:r>
            <a:r>
              <a:rPr lang="fr-FR" sz="1800" dirty="0" smtClean="0">
                <a:solidFill>
                  <a:srgbClr val="FF0000"/>
                </a:solidFill>
              </a:rPr>
              <a:t>, saint Tudy « se retira » à l’Ile-Tudy : donc plutôt à un âge avancé</a:t>
            </a:r>
          </a:p>
          <a:p>
            <a:pPr algn="l">
              <a:spcBef>
                <a:spcPts val="0"/>
              </a:spcBef>
              <a:buFont typeface="Arial" panose="020B0604020202020204" pitchFamily="34" charset="0"/>
              <a:buChar char="•"/>
            </a:pPr>
            <a:r>
              <a:rPr lang="fr-FR" sz="1800" dirty="0" smtClean="0">
                <a:solidFill>
                  <a:schemeClr val="tx1"/>
                </a:solidFill>
              </a:rPr>
              <a:t> Création d’un monastère et transfert des reliques à ante-Loctudy au VIe-VIIe siècle (?), après la mort de saint </a:t>
            </a:r>
            <a:r>
              <a:rPr lang="fr-FR" sz="1800" dirty="0" err="1" smtClean="0">
                <a:solidFill>
                  <a:schemeClr val="tx1"/>
                </a:solidFill>
              </a:rPr>
              <a:t>Tudy|Tugdual</a:t>
            </a:r>
            <a:r>
              <a:rPr lang="fr-FR" sz="1800" dirty="0" smtClean="0">
                <a:solidFill>
                  <a:schemeClr val="tx1"/>
                </a:solidFill>
              </a:rPr>
              <a:t>.</a:t>
            </a:r>
          </a:p>
          <a:p>
            <a:pPr lvl="1" algn="l">
              <a:spcBef>
                <a:spcPts val="0"/>
              </a:spcBef>
            </a:pPr>
            <a:r>
              <a:rPr lang="fr-FR" sz="1800" dirty="0" smtClean="0">
                <a:solidFill>
                  <a:srgbClr val="FF0000"/>
                </a:solidFill>
              </a:rPr>
              <a:t>-&gt; tradition, </a:t>
            </a:r>
            <a:r>
              <a:rPr lang="fr-FR" sz="1800" b="1" dirty="0" smtClean="0">
                <a:solidFill>
                  <a:srgbClr val="FF0000"/>
                </a:solidFill>
              </a:rPr>
              <a:t>hypothèse non prouvée d’une première abbaye éphémère de ante-Loctudy au VIe-VIIe siècle jusqu’au Xe siècle, mais pas de trace archéologique et historique</a:t>
            </a:r>
          </a:p>
          <a:p>
            <a:pPr lvl="1" algn="l">
              <a:spcBef>
                <a:spcPts val="0"/>
              </a:spcBef>
            </a:pPr>
            <a:r>
              <a:rPr lang="fr-FR" sz="1800" dirty="0" smtClean="0">
                <a:solidFill>
                  <a:srgbClr val="FF0000"/>
                </a:solidFill>
              </a:rPr>
              <a:t>-&gt; </a:t>
            </a:r>
            <a:r>
              <a:rPr lang="fr-FR" sz="1800" dirty="0">
                <a:solidFill>
                  <a:srgbClr val="FF0000"/>
                </a:solidFill>
              </a:rPr>
              <a:t>o</a:t>
            </a:r>
            <a:r>
              <a:rPr lang="fr-FR" sz="1800" dirty="0" smtClean="0">
                <a:solidFill>
                  <a:srgbClr val="FF0000"/>
                </a:solidFill>
              </a:rPr>
              <a:t>n peut toutefois se poser la question : pourquoi </a:t>
            </a:r>
            <a:r>
              <a:rPr lang="fr-FR" sz="1800" i="1" dirty="0" smtClean="0">
                <a:solidFill>
                  <a:srgbClr val="FF0000"/>
                </a:solidFill>
              </a:rPr>
              <a:t>loktudi </a:t>
            </a:r>
            <a:r>
              <a:rPr lang="fr-FR" sz="1800" dirty="0" smtClean="0">
                <a:solidFill>
                  <a:srgbClr val="FF0000"/>
                </a:solidFill>
              </a:rPr>
              <a:t>ne s’est pas nommé </a:t>
            </a:r>
            <a:r>
              <a:rPr lang="fr-FR" sz="1800" i="1" dirty="0" smtClean="0">
                <a:solidFill>
                  <a:srgbClr val="FF0000"/>
                </a:solidFill>
              </a:rPr>
              <a:t>lanntudi, </a:t>
            </a:r>
            <a:r>
              <a:rPr lang="fr-FR" sz="1800" dirty="0" smtClean="0">
                <a:solidFill>
                  <a:srgbClr val="FF0000"/>
                </a:solidFill>
              </a:rPr>
              <a:t>dans le cas de l’existence (non attestée) d’un établissement monastique ancien (VI</a:t>
            </a:r>
            <a:r>
              <a:rPr lang="fr-FR" sz="1800" baseline="30000" dirty="0" smtClean="0">
                <a:solidFill>
                  <a:srgbClr val="FF0000"/>
                </a:solidFill>
              </a:rPr>
              <a:t>e </a:t>
            </a:r>
            <a:r>
              <a:rPr lang="fr-FR" sz="1800" dirty="0" smtClean="0">
                <a:solidFill>
                  <a:srgbClr val="FF0000"/>
                </a:solidFill>
              </a:rPr>
              <a:t>siècle)</a:t>
            </a:r>
            <a:r>
              <a:rPr lang="fr-FR" sz="1800" baseline="30000" dirty="0" smtClean="0">
                <a:solidFill>
                  <a:srgbClr val="FF0000"/>
                </a:solidFill>
              </a:rPr>
              <a:t> </a:t>
            </a:r>
            <a:r>
              <a:rPr lang="fr-FR" sz="1800" dirty="0" smtClean="0">
                <a:solidFill>
                  <a:srgbClr val="FF0000"/>
                </a:solidFill>
              </a:rPr>
              <a:t>dédié à saint Tudy</a:t>
            </a:r>
          </a:p>
          <a:p>
            <a:pPr lvl="1" algn="l">
              <a:spcBef>
                <a:spcPts val="0"/>
              </a:spcBef>
            </a:pPr>
            <a:r>
              <a:rPr lang="fr-FR" sz="1800" dirty="0" smtClean="0">
                <a:solidFill>
                  <a:srgbClr val="FF0000"/>
                </a:solidFill>
              </a:rPr>
              <a:t>-&gt; cela ne va (malheureusement) pas  historiquement dans le sens d’un monastère au VIe siècle</a:t>
            </a:r>
          </a:p>
          <a:p>
            <a:pPr algn="l">
              <a:lnSpc>
                <a:spcPct val="110000"/>
              </a:lnSpc>
              <a:spcBef>
                <a:spcPts val="0"/>
              </a:spcBef>
              <a:buFont typeface="Arial" panose="020B0604020202020204" pitchFamily="34" charset="0"/>
              <a:buChar char="•"/>
            </a:pPr>
            <a:r>
              <a:rPr lang="fr-FR" sz="1800" dirty="0" smtClean="0">
                <a:solidFill>
                  <a:schemeClr val="tx1"/>
                </a:solidFill>
              </a:rPr>
              <a:t> Au XIe</a:t>
            </a:r>
            <a:r>
              <a:rPr lang="fr-FR" sz="1800" baseline="30000" dirty="0" smtClean="0">
                <a:solidFill>
                  <a:schemeClr val="tx1"/>
                </a:solidFill>
              </a:rPr>
              <a:t> </a:t>
            </a:r>
            <a:r>
              <a:rPr lang="fr-FR" sz="1800" dirty="0" smtClean="0">
                <a:solidFill>
                  <a:schemeClr val="tx1"/>
                </a:solidFill>
              </a:rPr>
              <a:t>siècle, au nord de la Cornouailles anglaise (Cornwall) se trouve une paroisse consacrée à saint Tudy qui s’appelle </a:t>
            </a:r>
            <a:r>
              <a:rPr lang="fr-FR" sz="1800" i="1" dirty="0" smtClean="0">
                <a:solidFill>
                  <a:schemeClr val="tx1"/>
                </a:solidFill>
              </a:rPr>
              <a:t>Eglos-Tudic </a:t>
            </a:r>
            <a:r>
              <a:rPr lang="fr-FR" sz="1800" dirty="0" smtClean="0">
                <a:solidFill>
                  <a:schemeClr val="tx1"/>
                </a:solidFill>
              </a:rPr>
              <a:t>en 1085 puis </a:t>
            </a:r>
            <a:r>
              <a:rPr lang="fr-FR" sz="1800" i="1" dirty="0" smtClean="0">
                <a:solidFill>
                  <a:schemeClr val="tx1"/>
                </a:solidFill>
              </a:rPr>
              <a:t>St Tudy </a:t>
            </a:r>
            <a:r>
              <a:rPr lang="fr-FR" sz="1800" dirty="0" smtClean="0">
                <a:solidFill>
                  <a:schemeClr val="tx1"/>
                </a:solidFill>
              </a:rPr>
              <a:t>(Saint-Tudy)</a:t>
            </a:r>
          </a:p>
          <a:p>
            <a:pPr marL="457200" lvl="2" algn="l">
              <a:lnSpc>
                <a:spcPct val="110000"/>
              </a:lnSpc>
              <a:spcBef>
                <a:spcPts val="0"/>
              </a:spcBef>
            </a:pPr>
            <a:r>
              <a:rPr lang="fr-FR" sz="1800" dirty="0">
                <a:solidFill>
                  <a:srgbClr val="FF0000"/>
                </a:solidFill>
              </a:rPr>
              <a:t>-&gt; </a:t>
            </a:r>
            <a:r>
              <a:rPr lang="fr-FR" sz="1800" b="1" dirty="0" smtClean="0">
                <a:solidFill>
                  <a:srgbClr val="FF0000"/>
                </a:solidFill>
              </a:rPr>
              <a:t>on suppose que c’est le lieu d’arrivée en Cornwall des émigrants armoricains au Xe siècle fuyant un raid viking sur Loctudy. </a:t>
            </a:r>
          </a:p>
          <a:p>
            <a:pPr marL="457200" lvl="2" algn="l">
              <a:lnSpc>
                <a:spcPct val="110000"/>
              </a:lnSpc>
              <a:spcBef>
                <a:spcPts val="0"/>
              </a:spcBef>
            </a:pPr>
            <a:r>
              <a:rPr lang="fr-FR" sz="1800" b="1" dirty="0" smtClean="0">
                <a:solidFill>
                  <a:srgbClr val="FF0000"/>
                </a:solidFill>
              </a:rPr>
              <a:t>-&gt; la </a:t>
            </a:r>
            <a:r>
              <a:rPr lang="fr-FR" sz="1800" b="1" dirty="0">
                <a:solidFill>
                  <a:srgbClr val="FF0000"/>
                </a:solidFill>
              </a:rPr>
              <a:t>forme </a:t>
            </a:r>
            <a:r>
              <a:rPr lang="fr-FR" sz="1800" b="1" dirty="0" smtClean="0">
                <a:solidFill>
                  <a:srgbClr val="FF0000"/>
                </a:solidFill>
              </a:rPr>
              <a:t>Eglos-Tudic, Saint </a:t>
            </a:r>
            <a:r>
              <a:rPr lang="fr-FR" sz="1800" b="1" dirty="0">
                <a:solidFill>
                  <a:srgbClr val="FF0000"/>
                </a:solidFill>
              </a:rPr>
              <a:t>Tudy </a:t>
            </a:r>
            <a:r>
              <a:rPr lang="fr-FR" sz="1800" b="1" dirty="0" smtClean="0">
                <a:solidFill>
                  <a:srgbClr val="FF0000"/>
                </a:solidFill>
              </a:rPr>
              <a:t>en Cornwall est la forme destinatrice du </a:t>
            </a:r>
            <a:r>
              <a:rPr lang="fr-FR" sz="1800" b="1" dirty="0" err="1" smtClean="0">
                <a:solidFill>
                  <a:srgbClr val="FF0000"/>
                </a:solidFill>
              </a:rPr>
              <a:t>lieu|église</a:t>
            </a:r>
            <a:r>
              <a:rPr lang="fr-FR" sz="1800" b="1" dirty="0" smtClean="0">
                <a:solidFill>
                  <a:srgbClr val="FF0000"/>
                </a:solidFill>
              </a:rPr>
              <a:t>.</a:t>
            </a:r>
            <a:endParaRPr lang="fr-FR" sz="1800" b="1" dirty="0">
              <a:solidFill>
                <a:srgbClr val="FF0000"/>
              </a:solidFill>
            </a:endParaRPr>
          </a:p>
          <a:p>
            <a:pPr marL="457200" lvl="2" algn="l">
              <a:lnSpc>
                <a:spcPct val="110000"/>
              </a:lnSpc>
              <a:spcBef>
                <a:spcPts val="0"/>
              </a:spcBef>
            </a:pPr>
            <a:r>
              <a:rPr lang="fr-FR" sz="1800" dirty="0">
                <a:solidFill>
                  <a:srgbClr val="FF0000"/>
                </a:solidFill>
              </a:rPr>
              <a:t>-&gt; </a:t>
            </a:r>
            <a:r>
              <a:rPr lang="fr-FR" sz="1800" b="1" dirty="0">
                <a:solidFill>
                  <a:srgbClr val="FF0000"/>
                </a:solidFill>
              </a:rPr>
              <a:t>la </a:t>
            </a:r>
            <a:r>
              <a:rPr lang="fr-FR" sz="1800" b="1" dirty="0" smtClean="0">
                <a:solidFill>
                  <a:srgbClr val="FF0000"/>
                </a:solidFill>
              </a:rPr>
              <a:t>forme </a:t>
            </a:r>
            <a:r>
              <a:rPr lang="fr-FR" sz="1800" b="1" dirty="0">
                <a:solidFill>
                  <a:srgbClr val="FF0000"/>
                </a:solidFill>
              </a:rPr>
              <a:t>Eglos Tudi, Saint-Tudy pourrait être la forme source de </a:t>
            </a:r>
            <a:r>
              <a:rPr lang="fr-FR" sz="1800" b="1" dirty="0" smtClean="0">
                <a:solidFill>
                  <a:srgbClr val="FF0000"/>
                </a:solidFill>
              </a:rPr>
              <a:t>ante-Loctudy </a:t>
            </a:r>
            <a:r>
              <a:rPr lang="fr-FR" sz="1800" b="1" dirty="0">
                <a:solidFill>
                  <a:srgbClr val="FF0000"/>
                </a:solidFill>
              </a:rPr>
              <a:t>en </a:t>
            </a:r>
            <a:r>
              <a:rPr lang="fr-FR" sz="1800" b="1" dirty="0" smtClean="0">
                <a:solidFill>
                  <a:srgbClr val="FF0000"/>
                </a:solidFill>
              </a:rPr>
              <a:t>Armorique au Xe siècle (?)</a:t>
            </a:r>
            <a:endParaRPr lang="fr-FR" sz="1800" b="1" dirty="0">
              <a:solidFill>
                <a:srgbClr val="FF0000"/>
              </a:solidFill>
            </a:endParaRPr>
          </a:p>
          <a:p>
            <a:pPr algn="l">
              <a:spcBef>
                <a:spcPts val="0"/>
              </a:spcBef>
              <a:buFont typeface="Arial" panose="020B0604020202020204" pitchFamily="34" charset="0"/>
              <a:buChar char="•"/>
            </a:pPr>
            <a:r>
              <a:rPr lang="fr-FR" sz="1800" dirty="0" smtClean="0">
                <a:solidFill>
                  <a:schemeClr val="tx1"/>
                </a:solidFill>
              </a:rPr>
              <a:t> Y a-t-il existence d’une forme </a:t>
            </a:r>
            <a:r>
              <a:rPr lang="fr-FR" sz="1800" i="1" dirty="0" smtClean="0">
                <a:solidFill>
                  <a:schemeClr val="tx1"/>
                </a:solidFill>
              </a:rPr>
              <a:t>Locus Tudi </a:t>
            </a:r>
            <a:r>
              <a:rPr lang="fr-FR" sz="1800" dirty="0" smtClean="0">
                <a:solidFill>
                  <a:schemeClr val="tx1"/>
                </a:solidFill>
              </a:rPr>
              <a:t>au XIIe siècle (?)</a:t>
            </a:r>
          </a:p>
          <a:p>
            <a:pPr lvl="1" algn="l">
              <a:spcBef>
                <a:spcPts val="0"/>
              </a:spcBef>
            </a:pPr>
            <a:r>
              <a:rPr lang="fr-FR" sz="1800" dirty="0" smtClean="0">
                <a:solidFill>
                  <a:srgbClr val="FF0000"/>
                </a:solidFill>
              </a:rPr>
              <a:t>-&gt; a priori non, cette forme </a:t>
            </a:r>
            <a:r>
              <a:rPr lang="fr-FR" sz="1800" i="1" dirty="0" smtClean="0">
                <a:solidFill>
                  <a:srgbClr val="FF0000"/>
                </a:solidFill>
              </a:rPr>
              <a:t>Locus Tudi </a:t>
            </a:r>
            <a:r>
              <a:rPr lang="fr-FR" sz="1800" dirty="0" smtClean="0">
                <a:solidFill>
                  <a:srgbClr val="FF0000"/>
                </a:solidFill>
              </a:rPr>
              <a:t>est plus tardive, et apparait au XIVe siècle (?)</a:t>
            </a:r>
          </a:p>
          <a:p>
            <a:pPr algn="l">
              <a:spcBef>
                <a:spcPts val="0"/>
              </a:spcBef>
              <a:buFont typeface="Arial" panose="020B0604020202020204" pitchFamily="34" charset="0"/>
              <a:buChar char="•"/>
            </a:pPr>
            <a:r>
              <a:rPr lang="fr-FR" sz="1800" dirty="0" smtClean="0">
                <a:solidFill>
                  <a:schemeClr val="tx1"/>
                </a:solidFill>
              </a:rPr>
              <a:t> Création </a:t>
            </a:r>
            <a:r>
              <a:rPr lang="fr-FR" sz="1800" dirty="0">
                <a:solidFill>
                  <a:schemeClr val="tx1"/>
                </a:solidFill>
              </a:rPr>
              <a:t>de la paroisse de Loctudy au </a:t>
            </a:r>
            <a:r>
              <a:rPr lang="fr-FR" sz="1800" dirty="0" smtClean="0">
                <a:solidFill>
                  <a:schemeClr val="tx1"/>
                </a:solidFill>
              </a:rPr>
              <a:t>XIVe</a:t>
            </a:r>
            <a:r>
              <a:rPr lang="fr-FR" sz="1800" baseline="30000" dirty="0" smtClean="0">
                <a:solidFill>
                  <a:schemeClr val="tx1"/>
                </a:solidFill>
              </a:rPr>
              <a:t> </a:t>
            </a:r>
            <a:r>
              <a:rPr lang="fr-FR" sz="1800" dirty="0" smtClean="0">
                <a:solidFill>
                  <a:schemeClr val="tx1"/>
                </a:solidFill>
              </a:rPr>
              <a:t>siècle (?)</a:t>
            </a:r>
          </a:p>
          <a:p>
            <a:pPr lvl="1" algn="l">
              <a:spcBef>
                <a:spcPts val="0"/>
              </a:spcBef>
            </a:pPr>
            <a:r>
              <a:rPr lang="fr-FR" sz="1800" dirty="0" smtClean="0">
                <a:solidFill>
                  <a:srgbClr val="FF0000"/>
                </a:solidFill>
              </a:rPr>
              <a:t>-&gt; basée sur la disparition-démembrement en 1308-1314 des Templiers à Loctudy (non-attesté) (?)</a:t>
            </a:r>
          </a:p>
          <a:p>
            <a:pPr lvl="1" algn="l">
              <a:spcBef>
                <a:spcPts val="0"/>
              </a:spcBef>
            </a:pPr>
            <a:r>
              <a:rPr lang="fr-FR" sz="1800" dirty="0" smtClean="0">
                <a:solidFill>
                  <a:srgbClr val="FF0000"/>
                </a:solidFill>
              </a:rPr>
              <a:t>-&gt; </a:t>
            </a:r>
            <a:r>
              <a:rPr lang="fr-FR" sz="1800" b="1" dirty="0">
                <a:solidFill>
                  <a:srgbClr val="FF0000"/>
                </a:solidFill>
              </a:rPr>
              <a:t>apparition de la formule « paroisse de Loctudy » en 1411 </a:t>
            </a:r>
            <a:r>
              <a:rPr lang="fr-FR" sz="1800" b="1" dirty="0" smtClean="0">
                <a:solidFill>
                  <a:srgbClr val="FF0000"/>
                </a:solidFill>
              </a:rPr>
              <a:t>(au XVe siècle) dans </a:t>
            </a:r>
            <a:r>
              <a:rPr lang="fr-FR" sz="1800" b="1" dirty="0">
                <a:solidFill>
                  <a:srgbClr val="FF0000"/>
                </a:solidFill>
              </a:rPr>
              <a:t>un document relatif au </a:t>
            </a:r>
            <a:r>
              <a:rPr lang="fr-FR" sz="1800" b="1" dirty="0" smtClean="0">
                <a:solidFill>
                  <a:srgbClr val="FF0000"/>
                </a:solidFill>
              </a:rPr>
              <a:t>couvent </a:t>
            </a:r>
            <a:r>
              <a:rPr lang="fr-FR" sz="1800" b="1" dirty="0">
                <a:solidFill>
                  <a:srgbClr val="FF0000"/>
                </a:solidFill>
              </a:rPr>
              <a:t>d</a:t>
            </a:r>
            <a:r>
              <a:rPr lang="fr-FR" sz="1800" b="1" dirty="0" smtClean="0">
                <a:solidFill>
                  <a:srgbClr val="FF0000"/>
                </a:solidFill>
              </a:rPr>
              <a:t>es Carmes à Pont-l’Abbé </a:t>
            </a:r>
          </a:p>
          <a:p>
            <a:pPr lvl="1" algn="l">
              <a:spcBef>
                <a:spcPts val="0"/>
              </a:spcBef>
            </a:pPr>
            <a:r>
              <a:rPr lang="fr-FR" sz="1800" dirty="0" smtClean="0">
                <a:solidFill>
                  <a:srgbClr val="FF0000"/>
                </a:solidFill>
              </a:rPr>
              <a:t>-&gt; la création tardive de la paroisse de Loctudy au XIVe siècle peut paraître étrange ; on peut cependant se demander si la création de la paroisse de Loctudy ne suit pas plutôt et plus tôt la création de l’église-abbatiale Saint-Tudy au XIIe siècle (?)</a:t>
            </a:r>
            <a:endParaRPr lang="fr-FR" sz="1800" dirty="0" smtClean="0">
              <a:solidFill>
                <a:schemeClr val="tx1"/>
              </a:solidFill>
            </a:endParaRPr>
          </a:p>
          <a:p>
            <a:pPr algn="l">
              <a:spcBef>
                <a:spcPts val="0"/>
              </a:spcBef>
              <a:buFont typeface="Arial" panose="020B0604020202020204" pitchFamily="34" charset="0"/>
              <a:buChar char="•"/>
            </a:pPr>
            <a:r>
              <a:rPr lang="fr-FR" sz="1800" dirty="0" smtClean="0">
                <a:solidFill>
                  <a:srgbClr val="0000FF"/>
                </a:solidFill>
              </a:rPr>
              <a:t> Notes :</a:t>
            </a:r>
          </a:p>
          <a:p>
            <a:pPr algn="l">
              <a:spcBef>
                <a:spcPts val="0"/>
              </a:spcBef>
            </a:pPr>
            <a:r>
              <a:rPr lang="fr-FR" sz="1800" baseline="30000" dirty="0" smtClean="0">
                <a:solidFill>
                  <a:srgbClr val="0000FF"/>
                </a:solidFill>
              </a:rPr>
              <a:t>1 </a:t>
            </a:r>
            <a:r>
              <a:rPr lang="fr-FR" sz="1800" dirty="0" smtClean="0">
                <a:solidFill>
                  <a:srgbClr val="0000FF"/>
                </a:solidFill>
              </a:rPr>
              <a:t>en 494 (selon la tradition, donation roi de Cornouaille), en 535 (selon les Vitae)</a:t>
            </a:r>
          </a:p>
          <a:p>
            <a:pPr algn="l">
              <a:spcBef>
                <a:spcPts val="0"/>
              </a:spcBef>
            </a:pPr>
            <a:r>
              <a:rPr lang="fr-FR" sz="1800" baseline="30000" dirty="0">
                <a:solidFill>
                  <a:srgbClr val="0000FF"/>
                </a:solidFill>
              </a:rPr>
              <a:t>2</a:t>
            </a:r>
            <a:r>
              <a:rPr lang="fr-FR" sz="1800" dirty="0" smtClean="0">
                <a:solidFill>
                  <a:srgbClr val="0000FF"/>
                </a:solidFill>
              </a:rPr>
              <a:t> rivière Their = « rivière </a:t>
            </a:r>
            <a:r>
              <a:rPr lang="fr-FR" sz="1800" dirty="0">
                <a:solidFill>
                  <a:srgbClr val="0000FF"/>
                </a:solidFill>
              </a:rPr>
              <a:t>de pont </a:t>
            </a:r>
            <a:r>
              <a:rPr lang="fr-FR" sz="1800" dirty="0" smtClean="0">
                <a:solidFill>
                  <a:srgbClr val="0000FF"/>
                </a:solidFill>
              </a:rPr>
              <a:t>l’Abbé »</a:t>
            </a:r>
            <a:endParaRPr lang="fr-FR" sz="1800" dirty="0">
              <a:solidFill>
                <a:srgbClr val="0000FF"/>
              </a:solidFill>
            </a:endParaRPr>
          </a:p>
          <a:p>
            <a:pPr algn="l">
              <a:spcBef>
                <a:spcPts val="0"/>
              </a:spcBef>
            </a:pPr>
            <a:endParaRPr lang="fr-FR" dirty="0" smtClean="0">
              <a:solidFill>
                <a:schemeClr val="tx1"/>
              </a:solidFill>
            </a:endParaRPr>
          </a:p>
          <a:p>
            <a:pPr marL="457200" indent="-457200">
              <a:buFont typeface="Arial" panose="020B0604020202020204" pitchFamily="34" charset="0"/>
              <a:buChar char="•"/>
            </a:pPr>
            <a:endParaRPr lang="fr-FR" dirty="0">
              <a:solidFill>
                <a:schemeClr val="tx1"/>
              </a:solidFill>
            </a:endParaRPr>
          </a:p>
        </p:txBody>
      </p:sp>
      <p:sp>
        <p:nvSpPr>
          <p:cNvPr id="4" name="ZoneTexte 3"/>
          <p:cNvSpPr txBox="1"/>
          <p:nvPr/>
        </p:nvSpPr>
        <p:spPr>
          <a:xfrm>
            <a:off x="8244408" y="6453336"/>
            <a:ext cx="445702" cy="369332"/>
          </a:xfrm>
          <a:prstGeom prst="rect">
            <a:avLst/>
          </a:prstGeom>
          <a:noFill/>
        </p:spPr>
        <p:txBody>
          <a:bodyPr wrap="square" rtlCol="0">
            <a:spAutoFit/>
          </a:bodyPr>
          <a:lstStyle/>
          <a:p>
            <a:r>
              <a:rPr lang="fr-FR" dirty="0" smtClean="0"/>
              <a:t>19</a:t>
            </a:r>
            <a:endParaRPr lang="fr-FR" dirty="0"/>
          </a:p>
        </p:txBody>
      </p:sp>
    </p:spTree>
    <p:extLst>
      <p:ext uri="{BB962C8B-B14F-4D97-AF65-F5344CB8AC3E}">
        <p14:creationId xmlns:p14="http://schemas.microsoft.com/office/powerpoint/2010/main" xmlns="" val="204483706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179512" y="1"/>
            <a:ext cx="8712968" cy="764704"/>
          </a:xfrm>
        </p:spPr>
        <p:txBody>
          <a:bodyPr>
            <a:normAutofit/>
          </a:bodyPr>
          <a:lstStyle/>
          <a:p>
            <a:r>
              <a:rPr lang="fr-FR" sz="3200" b="1" dirty="0" smtClean="0"/>
              <a:t>Loctudy - Toponymie - Forme </a:t>
            </a:r>
            <a:r>
              <a:rPr lang="fr-FR" sz="3200" b="1" i="1" dirty="0" smtClean="0"/>
              <a:t>loc</a:t>
            </a:r>
            <a:r>
              <a:rPr lang="fr-FR" sz="3200" b="1" dirty="0" smtClean="0"/>
              <a:t>, </a:t>
            </a:r>
            <a:r>
              <a:rPr lang="fr-FR" sz="3200" b="1" i="1" dirty="0" smtClean="0"/>
              <a:t>lok</a:t>
            </a:r>
            <a:endParaRPr lang="fr-FR" sz="3200" b="1" i="1" dirty="0"/>
          </a:p>
        </p:txBody>
      </p:sp>
      <p:sp>
        <p:nvSpPr>
          <p:cNvPr id="3" name="Sous-titre 2"/>
          <p:cNvSpPr>
            <a:spLocks noGrp="1"/>
          </p:cNvSpPr>
          <p:nvPr>
            <p:ph type="subTitle" idx="1"/>
          </p:nvPr>
        </p:nvSpPr>
        <p:spPr>
          <a:xfrm>
            <a:off x="251520" y="836712"/>
            <a:ext cx="8640960" cy="5904656"/>
          </a:xfrm>
        </p:spPr>
        <p:txBody>
          <a:bodyPr>
            <a:normAutofit/>
          </a:bodyPr>
          <a:lstStyle/>
          <a:p>
            <a:pPr algn="just">
              <a:spcBef>
                <a:spcPts val="0"/>
              </a:spcBef>
              <a:buFont typeface="Arial" panose="020B0604020202020204" pitchFamily="34" charset="0"/>
              <a:buChar char="•"/>
            </a:pPr>
            <a:r>
              <a:rPr lang="fr-FR" sz="1800" dirty="0" smtClean="0">
                <a:solidFill>
                  <a:schemeClr val="tx1"/>
                </a:solidFill>
              </a:rPr>
              <a:t> La </a:t>
            </a:r>
            <a:r>
              <a:rPr lang="fr-FR" sz="1800" dirty="0">
                <a:solidFill>
                  <a:schemeClr val="tx1"/>
                </a:solidFill>
              </a:rPr>
              <a:t>forme </a:t>
            </a:r>
            <a:r>
              <a:rPr lang="fr-FR" sz="1800" i="1" dirty="0">
                <a:solidFill>
                  <a:srgbClr val="FF0000"/>
                </a:solidFill>
              </a:rPr>
              <a:t>loc</a:t>
            </a:r>
            <a:r>
              <a:rPr lang="fr-FR" sz="1800" dirty="0">
                <a:solidFill>
                  <a:srgbClr val="FF0000"/>
                </a:solidFill>
              </a:rPr>
              <a:t>, </a:t>
            </a:r>
            <a:r>
              <a:rPr lang="fr-FR" sz="1800" i="1" dirty="0" smtClean="0">
                <a:solidFill>
                  <a:srgbClr val="FF0000"/>
                </a:solidFill>
              </a:rPr>
              <a:t>lok </a:t>
            </a:r>
            <a:r>
              <a:rPr lang="fr-FR" sz="1800" dirty="0" smtClean="0">
                <a:solidFill>
                  <a:schemeClr val="tx1"/>
                </a:solidFill>
              </a:rPr>
              <a:t>(en breton), </a:t>
            </a:r>
            <a:r>
              <a:rPr lang="fr-FR" sz="1800" dirty="0">
                <a:solidFill>
                  <a:schemeClr val="tx1"/>
                </a:solidFill>
              </a:rPr>
              <a:t>est représentative des noms des paroisses bretonnes créées </a:t>
            </a:r>
            <a:r>
              <a:rPr lang="fr-FR" sz="1800" dirty="0">
                <a:solidFill>
                  <a:srgbClr val="FF0000"/>
                </a:solidFill>
              </a:rPr>
              <a:t>au </a:t>
            </a:r>
            <a:r>
              <a:rPr lang="fr-FR" sz="1800" dirty="0" err="1">
                <a:solidFill>
                  <a:srgbClr val="FF0000"/>
                </a:solidFill>
              </a:rPr>
              <a:t>XI</a:t>
            </a:r>
            <a:r>
              <a:rPr lang="fr-FR" sz="1800" baseline="30000" dirty="0" err="1">
                <a:solidFill>
                  <a:srgbClr val="FF0000"/>
                </a:solidFill>
              </a:rPr>
              <a:t>e</a:t>
            </a:r>
            <a:r>
              <a:rPr lang="fr-FR" sz="1800" dirty="0" err="1">
                <a:solidFill>
                  <a:srgbClr val="FF0000"/>
                </a:solidFill>
              </a:rPr>
              <a:t>-XII</a:t>
            </a:r>
            <a:r>
              <a:rPr lang="fr-FR" sz="1800" baseline="30000" dirty="0" err="1">
                <a:solidFill>
                  <a:srgbClr val="FF0000"/>
                </a:solidFill>
              </a:rPr>
              <a:t>e</a:t>
            </a:r>
            <a:r>
              <a:rPr lang="fr-FR" sz="1800" baseline="30000" dirty="0">
                <a:solidFill>
                  <a:srgbClr val="FF0000"/>
                </a:solidFill>
              </a:rPr>
              <a:t> </a:t>
            </a:r>
            <a:r>
              <a:rPr lang="fr-FR" sz="1800" dirty="0">
                <a:solidFill>
                  <a:srgbClr val="FF0000"/>
                </a:solidFill>
              </a:rPr>
              <a:t>siècle</a:t>
            </a:r>
            <a:r>
              <a:rPr lang="fr-FR" sz="1800" dirty="0">
                <a:solidFill>
                  <a:schemeClr val="tx1"/>
                </a:solidFill>
              </a:rPr>
              <a:t>. </a:t>
            </a:r>
            <a:endParaRPr lang="fr-FR" sz="1800" dirty="0" smtClean="0">
              <a:solidFill>
                <a:schemeClr val="tx1"/>
              </a:solidFill>
            </a:endParaRPr>
          </a:p>
          <a:p>
            <a:pPr algn="just">
              <a:spcBef>
                <a:spcPts val="0"/>
              </a:spcBef>
              <a:buFont typeface="Arial" panose="020B0604020202020204" pitchFamily="34" charset="0"/>
              <a:buChar char="•"/>
            </a:pPr>
            <a:r>
              <a:rPr lang="fr-FR" sz="1800" dirty="0" smtClean="0">
                <a:solidFill>
                  <a:schemeClr val="tx1"/>
                </a:solidFill>
              </a:rPr>
              <a:t> La </a:t>
            </a:r>
            <a:r>
              <a:rPr lang="fr-FR" sz="1800" dirty="0">
                <a:solidFill>
                  <a:schemeClr val="tx1"/>
                </a:solidFill>
              </a:rPr>
              <a:t>forme </a:t>
            </a:r>
            <a:r>
              <a:rPr lang="fr-FR" sz="1800" i="1" dirty="0">
                <a:solidFill>
                  <a:schemeClr val="tx1"/>
                </a:solidFill>
              </a:rPr>
              <a:t>loc </a:t>
            </a:r>
            <a:r>
              <a:rPr lang="fr-FR" sz="1800" dirty="0">
                <a:solidFill>
                  <a:schemeClr val="tx1"/>
                </a:solidFill>
              </a:rPr>
              <a:t>vient du latin </a:t>
            </a:r>
            <a:r>
              <a:rPr lang="fr-FR" sz="1800" i="1" dirty="0">
                <a:solidFill>
                  <a:srgbClr val="FF0000"/>
                </a:solidFill>
              </a:rPr>
              <a:t>locus</a:t>
            </a:r>
            <a:r>
              <a:rPr lang="fr-FR" sz="1800" dirty="0">
                <a:solidFill>
                  <a:schemeClr val="tx1"/>
                </a:solidFill>
              </a:rPr>
              <a:t>, </a:t>
            </a:r>
            <a:r>
              <a:rPr lang="fr-FR" sz="1800" dirty="0" smtClean="0">
                <a:solidFill>
                  <a:schemeClr val="tx1"/>
                </a:solidFill>
              </a:rPr>
              <a:t>« </a:t>
            </a:r>
            <a:r>
              <a:rPr lang="fr-FR" sz="1800" dirty="0" smtClean="0">
                <a:solidFill>
                  <a:srgbClr val="FF0000"/>
                </a:solidFill>
              </a:rPr>
              <a:t>lieu consacré</a:t>
            </a:r>
            <a:r>
              <a:rPr lang="fr-FR" sz="1800" dirty="0" smtClean="0">
                <a:solidFill>
                  <a:schemeClr val="tx1"/>
                </a:solidFill>
              </a:rPr>
              <a:t> ».</a:t>
            </a:r>
          </a:p>
          <a:p>
            <a:pPr algn="just">
              <a:spcBef>
                <a:spcPts val="0"/>
              </a:spcBef>
              <a:buFont typeface="Arial" panose="020B0604020202020204" pitchFamily="34" charset="0"/>
              <a:buChar char="•"/>
            </a:pPr>
            <a:r>
              <a:rPr lang="fr-FR" sz="1800" dirty="0" smtClean="0">
                <a:solidFill>
                  <a:schemeClr val="tx1"/>
                </a:solidFill>
              </a:rPr>
              <a:t> Loctudy, </a:t>
            </a:r>
            <a:r>
              <a:rPr lang="fr-FR" sz="1800" i="1" dirty="0" smtClean="0">
                <a:solidFill>
                  <a:schemeClr val="tx1"/>
                </a:solidFill>
              </a:rPr>
              <a:t>Loktudi</a:t>
            </a:r>
            <a:r>
              <a:rPr lang="fr-FR" sz="1800" dirty="0" smtClean="0">
                <a:solidFill>
                  <a:schemeClr val="tx1"/>
                </a:solidFill>
              </a:rPr>
              <a:t> (en breton) provient de la forme </a:t>
            </a:r>
            <a:r>
              <a:rPr lang="fr-FR" sz="1800" i="1" dirty="0" smtClean="0">
                <a:solidFill>
                  <a:srgbClr val="FF0000"/>
                </a:solidFill>
              </a:rPr>
              <a:t>locus </a:t>
            </a:r>
            <a:r>
              <a:rPr lang="fr-FR" sz="1800" i="1" dirty="0" err="1" smtClean="0">
                <a:solidFill>
                  <a:srgbClr val="FF0000"/>
                </a:solidFill>
              </a:rPr>
              <a:t>tudi</a:t>
            </a:r>
            <a:r>
              <a:rPr lang="fr-FR" sz="1800" dirty="0" smtClean="0">
                <a:solidFill>
                  <a:srgbClr val="FF0000"/>
                </a:solidFill>
              </a:rPr>
              <a:t>, « le lieu consacré à saint Tudy ».</a:t>
            </a:r>
            <a:endParaRPr lang="fr-FR" sz="1800" dirty="0" smtClean="0">
              <a:solidFill>
                <a:schemeClr val="tx1"/>
              </a:solidFill>
            </a:endParaRPr>
          </a:p>
          <a:p>
            <a:pPr algn="just">
              <a:spcBef>
                <a:spcPts val="0"/>
              </a:spcBef>
              <a:buFont typeface="Arial" panose="020B0604020202020204" pitchFamily="34" charset="0"/>
              <a:buChar char="•"/>
            </a:pPr>
            <a:r>
              <a:rPr lang="fr-FR" sz="1800" dirty="0">
                <a:solidFill>
                  <a:schemeClr val="tx1"/>
                </a:solidFill>
              </a:rPr>
              <a:t> </a:t>
            </a:r>
            <a:r>
              <a:rPr lang="fr-FR" sz="1800" dirty="0" smtClean="0">
                <a:solidFill>
                  <a:schemeClr val="tx1"/>
                </a:solidFill>
              </a:rPr>
              <a:t>Les </a:t>
            </a:r>
            <a:r>
              <a:rPr lang="fr-FR" sz="1800" dirty="0">
                <a:solidFill>
                  <a:schemeClr val="tx1"/>
                </a:solidFill>
              </a:rPr>
              <a:t>appellations en </a:t>
            </a:r>
            <a:r>
              <a:rPr lang="fr-FR" sz="1800" i="1" dirty="0">
                <a:solidFill>
                  <a:schemeClr val="tx1"/>
                </a:solidFill>
              </a:rPr>
              <a:t>loc </a:t>
            </a:r>
            <a:r>
              <a:rPr lang="fr-FR" sz="1800" dirty="0">
                <a:solidFill>
                  <a:schemeClr val="tx1"/>
                </a:solidFill>
              </a:rPr>
              <a:t>apparaissent au XI</a:t>
            </a:r>
            <a:r>
              <a:rPr lang="fr-FR" sz="1800" baseline="30000" dirty="0">
                <a:solidFill>
                  <a:schemeClr val="tx1"/>
                </a:solidFill>
              </a:rPr>
              <a:t>e </a:t>
            </a:r>
            <a:r>
              <a:rPr lang="fr-FR" sz="1800" dirty="0" smtClean="0">
                <a:solidFill>
                  <a:schemeClr val="tx1"/>
                </a:solidFill>
              </a:rPr>
              <a:t>siècle.</a:t>
            </a:r>
          </a:p>
          <a:p>
            <a:pPr algn="just">
              <a:spcBef>
                <a:spcPts val="0"/>
              </a:spcBef>
              <a:buFont typeface="Arial" panose="020B0604020202020204" pitchFamily="34" charset="0"/>
              <a:buChar char="•"/>
            </a:pPr>
            <a:r>
              <a:rPr lang="fr-FR" sz="1800" dirty="0" smtClean="0">
                <a:solidFill>
                  <a:schemeClr val="tx1"/>
                </a:solidFill>
              </a:rPr>
              <a:t> Les </a:t>
            </a:r>
            <a:r>
              <a:rPr lang="fr-FR" sz="1800" dirty="0">
                <a:solidFill>
                  <a:schemeClr val="tx1"/>
                </a:solidFill>
              </a:rPr>
              <a:t>établissements </a:t>
            </a:r>
            <a:r>
              <a:rPr lang="fr-FR" sz="1800" dirty="0" smtClean="0">
                <a:solidFill>
                  <a:schemeClr val="tx1"/>
                </a:solidFill>
              </a:rPr>
              <a:t>avec une forme en </a:t>
            </a:r>
            <a:r>
              <a:rPr lang="fr-FR" sz="1800" i="1" dirty="0">
                <a:solidFill>
                  <a:schemeClr val="tx1"/>
                </a:solidFill>
              </a:rPr>
              <a:t>loc </a:t>
            </a:r>
            <a:r>
              <a:rPr lang="fr-FR" sz="1800" i="1" dirty="0" smtClean="0">
                <a:solidFill>
                  <a:schemeClr val="tx1"/>
                </a:solidFill>
              </a:rPr>
              <a:t>(du XIe-XIIe) </a:t>
            </a:r>
            <a:r>
              <a:rPr lang="fr-FR" sz="1800" dirty="0" smtClean="0">
                <a:solidFill>
                  <a:schemeClr val="tx1"/>
                </a:solidFill>
              </a:rPr>
              <a:t>sont </a:t>
            </a:r>
            <a:r>
              <a:rPr lang="fr-FR" sz="1800" dirty="0">
                <a:solidFill>
                  <a:schemeClr val="tx1"/>
                </a:solidFill>
              </a:rPr>
              <a:t>postérieurs à ceux en </a:t>
            </a:r>
            <a:r>
              <a:rPr lang="fr-FR" sz="1800" i="1" dirty="0" smtClean="0">
                <a:solidFill>
                  <a:schemeClr val="tx1"/>
                </a:solidFill>
              </a:rPr>
              <a:t>plou</a:t>
            </a:r>
            <a:r>
              <a:rPr lang="fr-FR" sz="1800" dirty="0" smtClean="0">
                <a:solidFill>
                  <a:schemeClr val="tx1"/>
                </a:solidFill>
              </a:rPr>
              <a:t>, </a:t>
            </a:r>
            <a:r>
              <a:rPr lang="fr-FR" sz="1800" i="1" dirty="0" smtClean="0">
                <a:solidFill>
                  <a:schemeClr val="tx1"/>
                </a:solidFill>
              </a:rPr>
              <a:t>lan</a:t>
            </a:r>
            <a:r>
              <a:rPr lang="fr-FR" sz="1800" dirty="0" smtClean="0">
                <a:solidFill>
                  <a:schemeClr val="tx1"/>
                </a:solidFill>
              </a:rPr>
              <a:t>, </a:t>
            </a:r>
            <a:r>
              <a:rPr lang="fr-FR" sz="1800" i="1" dirty="0" err="1" smtClean="0">
                <a:solidFill>
                  <a:schemeClr val="tx1"/>
                </a:solidFill>
              </a:rPr>
              <a:t>tré</a:t>
            </a:r>
            <a:r>
              <a:rPr lang="fr-FR" sz="1800" i="1" dirty="0" smtClean="0">
                <a:solidFill>
                  <a:schemeClr val="tx1"/>
                </a:solidFill>
              </a:rPr>
              <a:t> (du Ve-VIe siècle)</a:t>
            </a:r>
            <a:endParaRPr lang="fr-FR" sz="1800" dirty="0" smtClean="0">
              <a:solidFill>
                <a:srgbClr val="FF0000"/>
              </a:solidFill>
            </a:endParaRPr>
          </a:p>
          <a:p>
            <a:pPr algn="just">
              <a:spcBef>
                <a:spcPts val="0"/>
              </a:spcBef>
              <a:buFont typeface="Arial" panose="020B0604020202020204" pitchFamily="34" charset="0"/>
              <a:buChar char="•"/>
            </a:pPr>
            <a:r>
              <a:rPr lang="fr-FR" sz="1800" dirty="0">
                <a:solidFill>
                  <a:schemeClr val="tx1"/>
                </a:solidFill>
              </a:rPr>
              <a:t> </a:t>
            </a:r>
            <a:r>
              <a:rPr lang="fr-FR" sz="1800" dirty="0" smtClean="0">
                <a:solidFill>
                  <a:schemeClr val="tx1"/>
                </a:solidFill>
              </a:rPr>
              <a:t>La forme </a:t>
            </a:r>
            <a:r>
              <a:rPr lang="fr-FR" sz="1800" i="1" dirty="0" smtClean="0">
                <a:solidFill>
                  <a:srgbClr val="FF0000"/>
                </a:solidFill>
              </a:rPr>
              <a:t>lok</a:t>
            </a:r>
            <a:r>
              <a:rPr lang="fr-FR" sz="1800" dirty="0">
                <a:solidFill>
                  <a:schemeClr val="tx1"/>
                </a:solidFill>
              </a:rPr>
              <a:t>, </a:t>
            </a:r>
            <a:r>
              <a:rPr lang="fr-FR" sz="1800" dirty="0" smtClean="0">
                <a:solidFill>
                  <a:schemeClr val="tx1"/>
                </a:solidFill>
              </a:rPr>
              <a:t>sans consonne finale /c/ ou </a:t>
            </a:r>
            <a:r>
              <a:rPr lang="fr-FR" sz="1800" dirty="0">
                <a:solidFill>
                  <a:schemeClr val="tx1"/>
                </a:solidFill>
              </a:rPr>
              <a:t>/</a:t>
            </a:r>
            <a:r>
              <a:rPr lang="fr-FR" sz="1800" i="1" dirty="0" smtClean="0">
                <a:solidFill>
                  <a:schemeClr val="tx1"/>
                </a:solidFill>
              </a:rPr>
              <a:t>k</a:t>
            </a:r>
            <a:r>
              <a:rPr lang="fr-FR" sz="1800" dirty="0" smtClean="0">
                <a:solidFill>
                  <a:schemeClr val="tx1"/>
                </a:solidFill>
              </a:rPr>
              <a:t>/, assourdi </a:t>
            </a:r>
            <a:r>
              <a:rPr lang="fr-FR" sz="1800" dirty="0">
                <a:solidFill>
                  <a:schemeClr val="tx1"/>
                </a:solidFill>
              </a:rPr>
              <a:t>en </a:t>
            </a:r>
            <a:r>
              <a:rPr lang="fr-FR" sz="1800" i="1" dirty="0">
                <a:solidFill>
                  <a:srgbClr val="FF0000"/>
                </a:solidFill>
              </a:rPr>
              <a:t>lo</a:t>
            </a:r>
            <a:r>
              <a:rPr lang="fr-FR" sz="1800" dirty="0">
                <a:solidFill>
                  <a:schemeClr val="tx1"/>
                </a:solidFill>
              </a:rPr>
              <a:t>, s'écrit </a:t>
            </a:r>
            <a:r>
              <a:rPr lang="fr-FR" sz="1800" i="1" dirty="0" smtClean="0">
                <a:solidFill>
                  <a:srgbClr val="FF0000"/>
                </a:solidFill>
              </a:rPr>
              <a:t>lau</a:t>
            </a:r>
            <a:r>
              <a:rPr lang="fr-FR" sz="1800" dirty="0" smtClean="0">
                <a:solidFill>
                  <a:schemeClr val="tx1"/>
                </a:solidFill>
              </a:rPr>
              <a:t>, et se trouve dans les écritures tardives (?) </a:t>
            </a:r>
            <a:r>
              <a:rPr lang="fr-FR" sz="1800" i="1" dirty="0" smtClean="0">
                <a:solidFill>
                  <a:srgbClr val="FF0000"/>
                </a:solidFill>
              </a:rPr>
              <a:t>lotudy</a:t>
            </a:r>
            <a:r>
              <a:rPr lang="fr-FR" sz="1800" dirty="0" smtClean="0">
                <a:solidFill>
                  <a:schemeClr val="tx1"/>
                </a:solidFill>
              </a:rPr>
              <a:t>, </a:t>
            </a:r>
            <a:r>
              <a:rPr lang="fr-FR" sz="1800" i="1" dirty="0" smtClean="0">
                <a:solidFill>
                  <a:schemeClr val="tx1"/>
                </a:solidFill>
              </a:rPr>
              <a:t>lodonnec</a:t>
            </a:r>
            <a:r>
              <a:rPr lang="fr-FR" sz="1800" dirty="0" smtClean="0">
                <a:solidFill>
                  <a:schemeClr val="tx1"/>
                </a:solidFill>
              </a:rPr>
              <a:t> (?)</a:t>
            </a:r>
          </a:p>
          <a:p>
            <a:pPr algn="just">
              <a:spcBef>
                <a:spcPts val="0"/>
              </a:spcBef>
              <a:buFont typeface="Arial" panose="020B0604020202020204" pitchFamily="34" charset="0"/>
              <a:buChar char="•"/>
            </a:pPr>
            <a:r>
              <a:rPr lang="fr-FR" sz="1800" dirty="0" smtClean="0">
                <a:solidFill>
                  <a:srgbClr val="0000FF"/>
                </a:solidFill>
              </a:rPr>
              <a:t> Sources :</a:t>
            </a:r>
          </a:p>
          <a:p>
            <a:pPr algn="just">
              <a:spcBef>
                <a:spcPts val="0"/>
              </a:spcBef>
              <a:buFontTx/>
              <a:buChar char="-"/>
            </a:pPr>
            <a:r>
              <a:rPr lang="fr-FR" sz="1800" dirty="0" smtClean="0">
                <a:solidFill>
                  <a:srgbClr val="0000FF"/>
                </a:solidFill>
              </a:rPr>
              <a:t> QUENTEL, P. ; DEBARY, Michel, « Les noms en Lok et le culte de St Michel en Bretagne », Mémoires de la Société d’Histoire et d’Archéologie de Bretagne, 1971. </a:t>
            </a:r>
          </a:p>
          <a:p>
            <a:pPr algn="just">
              <a:spcBef>
                <a:spcPts val="0"/>
              </a:spcBef>
              <a:buFontTx/>
              <a:buChar char="-"/>
            </a:pPr>
            <a:r>
              <a:rPr lang="en-US" sz="1800" dirty="0" smtClean="0">
                <a:solidFill>
                  <a:srgbClr val="0000FF"/>
                </a:solidFill>
              </a:rPr>
              <a:t> FLATRES, Pierre, « Breton Settlement Names: A Geographical View », April-August 1972 </a:t>
            </a:r>
          </a:p>
          <a:p>
            <a:pPr algn="just">
              <a:spcBef>
                <a:spcPts val="0"/>
              </a:spcBef>
              <a:buFontTx/>
              <a:buChar char="-"/>
            </a:pPr>
            <a:r>
              <a:rPr lang="fr-FR" sz="1800" dirty="0" smtClean="0">
                <a:solidFill>
                  <a:srgbClr val="0000FF"/>
                </a:solidFill>
              </a:rPr>
              <a:t> LONGNON, Auguste, Les noms de lieu de la France, 1920. </a:t>
            </a:r>
            <a:endParaRPr lang="fr-FR" sz="1800" dirty="0">
              <a:solidFill>
                <a:srgbClr val="0000FF"/>
              </a:solidFill>
            </a:endParaRPr>
          </a:p>
        </p:txBody>
      </p:sp>
      <p:sp>
        <p:nvSpPr>
          <p:cNvPr id="4" name="ZoneTexte 3"/>
          <p:cNvSpPr txBox="1"/>
          <p:nvPr/>
        </p:nvSpPr>
        <p:spPr>
          <a:xfrm>
            <a:off x="8244408" y="6453336"/>
            <a:ext cx="445702" cy="369332"/>
          </a:xfrm>
          <a:prstGeom prst="rect">
            <a:avLst/>
          </a:prstGeom>
          <a:noFill/>
        </p:spPr>
        <p:txBody>
          <a:bodyPr wrap="square" rtlCol="0">
            <a:spAutoFit/>
          </a:bodyPr>
          <a:lstStyle/>
          <a:p>
            <a:r>
              <a:rPr lang="fr-FR" dirty="0" smtClean="0"/>
              <a:t>20</a:t>
            </a:r>
            <a:endParaRPr lang="fr-FR" dirty="0"/>
          </a:p>
        </p:txBody>
      </p:sp>
    </p:spTree>
    <p:extLst>
      <p:ext uri="{BB962C8B-B14F-4D97-AF65-F5344CB8AC3E}">
        <p14:creationId xmlns:p14="http://schemas.microsoft.com/office/powerpoint/2010/main" xmlns="" val="330121397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1259632" y="1"/>
            <a:ext cx="5832648" cy="548679"/>
          </a:xfrm>
        </p:spPr>
        <p:txBody>
          <a:bodyPr>
            <a:noAutofit/>
          </a:bodyPr>
          <a:lstStyle/>
          <a:p>
            <a:r>
              <a:rPr lang="fr-FR" sz="3200" b="1" dirty="0"/>
              <a:t>Loctudy </a:t>
            </a:r>
            <a:r>
              <a:rPr lang="fr-FR" sz="3200" b="1" dirty="0" smtClean="0"/>
              <a:t>- </a:t>
            </a:r>
            <a:r>
              <a:rPr lang="fr-FR" sz="3200" b="1" dirty="0"/>
              <a:t>Toponymie </a:t>
            </a:r>
            <a:r>
              <a:rPr lang="fr-FR" sz="3200" b="1" dirty="0" smtClean="0"/>
              <a:t>– Formes</a:t>
            </a:r>
            <a:endParaRPr lang="fr-FR" sz="3200" b="1" dirty="0"/>
          </a:p>
        </p:txBody>
      </p:sp>
      <p:sp>
        <p:nvSpPr>
          <p:cNvPr id="3" name="Sous-titre 2"/>
          <p:cNvSpPr>
            <a:spLocks noGrp="1"/>
          </p:cNvSpPr>
          <p:nvPr>
            <p:ph type="subTitle" idx="1"/>
          </p:nvPr>
        </p:nvSpPr>
        <p:spPr>
          <a:xfrm>
            <a:off x="179512" y="548680"/>
            <a:ext cx="8784976" cy="6309320"/>
          </a:xfrm>
        </p:spPr>
        <p:txBody>
          <a:bodyPr>
            <a:normAutofit/>
          </a:bodyPr>
          <a:lstStyle/>
          <a:p>
            <a:pPr algn="just">
              <a:lnSpc>
                <a:spcPct val="120000"/>
              </a:lnSpc>
              <a:spcBef>
                <a:spcPts val="0"/>
              </a:spcBef>
              <a:buFont typeface="Arial" panose="020B0604020202020204" pitchFamily="34" charset="0"/>
              <a:buChar char="•"/>
            </a:pPr>
            <a:r>
              <a:rPr lang="fr-FR" sz="1600" dirty="0" smtClean="0">
                <a:solidFill>
                  <a:schemeClr val="tx1"/>
                </a:solidFill>
              </a:rPr>
              <a:t> Formes de Loctudy (village, abbaye/église, lieu) : </a:t>
            </a:r>
          </a:p>
          <a:p>
            <a:pPr algn="just">
              <a:lnSpc>
                <a:spcPct val="120000"/>
              </a:lnSpc>
              <a:spcBef>
                <a:spcPts val="0"/>
              </a:spcBef>
            </a:pPr>
            <a:endParaRPr lang="fr-FR" sz="1600" dirty="0">
              <a:solidFill>
                <a:schemeClr val="tx1"/>
              </a:solidFill>
            </a:endParaRPr>
          </a:p>
          <a:p>
            <a:pPr algn="just">
              <a:lnSpc>
                <a:spcPct val="120000"/>
              </a:lnSpc>
              <a:spcBef>
                <a:spcPts val="0"/>
              </a:spcBef>
            </a:pPr>
            <a:endParaRPr lang="fr-FR" sz="1600" dirty="0">
              <a:solidFill>
                <a:schemeClr val="tx1"/>
              </a:solidFill>
            </a:endParaRPr>
          </a:p>
          <a:p>
            <a:pPr algn="just">
              <a:lnSpc>
                <a:spcPct val="120000"/>
              </a:lnSpc>
              <a:spcBef>
                <a:spcPts val="0"/>
              </a:spcBef>
            </a:pPr>
            <a:endParaRPr lang="fr-FR" sz="1600" dirty="0" smtClean="0">
              <a:solidFill>
                <a:schemeClr val="tx1"/>
              </a:solidFill>
            </a:endParaRPr>
          </a:p>
          <a:p>
            <a:pPr algn="just">
              <a:lnSpc>
                <a:spcPct val="120000"/>
              </a:lnSpc>
              <a:spcBef>
                <a:spcPts val="0"/>
              </a:spcBef>
            </a:pPr>
            <a:endParaRPr lang="fr-FR" sz="1600" dirty="0">
              <a:solidFill>
                <a:schemeClr val="tx1"/>
              </a:solidFill>
            </a:endParaRPr>
          </a:p>
          <a:p>
            <a:pPr algn="just">
              <a:lnSpc>
                <a:spcPct val="120000"/>
              </a:lnSpc>
              <a:spcBef>
                <a:spcPts val="0"/>
              </a:spcBef>
            </a:pPr>
            <a:endParaRPr lang="fr-FR" sz="1600" dirty="0" smtClean="0">
              <a:solidFill>
                <a:schemeClr val="tx1"/>
              </a:solidFill>
            </a:endParaRPr>
          </a:p>
          <a:p>
            <a:pPr algn="just">
              <a:lnSpc>
                <a:spcPct val="120000"/>
              </a:lnSpc>
              <a:spcBef>
                <a:spcPts val="0"/>
              </a:spcBef>
            </a:pPr>
            <a:endParaRPr lang="fr-FR" sz="1600" dirty="0">
              <a:solidFill>
                <a:schemeClr val="tx1"/>
              </a:solidFill>
            </a:endParaRPr>
          </a:p>
          <a:p>
            <a:pPr algn="just">
              <a:lnSpc>
                <a:spcPct val="120000"/>
              </a:lnSpc>
              <a:spcBef>
                <a:spcPts val="0"/>
              </a:spcBef>
            </a:pPr>
            <a:endParaRPr lang="fr-FR" sz="1600" dirty="0" smtClean="0">
              <a:solidFill>
                <a:schemeClr val="tx1"/>
              </a:solidFill>
            </a:endParaRPr>
          </a:p>
          <a:p>
            <a:pPr algn="just">
              <a:lnSpc>
                <a:spcPct val="120000"/>
              </a:lnSpc>
              <a:spcBef>
                <a:spcPts val="0"/>
              </a:spcBef>
            </a:pPr>
            <a:endParaRPr lang="fr-FR" sz="1600" dirty="0">
              <a:solidFill>
                <a:schemeClr val="tx1"/>
              </a:solidFill>
            </a:endParaRPr>
          </a:p>
          <a:p>
            <a:pPr algn="just">
              <a:lnSpc>
                <a:spcPct val="120000"/>
              </a:lnSpc>
              <a:spcBef>
                <a:spcPts val="0"/>
              </a:spcBef>
            </a:pPr>
            <a:endParaRPr lang="fr-FR" sz="1600" dirty="0" smtClean="0">
              <a:solidFill>
                <a:schemeClr val="tx1"/>
              </a:solidFill>
            </a:endParaRPr>
          </a:p>
          <a:p>
            <a:pPr algn="just">
              <a:lnSpc>
                <a:spcPct val="120000"/>
              </a:lnSpc>
              <a:spcBef>
                <a:spcPts val="0"/>
              </a:spcBef>
            </a:pPr>
            <a:endParaRPr lang="fr-FR" sz="1600" dirty="0">
              <a:solidFill>
                <a:schemeClr val="tx1"/>
              </a:solidFill>
            </a:endParaRPr>
          </a:p>
          <a:p>
            <a:pPr algn="just">
              <a:lnSpc>
                <a:spcPct val="120000"/>
              </a:lnSpc>
              <a:spcBef>
                <a:spcPts val="0"/>
              </a:spcBef>
            </a:pPr>
            <a:endParaRPr lang="fr-FR" sz="1600" dirty="0" smtClean="0">
              <a:solidFill>
                <a:schemeClr val="tx1"/>
              </a:solidFill>
            </a:endParaRPr>
          </a:p>
          <a:p>
            <a:pPr algn="just">
              <a:lnSpc>
                <a:spcPct val="120000"/>
              </a:lnSpc>
              <a:spcBef>
                <a:spcPts val="0"/>
              </a:spcBef>
            </a:pPr>
            <a:endParaRPr lang="fr-FR" sz="1600" dirty="0" smtClean="0">
              <a:solidFill>
                <a:schemeClr val="tx1"/>
              </a:solidFill>
            </a:endParaRPr>
          </a:p>
          <a:p>
            <a:pPr algn="just">
              <a:lnSpc>
                <a:spcPct val="120000"/>
              </a:lnSpc>
              <a:spcBef>
                <a:spcPts val="0"/>
              </a:spcBef>
            </a:pPr>
            <a:endParaRPr lang="fr-FR" sz="1600" dirty="0">
              <a:solidFill>
                <a:schemeClr val="tx1"/>
              </a:solidFill>
            </a:endParaRPr>
          </a:p>
          <a:p>
            <a:pPr algn="just">
              <a:lnSpc>
                <a:spcPct val="120000"/>
              </a:lnSpc>
              <a:spcBef>
                <a:spcPts val="0"/>
              </a:spcBef>
            </a:pPr>
            <a:endParaRPr lang="fr-FR" sz="1600" dirty="0" smtClean="0">
              <a:solidFill>
                <a:schemeClr val="tx1"/>
              </a:solidFill>
            </a:endParaRPr>
          </a:p>
          <a:p>
            <a:pPr algn="just">
              <a:lnSpc>
                <a:spcPct val="120000"/>
              </a:lnSpc>
              <a:spcBef>
                <a:spcPts val="0"/>
              </a:spcBef>
            </a:pPr>
            <a:endParaRPr lang="fr-FR" sz="1600" dirty="0" smtClean="0">
              <a:solidFill>
                <a:schemeClr val="tx1"/>
              </a:solidFill>
            </a:endParaRPr>
          </a:p>
          <a:p>
            <a:pPr algn="just">
              <a:lnSpc>
                <a:spcPct val="120000"/>
              </a:lnSpc>
              <a:spcBef>
                <a:spcPts val="0"/>
              </a:spcBef>
            </a:pPr>
            <a:endParaRPr lang="fr-FR" sz="1600" dirty="0">
              <a:solidFill>
                <a:schemeClr val="tx1"/>
              </a:solidFill>
            </a:endParaRPr>
          </a:p>
          <a:p>
            <a:pPr marL="457200" indent="-457200" algn="just">
              <a:lnSpc>
                <a:spcPct val="120000"/>
              </a:lnSpc>
              <a:spcBef>
                <a:spcPts val="0"/>
              </a:spcBef>
            </a:pPr>
            <a:endParaRPr lang="fr-FR" sz="1600" dirty="0" smtClean="0">
              <a:solidFill>
                <a:srgbClr val="0000FF"/>
              </a:solidFill>
            </a:endParaRPr>
          </a:p>
        </p:txBody>
      </p:sp>
      <p:graphicFrame>
        <p:nvGraphicFramePr>
          <p:cNvPr id="4" name="Tableau 3"/>
          <p:cNvGraphicFramePr>
            <a:graphicFrameLocks noGrp="1"/>
          </p:cNvGraphicFramePr>
          <p:nvPr>
            <p:extLst>
              <p:ext uri="{D42A27DB-BD31-4B8C-83A1-F6EECF244321}">
                <p14:modId xmlns:p14="http://schemas.microsoft.com/office/powerpoint/2010/main" xmlns="" val="2614305451"/>
              </p:ext>
            </p:extLst>
          </p:nvPr>
        </p:nvGraphicFramePr>
        <p:xfrm>
          <a:off x="971600" y="908720"/>
          <a:ext cx="6696744" cy="4670648"/>
        </p:xfrm>
        <a:graphic>
          <a:graphicData uri="http://schemas.openxmlformats.org/drawingml/2006/table">
            <a:tbl>
              <a:tblPr firstRow="1" bandRow="1">
                <a:tableStyleId>{5C22544A-7EE6-4342-B048-85BDC9FD1C3A}</a:tableStyleId>
              </a:tblPr>
              <a:tblGrid>
                <a:gridCol w="1224136"/>
                <a:gridCol w="2160240"/>
                <a:gridCol w="1584176"/>
                <a:gridCol w="1728192"/>
              </a:tblGrid>
              <a:tr h="171832">
                <a:tc>
                  <a:txBody>
                    <a:bodyPr/>
                    <a:lstStyle/>
                    <a:p>
                      <a:r>
                        <a:rPr lang="fr-FR" sz="1000" dirty="0" smtClean="0"/>
                        <a:t>date</a:t>
                      </a:r>
                      <a:endParaRPr lang="fr-FR" sz="1000" dirty="0"/>
                    </a:p>
                  </a:txBody>
                  <a:tcPr/>
                </a:tc>
                <a:tc>
                  <a:txBody>
                    <a:bodyPr/>
                    <a:lstStyle/>
                    <a:p>
                      <a:r>
                        <a:rPr lang="fr-FR" sz="1000" dirty="0" smtClean="0"/>
                        <a:t>Forme manuscrit</a:t>
                      </a:r>
                      <a:endParaRPr lang="fr-FR" sz="1000" dirty="0"/>
                    </a:p>
                  </a:txBody>
                  <a:tcPr/>
                </a:tc>
                <a:tc>
                  <a:txBody>
                    <a:bodyPr/>
                    <a:lstStyle/>
                    <a:p>
                      <a:r>
                        <a:rPr lang="fr-FR" sz="1000" dirty="0" smtClean="0"/>
                        <a:t>Forme actualisée</a:t>
                      </a:r>
                      <a:endParaRPr lang="fr-FR" sz="1000" dirty="0"/>
                    </a:p>
                  </a:txBody>
                  <a:tcPr/>
                </a:tc>
                <a:tc>
                  <a:txBody>
                    <a:bodyPr/>
                    <a:lstStyle/>
                    <a:p>
                      <a:r>
                        <a:rPr lang="fr-FR" sz="1000" dirty="0" smtClean="0"/>
                        <a:t>Provenance</a:t>
                      </a:r>
                      <a:endParaRPr lang="fr-FR" sz="1000" dirty="0"/>
                    </a:p>
                  </a:txBody>
                  <a:tcPr/>
                </a:tc>
              </a:tr>
              <a:tr h="185420">
                <a:tc>
                  <a:txBody>
                    <a:bodyPr/>
                    <a:lstStyle/>
                    <a:p>
                      <a:r>
                        <a:rPr lang="fr-FR" sz="1000" dirty="0" smtClean="0">
                          <a:solidFill>
                            <a:schemeClr val="tx1"/>
                          </a:solidFill>
                        </a:rPr>
                        <a:t>1084</a:t>
                      </a:r>
                      <a:endParaRPr lang="fr-FR" sz="1000" dirty="0"/>
                    </a:p>
                  </a:txBody>
                  <a:tcPr/>
                </a:tc>
                <a:tc>
                  <a:txBody>
                    <a:bodyPr/>
                    <a:lstStyle/>
                    <a:p>
                      <a:r>
                        <a:rPr lang="fr-FR" sz="1000" i="1" dirty="0" smtClean="0">
                          <a:solidFill>
                            <a:schemeClr val="tx1"/>
                          </a:solidFill>
                        </a:rPr>
                        <a:t>Tudi</a:t>
                      </a:r>
                      <a:r>
                        <a:rPr lang="fr-FR" sz="1000" dirty="0" smtClean="0">
                          <a:solidFill>
                            <a:schemeClr val="tx1"/>
                          </a:solidFill>
                        </a:rPr>
                        <a:t> </a:t>
                      </a:r>
                      <a:endParaRPr lang="fr-FR" sz="1000" dirty="0"/>
                    </a:p>
                  </a:txBody>
                  <a:tcPr/>
                </a:tc>
                <a:tc>
                  <a:txBody>
                    <a:bodyPr/>
                    <a:lstStyle/>
                    <a:p>
                      <a:r>
                        <a:rPr lang="fr-FR" sz="1000" dirty="0" smtClean="0">
                          <a:solidFill>
                            <a:schemeClr val="tx1"/>
                          </a:solidFill>
                        </a:rPr>
                        <a:t>Tudy</a:t>
                      </a:r>
                      <a:endParaRPr lang="fr-FR" sz="1000" dirty="0"/>
                    </a:p>
                  </a:txBody>
                  <a:tcPr/>
                </a:tc>
                <a:tc>
                  <a:txBody>
                    <a:bodyPr/>
                    <a:lstStyle/>
                    <a:p>
                      <a:endParaRPr lang="fr-FR" sz="1000" dirty="0"/>
                    </a:p>
                  </a:txBody>
                  <a:tcPr/>
                </a:tc>
              </a:tr>
              <a:tr h="185420">
                <a:tc>
                  <a:txBody>
                    <a:bodyPr/>
                    <a:lstStyle/>
                    <a:p>
                      <a:r>
                        <a:rPr lang="fr-FR" sz="1000" dirty="0" smtClean="0">
                          <a:solidFill>
                            <a:schemeClr val="tx1"/>
                          </a:solidFill>
                        </a:rPr>
                        <a:t>1084-1112</a:t>
                      </a:r>
                      <a:endParaRPr lang="fr-FR" sz="1000" dirty="0"/>
                    </a:p>
                  </a:txBody>
                  <a:tcPr/>
                </a:tc>
                <a:tc>
                  <a:txBody>
                    <a:bodyPr/>
                    <a:lstStyle/>
                    <a:p>
                      <a:r>
                        <a:rPr lang="fr-FR" sz="1000" i="1" dirty="0" smtClean="0">
                          <a:solidFill>
                            <a:schemeClr val="tx1"/>
                          </a:solidFill>
                        </a:rPr>
                        <a:t>Abbas Tudi</a:t>
                      </a:r>
                      <a:r>
                        <a:rPr lang="fr-FR" sz="1000" dirty="0" smtClean="0">
                          <a:solidFill>
                            <a:schemeClr val="tx1"/>
                          </a:solidFill>
                        </a:rPr>
                        <a:t> </a:t>
                      </a:r>
                      <a:endParaRPr lang="fr-FR" sz="1000" dirty="0"/>
                    </a:p>
                  </a:txBody>
                  <a:tcPr/>
                </a:tc>
                <a:tc>
                  <a:txBody>
                    <a:bodyPr/>
                    <a:lstStyle/>
                    <a:p>
                      <a:r>
                        <a:rPr lang="fr-FR" sz="1000" dirty="0" smtClean="0">
                          <a:solidFill>
                            <a:schemeClr val="tx1"/>
                          </a:solidFill>
                        </a:rPr>
                        <a:t>Abbaye Tudy</a:t>
                      </a:r>
                      <a:endParaRPr lang="fr-FR" sz="1000" dirty="0"/>
                    </a:p>
                  </a:txBody>
                  <a:tcPr/>
                </a:tc>
                <a:tc>
                  <a:txBody>
                    <a:bodyPr/>
                    <a:lstStyle/>
                    <a:p>
                      <a:endParaRPr lang="fr-FR" sz="1000" dirty="0"/>
                    </a:p>
                  </a:txBody>
                  <a:tcPr/>
                </a:tc>
              </a:tr>
              <a:tr h="276592">
                <a:tc>
                  <a:txBody>
                    <a:bodyPr/>
                    <a:lstStyle/>
                    <a:p>
                      <a:r>
                        <a:rPr lang="fr-FR" sz="1000" dirty="0" smtClean="0">
                          <a:solidFill>
                            <a:schemeClr val="tx1"/>
                          </a:solidFill>
                        </a:rPr>
                        <a:t>1162 </a:t>
                      </a:r>
                      <a:endParaRPr lang="fr-FR" sz="1000" dirty="0"/>
                    </a:p>
                  </a:txBody>
                  <a:tcPr/>
                </a:tc>
                <a:tc>
                  <a:txBody>
                    <a:bodyPr/>
                    <a:lstStyle/>
                    <a:p>
                      <a:r>
                        <a:rPr lang="fr-FR" sz="1000" i="1" dirty="0" smtClean="0">
                          <a:solidFill>
                            <a:schemeClr val="tx1"/>
                          </a:solidFill>
                        </a:rPr>
                        <a:t>Abbas Sancti Tudi </a:t>
                      </a:r>
                      <a:endParaRPr lang="fr-FR" sz="1000" dirty="0"/>
                    </a:p>
                  </a:txBody>
                  <a:tcPr/>
                </a:tc>
                <a:tc>
                  <a:txBody>
                    <a:bodyPr/>
                    <a:lstStyle/>
                    <a:p>
                      <a:r>
                        <a:rPr lang="fr-FR" sz="1000" b="0" i="0" u="none" strike="noStrike" kern="1200" baseline="0" dirty="0" smtClean="0">
                          <a:solidFill>
                            <a:schemeClr val="dk1"/>
                          </a:solidFill>
                          <a:latin typeface="+mn-lt"/>
                          <a:ea typeface="+mn-ea"/>
                          <a:cs typeface="+mn-cs"/>
                        </a:rPr>
                        <a:t>Abbaye Saint-Tudy </a:t>
                      </a:r>
                    </a:p>
                  </a:txBody>
                  <a:tcPr/>
                </a:tc>
                <a:tc>
                  <a:txBody>
                    <a:bodyPr/>
                    <a:lstStyle/>
                    <a:p>
                      <a:endParaRPr lang="fr-FR" sz="1000" b="0" i="0" u="none" strike="noStrike" kern="1200" baseline="0" dirty="0" smtClean="0">
                        <a:solidFill>
                          <a:schemeClr val="dk1"/>
                        </a:solidFill>
                        <a:latin typeface="+mn-lt"/>
                        <a:ea typeface="+mn-ea"/>
                        <a:cs typeface="+mn-cs"/>
                      </a:endParaRPr>
                    </a:p>
                  </a:txBody>
                  <a:tcPr/>
                </a:tc>
              </a:tr>
              <a:tr h="216024">
                <a:tc>
                  <a:txBody>
                    <a:bodyPr/>
                    <a:lstStyle/>
                    <a:p>
                      <a:r>
                        <a:rPr lang="fr-FR" sz="1000" dirty="0" smtClean="0">
                          <a:solidFill>
                            <a:schemeClr val="tx1"/>
                          </a:solidFill>
                        </a:rPr>
                        <a:t>1220 </a:t>
                      </a:r>
                      <a:endParaRPr lang="fr-FR" sz="1000" dirty="0"/>
                    </a:p>
                  </a:txBody>
                  <a:tcPr/>
                </a:tc>
                <a:tc>
                  <a:txBody>
                    <a:bodyPr/>
                    <a:lstStyle/>
                    <a:p>
                      <a:r>
                        <a:rPr lang="fr-FR" sz="1000" i="1" dirty="0" smtClean="0">
                          <a:solidFill>
                            <a:schemeClr val="tx1"/>
                          </a:solidFill>
                        </a:rPr>
                        <a:t>Sancti Tudii </a:t>
                      </a:r>
                      <a:endParaRPr lang="fr-FR" sz="1000" dirty="0"/>
                    </a:p>
                  </a:txBody>
                  <a:tcPr/>
                </a:tc>
                <a:tc>
                  <a:txBody>
                    <a:bodyPr/>
                    <a:lstStyle/>
                    <a:p>
                      <a:r>
                        <a:rPr lang="fr-FR" sz="1000" dirty="0" smtClean="0"/>
                        <a:t>Saint-Tudy</a:t>
                      </a:r>
                      <a:endParaRPr lang="fr-FR" sz="1000" dirty="0"/>
                    </a:p>
                  </a:txBody>
                  <a:tcPr/>
                </a:tc>
                <a:tc>
                  <a:txBody>
                    <a:bodyPr/>
                    <a:lstStyle/>
                    <a:p>
                      <a:endParaRPr lang="fr-FR" sz="1000" dirty="0"/>
                    </a:p>
                  </a:txBody>
                  <a:tcPr/>
                </a:tc>
              </a:tr>
              <a:tr h="216024">
                <a:tc>
                  <a:txBody>
                    <a:bodyPr/>
                    <a:lstStyle/>
                    <a:p>
                      <a:r>
                        <a:rPr lang="fr-FR" sz="1000" dirty="0" smtClean="0">
                          <a:solidFill>
                            <a:schemeClr val="tx1"/>
                          </a:solidFill>
                        </a:rPr>
                        <a:t>1220-1224</a:t>
                      </a:r>
                      <a:endParaRPr lang="fr-FR" sz="1000" dirty="0"/>
                    </a:p>
                  </a:txBody>
                  <a:tcPr/>
                </a:tc>
                <a:tc>
                  <a:txBody>
                    <a:bodyPr/>
                    <a:lstStyle/>
                    <a:p>
                      <a:r>
                        <a:rPr lang="fr-FR" sz="1000" i="1" dirty="0" smtClean="0">
                          <a:solidFill>
                            <a:schemeClr val="tx1"/>
                          </a:solidFill>
                        </a:rPr>
                        <a:t>ecclesia Sancti Tudii </a:t>
                      </a:r>
                      <a:endParaRPr lang="fr-FR" sz="1000" dirty="0"/>
                    </a:p>
                  </a:txBody>
                  <a:tcPr/>
                </a:tc>
                <a:tc>
                  <a:txBody>
                    <a:bodyPr/>
                    <a:lstStyle/>
                    <a:p>
                      <a:r>
                        <a:rPr lang="fr-FR" sz="1000" b="0" i="0" u="none" strike="noStrike" kern="1200" baseline="0" dirty="0" smtClean="0">
                          <a:solidFill>
                            <a:schemeClr val="dk1"/>
                          </a:solidFill>
                          <a:latin typeface="+mn-lt"/>
                          <a:ea typeface="+mn-ea"/>
                          <a:cs typeface="+mn-cs"/>
                        </a:rPr>
                        <a:t>Eglise Saint-Tudy </a:t>
                      </a:r>
                    </a:p>
                  </a:txBody>
                  <a:tcPr/>
                </a:tc>
                <a:tc>
                  <a:txBody>
                    <a:bodyPr/>
                    <a:lstStyle/>
                    <a:p>
                      <a:r>
                        <a:rPr lang="fr-FR" sz="1000" b="0" i="0" u="none" strike="noStrike" kern="1200" baseline="0" dirty="0" smtClean="0">
                          <a:solidFill>
                            <a:schemeClr val="dk1"/>
                          </a:solidFill>
                          <a:latin typeface="+mn-lt"/>
                          <a:ea typeface="+mn-ea"/>
                          <a:cs typeface="+mn-cs"/>
                        </a:rPr>
                        <a:t>Cartulaire Eglise Quimper</a:t>
                      </a:r>
                    </a:p>
                  </a:txBody>
                  <a:tcPr/>
                </a:tc>
              </a:tr>
              <a:tr h="205224">
                <a:tc>
                  <a:txBody>
                    <a:bodyPr/>
                    <a:lstStyle/>
                    <a:p>
                      <a:r>
                        <a:rPr lang="fr-FR" sz="1000" dirty="0" smtClean="0">
                          <a:solidFill>
                            <a:srgbClr val="FF0000"/>
                          </a:solidFill>
                        </a:rPr>
                        <a:t>vers 1330 </a:t>
                      </a:r>
                      <a:endParaRPr lang="fr-FR" sz="1000" dirty="0">
                        <a:solidFill>
                          <a:srgbClr val="FF0000"/>
                        </a:solidFill>
                      </a:endParaRPr>
                    </a:p>
                  </a:txBody>
                  <a:tcPr/>
                </a:tc>
                <a:tc>
                  <a:txBody>
                    <a:bodyPr/>
                    <a:lstStyle/>
                    <a:p>
                      <a:r>
                        <a:rPr lang="fr-FR" sz="1000" b="0" i="1" u="none" strike="noStrike" kern="1200" baseline="0" dirty="0" smtClean="0">
                          <a:solidFill>
                            <a:srgbClr val="FF0000"/>
                          </a:solidFill>
                          <a:latin typeface="+mn-lt"/>
                          <a:ea typeface="+mn-ea"/>
                          <a:cs typeface="+mn-cs"/>
                        </a:rPr>
                        <a:t>Locus Sancti Tudini </a:t>
                      </a:r>
                      <a:endParaRPr lang="fr-FR" sz="1000" b="0" i="0" u="none" strike="noStrike" kern="1200" baseline="0" dirty="0" smtClean="0">
                        <a:solidFill>
                          <a:srgbClr val="FF0000"/>
                        </a:solidFill>
                        <a:latin typeface="+mn-lt"/>
                        <a:ea typeface="+mn-ea"/>
                        <a:cs typeface="+mn-cs"/>
                      </a:endParaRPr>
                    </a:p>
                  </a:txBody>
                  <a:tcPr/>
                </a:tc>
                <a:tc>
                  <a:txBody>
                    <a:bodyPr/>
                    <a:lstStyle/>
                    <a:p>
                      <a:r>
                        <a:rPr lang="fr-FR" sz="1000" b="0" i="0" u="none" strike="noStrike" kern="1200" baseline="0" dirty="0" smtClean="0">
                          <a:solidFill>
                            <a:srgbClr val="FF0000"/>
                          </a:solidFill>
                          <a:latin typeface="+mn-lt"/>
                          <a:ea typeface="+mn-ea"/>
                          <a:cs typeface="+mn-cs"/>
                        </a:rPr>
                        <a:t>Lieu Saint-Tudy </a:t>
                      </a:r>
                    </a:p>
                  </a:txBody>
                  <a:tcPr/>
                </a:tc>
                <a:tc>
                  <a:txBody>
                    <a:bodyPr/>
                    <a:lstStyle/>
                    <a:p>
                      <a:endParaRPr lang="fr-FR" sz="1000" b="0" i="0" u="none" strike="noStrike" kern="1200" baseline="0" dirty="0" smtClean="0">
                        <a:solidFill>
                          <a:schemeClr val="dk1"/>
                        </a:solidFill>
                        <a:latin typeface="+mn-lt"/>
                        <a:ea typeface="+mn-ea"/>
                        <a:cs typeface="+mn-cs"/>
                      </a:endParaRPr>
                    </a:p>
                  </a:txBody>
                  <a:tcPr/>
                </a:tc>
              </a:tr>
              <a:tr h="138296">
                <a:tc>
                  <a:txBody>
                    <a:bodyPr/>
                    <a:lstStyle/>
                    <a:p>
                      <a:r>
                        <a:rPr lang="fr-FR" sz="1000" dirty="0" smtClean="0">
                          <a:solidFill>
                            <a:schemeClr val="tx1"/>
                          </a:solidFill>
                        </a:rPr>
                        <a:t>1368 </a:t>
                      </a:r>
                      <a:endParaRPr lang="fr-FR" sz="1000" dirty="0"/>
                    </a:p>
                  </a:txBody>
                  <a:tcPr/>
                </a:tc>
                <a:tc>
                  <a:txBody>
                    <a:bodyPr/>
                    <a:lstStyle/>
                    <a:p>
                      <a:r>
                        <a:rPr lang="fr-FR" sz="1000" i="1" dirty="0" smtClean="0">
                          <a:solidFill>
                            <a:schemeClr val="tx1"/>
                          </a:solidFill>
                        </a:rPr>
                        <a:t>Sanctus Tudi(ni)</a:t>
                      </a:r>
                      <a:r>
                        <a:rPr lang="fr-FR" sz="1000" dirty="0" smtClean="0">
                          <a:solidFill>
                            <a:schemeClr val="tx1"/>
                          </a:solidFill>
                        </a:rPr>
                        <a:t>, </a:t>
                      </a:r>
                      <a:r>
                        <a:rPr lang="fr-FR" sz="1000" i="1" dirty="0" smtClean="0">
                          <a:solidFill>
                            <a:schemeClr val="tx1"/>
                          </a:solidFill>
                        </a:rPr>
                        <a:t>Sanctus Tudi(nus)</a:t>
                      </a:r>
                      <a:endParaRPr lang="fr-FR" sz="1000" dirty="0"/>
                    </a:p>
                  </a:txBody>
                  <a:tcPr/>
                </a:tc>
                <a:tc>
                  <a:txBody>
                    <a:bodyPr/>
                    <a:lstStyle/>
                    <a:p>
                      <a:r>
                        <a:rPr lang="fr-FR" sz="1000" b="0" i="0" u="none" strike="noStrike" kern="1200" baseline="0" dirty="0" smtClean="0">
                          <a:solidFill>
                            <a:schemeClr val="dk1"/>
                          </a:solidFill>
                          <a:latin typeface="+mn-lt"/>
                          <a:ea typeface="+mn-ea"/>
                          <a:cs typeface="+mn-cs"/>
                        </a:rPr>
                        <a:t>Saint-Tudy</a:t>
                      </a:r>
                    </a:p>
                  </a:txBody>
                  <a:tcPr/>
                </a:tc>
                <a:tc>
                  <a:txBody>
                    <a:bodyPr/>
                    <a:lstStyle/>
                    <a:p>
                      <a:endParaRPr lang="fr-FR" sz="1000" b="0" i="0" u="none" strike="noStrike" kern="1200" baseline="0" dirty="0" smtClean="0">
                        <a:solidFill>
                          <a:schemeClr val="dk1"/>
                        </a:solidFill>
                        <a:latin typeface="+mn-lt"/>
                        <a:ea typeface="+mn-ea"/>
                        <a:cs typeface="+mn-cs"/>
                      </a:endParaRPr>
                    </a:p>
                  </a:txBody>
                  <a:tcPr/>
                </a:tc>
              </a:tr>
              <a:tr h="248776">
                <a:tc>
                  <a:txBody>
                    <a:bodyPr/>
                    <a:lstStyle/>
                    <a:p>
                      <a:r>
                        <a:rPr lang="fr-FR" sz="1000" dirty="0" smtClean="0"/>
                        <a:t>1385</a:t>
                      </a:r>
                      <a:endParaRPr lang="fr-FR" sz="1000" dirty="0"/>
                    </a:p>
                  </a:txBody>
                  <a:tcPr/>
                </a:tc>
                <a:tc>
                  <a:txBody>
                    <a:bodyPr/>
                    <a:lstStyle/>
                    <a:p>
                      <a:r>
                        <a:rPr lang="fr-FR" sz="1000" dirty="0" smtClean="0"/>
                        <a:t>Sancto Tudino</a:t>
                      </a:r>
                      <a:endParaRPr lang="fr-FR" sz="10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000" b="0" i="0" u="none" strike="noStrike" kern="1200" baseline="0" dirty="0" smtClean="0">
                          <a:solidFill>
                            <a:schemeClr val="dk1"/>
                          </a:solidFill>
                          <a:latin typeface="+mn-lt"/>
                          <a:ea typeface="+mn-ea"/>
                          <a:cs typeface="+mn-cs"/>
                        </a:rPr>
                        <a:t>Saint-Tudy</a:t>
                      </a:r>
                    </a:p>
                  </a:txBody>
                  <a:tcPr/>
                </a:tc>
                <a:tc>
                  <a:txBody>
                    <a:bodyPr/>
                    <a:lstStyle/>
                    <a:p>
                      <a:endParaRPr lang="fr-FR" sz="1000" b="0" i="0" u="none" strike="noStrike" kern="1200" baseline="0" dirty="0" smtClean="0">
                        <a:solidFill>
                          <a:schemeClr val="dk1"/>
                        </a:solidFill>
                        <a:latin typeface="+mn-lt"/>
                        <a:ea typeface="+mn-ea"/>
                        <a:cs typeface="+mn-cs"/>
                      </a:endParaRPr>
                    </a:p>
                  </a:txBody>
                  <a:tcPr/>
                </a:tc>
              </a:tr>
              <a:tr h="123613">
                <a:tc>
                  <a:txBody>
                    <a:bodyPr/>
                    <a:lstStyle/>
                    <a:p>
                      <a:r>
                        <a:rPr lang="fr-FR" sz="1000" dirty="0" smtClean="0">
                          <a:solidFill>
                            <a:srgbClr val="FF0000"/>
                          </a:solidFill>
                        </a:rPr>
                        <a:t>1405 </a:t>
                      </a:r>
                      <a:endParaRPr lang="fr-FR" sz="1000" dirty="0">
                        <a:solidFill>
                          <a:srgbClr val="FF0000"/>
                        </a:solidFill>
                      </a:endParaRPr>
                    </a:p>
                  </a:txBody>
                  <a:tcPr/>
                </a:tc>
                <a:tc>
                  <a:txBody>
                    <a:bodyPr/>
                    <a:lstStyle/>
                    <a:p>
                      <a:pPr marL="0" marR="0" lvl="2" indent="0" algn="l" defTabSz="914400" rtl="0" eaLnBrk="1" fontAlgn="auto" latinLnBrk="0" hangingPunct="1">
                        <a:lnSpc>
                          <a:spcPct val="100000"/>
                        </a:lnSpc>
                        <a:spcBef>
                          <a:spcPts val="0"/>
                        </a:spcBef>
                        <a:spcAft>
                          <a:spcPts val="0"/>
                        </a:spcAft>
                        <a:buClrTx/>
                        <a:buSzTx/>
                        <a:buFontTx/>
                        <a:buNone/>
                        <a:tabLst/>
                        <a:defRPr/>
                      </a:pPr>
                      <a:r>
                        <a:rPr lang="fr-FR" sz="1000" i="1" dirty="0" smtClean="0">
                          <a:solidFill>
                            <a:srgbClr val="FF0000"/>
                          </a:solidFill>
                        </a:rPr>
                        <a:t>Locus Tudini </a:t>
                      </a:r>
                      <a:endParaRPr lang="fr-FR" sz="1000" dirty="0" smtClean="0">
                        <a:solidFill>
                          <a:srgbClr val="FF0000"/>
                        </a:solidFill>
                      </a:endParaRPr>
                    </a:p>
                  </a:txBody>
                  <a:tcPr/>
                </a:tc>
                <a:tc>
                  <a:txBody>
                    <a:bodyPr/>
                    <a:lstStyle/>
                    <a:p>
                      <a:r>
                        <a:rPr lang="fr-FR" sz="1000" b="0" i="0" u="none" strike="noStrike" kern="1200" baseline="0" dirty="0" smtClean="0">
                          <a:solidFill>
                            <a:srgbClr val="FF0000"/>
                          </a:solidFill>
                          <a:latin typeface="+mn-lt"/>
                          <a:ea typeface="+mn-ea"/>
                          <a:cs typeface="+mn-cs"/>
                        </a:rPr>
                        <a:t>Lieu Tudy</a:t>
                      </a:r>
                    </a:p>
                  </a:txBody>
                  <a:tcPr/>
                </a:tc>
                <a:tc>
                  <a:txBody>
                    <a:bodyPr/>
                    <a:lstStyle/>
                    <a:p>
                      <a:endParaRPr lang="fr-FR" sz="1000" b="0" i="0" u="none" strike="noStrike" kern="1200" baseline="0" dirty="0" smtClean="0">
                        <a:solidFill>
                          <a:schemeClr val="dk1"/>
                        </a:solidFill>
                        <a:latin typeface="+mn-lt"/>
                        <a:ea typeface="+mn-ea"/>
                        <a:cs typeface="+mn-cs"/>
                      </a:endParaRPr>
                    </a:p>
                  </a:txBody>
                  <a:tcPr/>
                </a:tc>
              </a:tr>
              <a:tr h="0">
                <a:tc>
                  <a:txBody>
                    <a:bodyPr/>
                    <a:lstStyle/>
                    <a:p>
                      <a:r>
                        <a:rPr lang="fr-FR" sz="1000" dirty="0" smtClean="0">
                          <a:solidFill>
                            <a:schemeClr val="tx1"/>
                          </a:solidFill>
                        </a:rPr>
                        <a:t>1466 </a:t>
                      </a:r>
                      <a:endParaRPr lang="fr-FR" sz="1000" dirty="0"/>
                    </a:p>
                  </a:txBody>
                  <a:tcPr/>
                </a:tc>
                <a:tc>
                  <a:txBody>
                    <a:bodyPr/>
                    <a:lstStyle/>
                    <a:p>
                      <a:pPr marL="0" marR="0" lvl="2" indent="0" algn="l" defTabSz="914400" rtl="0" eaLnBrk="1" fontAlgn="auto" latinLnBrk="0" hangingPunct="1">
                        <a:lnSpc>
                          <a:spcPct val="100000"/>
                        </a:lnSpc>
                        <a:spcBef>
                          <a:spcPts val="0"/>
                        </a:spcBef>
                        <a:spcAft>
                          <a:spcPts val="0"/>
                        </a:spcAft>
                        <a:buClrTx/>
                        <a:buSzTx/>
                        <a:buFontTx/>
                        <a:buNone/>
                        <a:tabLst/>
                        <a:defRPr/>
                      </a:pPr>
                      <a:r>
                        <a:rPr lang="fr-FR" sz="1000" i="1" dirty="0" smtClean="0">
                          <a:solidFill>
                            <a:schemeClr val="tx1"/>
                          </a:solidFill>
                        </a:rPr>
                        <a:t>Lotudi </a:t>
                      </a:r>
                      <a:endParaRPr lang="fr-FR" sz="1000" dirty="0" smtClean="0">
                        <a:solidFill>
                          <a:schemeClr val="tx1"/>
                        </a:solidFill>
                      </a:endParaRPr>
                    </a:p>
                  </a:txBody>
                  <a:tcPr/>
                </a:tc>
                <a:tc>
                  <a:txBody>
                    <a:bodyPr/>
                    <a:lstStyle/>
                    <a:p>
                      <a:r>
                        <a:rPr lang="fr-FR" sz="1000" b="0" i="0" u="none" strike="noStrike" kern="1200" baseline="0" dirty="0" smtClean="0">
                          <a:solidFill>
                            <a:schemeClr val="dk1"/>
                          </a:solidFill>
                          <a:latin typeface="+mn-lt"/>
                          <a:ea typeface="+mn-ea"/>
                          <a:cs typeface="+mn-cs"/>
                        </a:rPr>
                        <a:t>Lotudy </a:t>
                      </a:r>
                    </a:p>
                  </a:txBody>
                  <a:tcPr/>
                </a:tc>
                <a:tc>
                  <a:txBody>
                    <a:bodyPr/>
                    <a:lstStyle/>
                    <a:p>
                      <a:endParaRPr lang="fr-FR" sz="1000" b="0" i="0" u="none" strike="noStrike" kern="1200" baseline="0" dirty="0" smtClean="0">
                        <a:solidFill>
                          <a:schemeClr val="dk1"/>
                        </a:solidFill>
                        <a:latin typeface="+mn-lt"/>
                        <a:ea typeface="+mn-ea"/>
                        <a:cs typeface="+mn-cs"/>
                      </a:endParaRPr>
                    </a:p>
                  </a:txBody>
                  <a:tcPr/>
                </a:tc>
              </a:tr>
              <a:tr h="203200">
                <a:tc>
                  <a:txBody>
                    <a:bodyPr/>
                    <a:lstStyle/>
                    <a:p>
                      <a:r>
                        <a:rPr lang="fr-FR" sz="1000" dirty="0" smtClean="0"/>
                        <a:t>1516</a:t>
                      </a:r>
                      <a:endParaRPr lang="fr-FR" sz="1000" dirty="0"/>
                    </a:p>
                  </a:txBody>
                  <a:tcPr/>
                </a:tc>
                <a:tc>
                  <a:txBody>
                    <a:bodyPr/>
                    <a:lstStyle/>
                    <a:p>
                      <a:pPr marL="0" marR="0" lvl="2" indent="0" algn="l" defTabSz="914400" rtl="0" eaLnBrk="1" fontAlgn="auto" latinLnBrk="0" hangingPunct="1">
                        <a:lnSpc>
                          <a:spcPct val="100000"/>
                        </a:lnSpc>
                        <a:spcBef>
                          <a:spcPts val="0"/>
                        </a:spcBef>
                        <a:spcAft>
                          <a:spcPts val="0"/>
                        </a:spcAft>
                        <a:buClrTx/>
                        <a:buSzTx/>
                        <a:buFontTx/>
                        <a:buNone/>
                        <a:tabLst/>
                        <a:defRPr/>
                      </a:pPr>
                      <a:r>
                        <a:rPr lang="fr-FR" sz="1000" i="1" dirty="0" smtClean="0">
                          <a:solidFill>
                            <a:schemeClr val="tx1"/>
                          </a:solidFill>
                        </a:rPr>
                        <a:t>Loco Tudini, Sanctus Tudini</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000" b="0" i="0" u="none" strike="noStrike" kern="1200" baseline="0" dirty="0" smtClean="0">
                          <a:solidFill>
                            <a:schemeClr val="dk1"/>
                          </a:solidFill>
                          <a:latin typeface="+mn-lt"/>
                          <a:ea typeface="+mn-ea"/>
                          <a:cs typeface="+mn-cs"/>
                        </a:rPr>
                        <a:t>Lieu Tudy, Saint-Tudy</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fr-FR" sz="1000" b="0" i="0" u="none" strike="noStrike" kern="1200" baseline="0" dirty="0" smtClean="0">
                        <a:solidFill>
                          <a:schemeClr val="dk1"/>
                        </a:solidFill>
                        <a:latin typeface="+mn-lt"/>
                        <a:ea typeface="+mn-ea"/>
                        <a:cs typeface="+mn-cs"/>
                      </a:endParaRPr>
                    </a:p>
                  </a:txBody>
                  <a:tcPr/>
                </a:tc>
              </a:tr>
              <a:tr h="152400">
                <a:tc>
                  <a:txBody>
                    <a:bodyPr/>
                    <a:lstStyle/>
                    <a:p>
                      <a:r>
                        <a:rPr lang="fr-FR" sz="1000" dirty="0" smtClean="0"/>
                        <a:t>1532</a:t>
                      </a:r>
                      <a:endParaRPr lang="fr-FR" sz="1000" dirty="0"/>
                    </a:p>
                  </a:txBody>
                  <a:tcPr/>
                </a:tc>
                <a:tc>
                  <a:txBody>
                    <a:bodyPr/>
                    <a:lstStyle/>
                    <a:p>
                      <a:pPr marL="0" marR="0" lvl="2" indent="0" algn="l" defTabSz="914400" rtl="0" eaLnBrk="1" fontAlgn="auto" latinLnBrk="0" hangingPunct="1">
                        <a:lnSpc>
                          <a:spcPct val="100000"/>
                        </a:lnSpc>
                        <a:spcBef>
                          <a:spcPts val="0"/>
                        </a:spcBef>
                        <a:spcAft>
                          <a:spcPts val="0"/>
                        </a:spcAft>
                        <a:buClrTx/>
                        <a:buSzTx/>
                        <a:buFontTx/>
                        <a:buNone/>
                        <a:tabLst/>
                        <a:defRPr/>
                      </a:pPr>
                      <a:r>
                        <a:rPr lang="fr-FR" sz="1000" i="1" dirty="0" err="1" smtClean="0">
                          <a:solidFill>
                            <a:schemeClr val="tx1"/>
                          </a:solidFill>
                        </a:rPr>
                        <a:t>Lautudy</a:t>
                      </a:r>
                      <a:endParaRPr lang="fr-FR" sz="1000" i="1" dirty="0" smtClean="0">
                        <a:solidFill>
                          <a:schemeClr val="tx1"/>
                        </a:solidFill>
                      </a:endParaRPr>
                    </a:p>
                  </a:txBody>
                  <a:tcPr/>
                </a:tc>
                <a:tc>
                  <a:txBody>
                    <a:bodyPr/>
                    <a:lstStyle/>
                    <a:p>
                      <a:r>
                        <a:rPr lang="fr-FR" sz="1000" b="0" i="0" u="none" strike="noStrike" kern="1200" baseline="0" dirty="0" err="1" smtClean="0">
                          <a:solidFill>
                            <a:schemeClr val="dk1"/>
                          </a:solidFill>
                          <a:latin typeface="+mn-lt"/>
                          <a:ea typeface="+mn-ea"/>
                          <a:cs typeface="+mn-cs"/>
                        </a:rPr>
                        <a:t>Lautudy</a:t>
                      </a:r>
                      <a:endParaRPr lang="fr-FR" sz="1000" b="0" i="0" u="none" strike="noStrike" kern="1200" baseline="0" dirty="0" smtClean="0">
                        <a:solidFill>
                          <a:schemeClr val="dk1"/>
                        </a:solidFill>
                        <a:latin typeface="+mn-lt"/>
                        <a:ea typeface="+mn-ea"/>
                        <a:cs typeface="+mn-cs"/>
                      </a:endParaRPr>
                    </a:p>
                  </a:txBody>
                  <a:tcPr/>
                </a:tc>
                <a:tc>
                  <a:txBody>
                    <a:bodyPr/>
                    <a:lstStyle/>
                    <a:p>
                      <a:endParaRPr lang="fr-FR" sz="1000" b="0" i="0" u="none" strike="noStrike" kern="1200" baseline="0" dirty="0" smtClean="0">
                        <a:solidFill>
                          <a:schemeClr val="dk1"/>
                        </a:solidFill>
                        <a:latin typeface="+mn-lt"/>
                        <a:ea typeface="+mn-ea"/>
                        <a:cs typeface="+mn-cs"/>
                      </a:endParaRPr>
                    </a:p>
                  </a:txBody>
                  <a:tcPr/>
                </a:tc>
              </a:tr>
              <a:tr h="152400">
                <a:tc>
                  <a:txBody>
                    <a:bodyPr/>
                    <a:lstStyle/>
                    <a:p>
                      <a:r>
                        <a:rPr lang="fr-FR" sz="1000" dirty="0" smtClean="0"/>
                        <a:t>1536</a:t>
                      </a:r>
                      <a:endParaRPr lang="fr-FR" sz="1000" dirty="0"/>
                    </a:p>
                  </a:txBody>
                  <a:tcPr/>
                </a:tc>
                <a:tc>
                  <a:txBody>
                    <a:bodyPr/>
                    <a:lstStyle/>
                    <a:p>
                      <a:pPr marL="0" marR="0" lvl="2" indent="0" algn="l" defTabSz="914400" rtl="0" eaLnBrk="1" fontAlgn="auto" latinLnBrk="0" hangingPunct="1">
                        <a:lnSpc>
                          <a:spcPct val="100000"/>
                        </a:lnSpc>
                        <a:spcBef>
                          <a:spcPts val="0"/>
                        </a:spcBef>
                        <a:spcAft>
                          <a:spcPts val="0"/>
                        </a:spcAft>
                        <a:buClrTx/>
                        <a:buSzTx/>
                        <a:buFontTx/>
                        <a:buNone/>
                        <a:tabLst/>
                        <a:defRPr/>
                      </a:pPr>
                      <a:r>
                        <a:rPr lang="fr-FR" sz="1000" i="1" dirty="0" smtClean="0">
                          <a:solidFill>
                            <a:schemeClr val="tx1"/>
                          </a:solidFill>
                        </a:rPr>
                        <a:t>Loctudi</a:t>
                      </a:r>
                    </a:p>
                  </a:txBody>
                  <a:tcPr/>
                </a:tc>
                <a:tc>
                  <a:txBody>
                    <a:bodyPr/>
                    <a:lstStyle/>
                    <a:p>
                      <a:r>
                        <a:rPr lang="fr-FR" sz="1000" b="0" i="0" u="none" strike="noStrike" kern="1200" baseline="0" dirty="0" smtClean="0">
                          <a:solidFill>
                            <a:schemeClr val="dk1"/>
                          </a:solidFill>
                          <a:latin typeface="+mn-lt"/>
                          <a:ea typeface="+mn-ea"/>
                          <a:cs typeface="+mn-cs"/>
                        </a:rPr>
                        <a:t>Loctudy</a:t>
                      </a:r>
                    </a:p>
                  </a:txBody>
                  <a:tcPr/>
                </a:tc>
                <a:tc>
                  <a:txBody>
                    <a:bodyPr/>
                    <a:lstStyle/>
                    <a:p>
                      <a:endParaRPr lang="fr-FR" sz="1000" b="0" i="0" u="none" strike="noStrike" kern="1200" baseline="0" dirty="0" smtClean="0">
                        <a:solidFill>
                          <a:schemeClr val="dk1"/>
                        </a:solidFill>
                        <a:latin typeface="+mn-lt"/>
                        <a:ea typeface="+mn-ea"/>
                        <a:cs typeface="+mn-cs"/>
                      </a:endParaRPr>
                    </a:p>
                  </a:txBody>
                  <a:tcPr/>
                </a:tc>
              </a:tr>
              <a:tr h="182880">
                <a:tc>
                  <a:txBody>
                    <a:bodyPr/>
                    <a:lstStyle/>
                    <a:p>
                      <a:r>
                        <a:rPr lang="fr-FR" sz="1000" dirty="0" smtClean="0">
                          <a:solidFill>
                            <a:schemeClr val="tx1"/>
                          </a:solidFill>
                        </a:rPr>
                        <a:t>1574 </a:t>
                      </a:r>
                      <a:endParaRPr lang="fr-FR" sz="1000" dirty="0"/>
                    </a:p>
                  </a:txBody>
                  <a:tcPr/>
                </a:tc>
                <a:tc>
                  <a:txBody>
                    <a:bodyPr/>
                    <a:lstStyle/>
                    <a:p>
                      <a:pPr marL="0" marR="0" lvl="2" indent="0" algn="l" defTabSz="914400" rtl="0" eaLnBrk="1" fontAlgn="auto" latinLnBrk="0" hangingPunct="1">
                        <a:lnSpc>
                          <a:spcPct val="100000"/>
                        </a:lnSpc>
                        <a:spcBef>
                          <a:spcPts val="0"/>
                        </a:spcBef>
                        <a:spcAft>
                          <a:spcPts val="0"/>
                        </a:spcAft>
                        <a:buClrTx/>
                        <a:buSzTx/>
                        <a:buFontTx/>
                        <a:buNone/>
                        <a:tabLst/>
                        <a:defRPr/>
                      </a:pPr>
                      <a:r>
                        <a:rPr lang="fr-FR" sz="1000" i="1" dirty="0" smtClean="0">
                          <a:solidFill>
                            <a:schemeClr val="tx1"/>
                          </a:solidFill>
                        </a:rPr>
                        <a:t>Loctudy </a:t>
                      </a:r>
                      <a:endParaRPr lang="fr-FR" sz="1000" dirty="0" smtClean="0">
                        <a:solidFill>
                          <a:schemeClr val="tx1"/>
                        </a:solidFill>
                      </a:endParaRPr>
                    </a:p>
                  </a:txBody>
                  <a:tcPr/>
                </a:tc>
                <a:tc>
                  <a:txBody>
                    <a:bodyPr/>
                    <a:lstStyle/>
                    <a:p>
                      <a:r>
                        <a:rPr lang="fr-FR" sz="1000" i="0" dirty="0" smtClean="0">
                          <a:solidFill>
                            <a:schemeClr val="tx1"/>
                          </a:solidFill>
                        </a:rPr>
                        <a:t>Loctudy </a:t>
                      </a:r>
                      <a:endParaRPr lang="fr-FR" sz="1000" i="0" dirty="0"/>
                    </a:p>
                  </a:txBody>
                  <a:tcPr/>
                </a:tc>
                <a:tc>
                  <a:txBody>
                    <a:bodyPr/>
                    <a:lstStyle/>
                    <a:p>
                      <a:endParaRPr lang="fr-FR" sz="1000" i="0" dirty="0"/>
                    </a:p>
                  </a:txBody>
                  <a:tcPr/>
                </a:tc>
              </a:tr>
              <a:tr h="0">
                <a:tc>
                  <a:txBody>
                    <a:bodyPr/>
                    <a:lstStyle/>
                    <a:p>
                      <a:r>
                        <a:rPr lang="fr-FR" sz="1000" dirty="0" smtClean="0"/>
                        <a:t>1611</a:t>
                      </a:r>
                      <a:endParaRPr lang="fr-FR" sz="1000" dirty="0"/>
                    </a:p>
                  </a:txBody>
                  <a:tcPr/>
                </a:tc>
                <a:tc>
                  <a:txBody>
                    <a:bodyPr/>
                    <a:lstStyle/>
                    <a:p>
                      <a:pPr marL="0" marR="0" lvl="2" indent="0" algn="l" defTabSz="914400" rtl="0" eaLnBrk="1" fontAlgn="auto" latinLnBrk="0" hangingPunct="1">
                        <a:lnSpc>
                          <a:spcPct val="100000"/>
                        </a:lnSpc>
                        <a:spcBef>
                          <a:spcPts val="0"/>
                        </a:spcBef>
                        <a:spcAft>
                          <a:spcPts val="0"/>
                        </a:spcAft>
                        <a:buClrTx/>
                        <a:buSzTx/>
                        <a:buFontTx/>
                        <a:buNone/>
                        <a:tabLst/>
                        <a:defRPr/>
                      </a:pPr>
                      <a:r>
                        <a:rPr lang="fr-FR" sz="1000" i="1" dirty="0" smtClean="0">
                          <a:solidFill>
                            <a:schemeClr val="tx1"/>
                          </a:solidFill>
                        </a:rPr>
                        <a:t>Lottudy</a:t>
                      </a:r>
                    </a:p>
                  </a:txBody>
                  <a:tcPr/>
                </a:tc>
                <a:tc>
                  <a:txBody>
                    <a:bodyPr/>
                    <a:lstStyle/>
                    <a:p>
                      <a:r>
                        <a:rPr lang="fr-FR" sz="1000" i="0" dirty="0" smtClean="0"/>
                        <a:t>Lotudy</a:t>
                      </a:r>
                      <a:endParaRPr lang="fr-FR" sz="1000" i="0" dirty="0"/>
                    </a:p>
                  </a:txBody>
                  <a:tcPr/>
                </a:tc>
                <a:tc>
                  <a:txBody>
                    <a:bodyPr/>
                    <a:lstStyle/>
                    <a:p>
                      <a:endParaRPr lang="fr-FR" sz="1000" i="0" dirty="0"/>
                    </a:p>
                  </a:txBody>
                  <a:tcPr/>
                </a:tc>
              </a:tr>
              <a:tr h="162560">
                <a:tc>
                  <a:txBody>
                    <a:bodyPr/>
                    <a:lstStyle/>
                    <a:p>
                      <a:r>
                        <a:rPr lang="fr-FR" sz="1000" dirty="0" smtClean="0"/>
                        <a:t>1694</a:t>
                      </a:r>
                      <a:endParaRPr lang="fr-FR" sz="1000" dirty="0"/>
                    </a:p>
                  </a:txBody>
                  <a:tcPr/>
                </a:tc>
                <a:tc>
                  <a:txBody>
                    <a:bodyPr/>
                    <a:lstStyle/>
                    <a:p>
                      <a:pPr marL="0" marR="0" lvl="2" indent="0" algn="l" defTabSz="914400" rtl="0" eaLnBrk="1" fontAlgn="auto" latinLnBrk="0" hangingPunct="1">
                        <a:lnSpc>
                          <a:spcPct val="100000"/>
                        </a:lnSpc>
                        <a:spcBef>
                          <a:spcPts val="0"/>
                        </a:spcBef>
                        <a:spcAft>
                          <a:spcPts val="0"/>
                        </a:spcAft>
                        <a:buClrTx/>
                        <a:buSzTx/>
                        <a:buFontTx/>
                        <a:buNone/>
                        <a:tabLst/>
                        <a:defRPr/>
                      </a:pPr>
                      <a:r>
                        <a:rPr lang="fr-FR" sz="1000" i="1" dirty="0" smtClean="0">
                          <a:solidFill>
                            <a:schemeClr val="tx1"/>
                          </a:solidFill>
                        </a:rPr>
                        <a:t>Tudy</a:t>
                      </a:r>
                    </a:p>
                  </a:txBody>
                  <a:tcPr/>
                </a:tc>
                <a:tc>
                  <a:txBody>
                    <a:bodyPr/>
                    <a:lstStyle/>
                    <a:p>
                      <a:r>
                        <a:rPr lang="fr-FR" sz="1000" i="0" dirty="0" smtClean="0"/>
                        <a:t>Tudy</a:t>
                      </a:r>
                      <a:endParaRPr lang="fr-FR" sz="1000" i="0" dirty="0"/>
                    </a:p>
                  </a:txBody>
                  <a:tcPr/>
                </a:tc>
                <a:tc>
                  <a:txBody>
                    <a:bodyPr/>
                    <a:lstStyle/>
                    <a:p>
                      <a:endParaRPr lang="fr-FR" sz="1000" i="0" dirty="0"/>
                    </a:p>
                  </a:txBody>
                  <a:tcPr/>
                </a:tc>
              </a:tr>
              <a:tr h="121920">
                <a:tc>
                  <a:txBody>
                    <a:bodyPr/>
                    <a:lstStyle/>
                    <a:p>
                      <a:r>
                        <a:rPr lang="fr-FR" sz="1000" dirty="0" smtClean="0"/>
                        <a:t>1707</a:t>
                      </a:r>
                      <a:endParaRPr lang="fr-FR" sz="1000" dirty="0"/>
                    </a:p>
                  </a:txBody>
                  <a:tcPr/>
                </a:tc>
                <a:tc>
                  <a:txBody>
                    <a:bodyPr/>
                    <a:lstStyle/>
                    <a:p>
                      <a:pPr marL="0" marR="0" lvl="2" indent="0" algn="l" defTabSz="914400" rtl="0" eaLnBrk="1" fontAlgn="auto" latinLnBrk="0" hangingPunct="1">
                        <a:lnSpc>
                          <a:spcPct val="100000"/>
                        </a:lnSpc>
                        <a:spcBef>
                          <a:spcPts val="0"/>
                        </a:spcBef>
                        <a:spcAft>
                          <a:spcPts val="0"/>
                        </a:spcAft>
                        <a:buClrTx/>
                        <a:buSzTx/>
                        <a:buFontTx/>
                        <a:buNone/>
                        <a:tabLst/>
                        <a:defRPr/>
                      </a:pPr>
                      <a:r>
                        <a:rPr lang="fr-FR" sz="1000" i="1" dirty="0" err="1" smtClean="0">
                          <a:solidFill>
                            <a:schemeClr val="tx1"/>
                          </a:solidFill>
                        </a:rPr>
                        <a:t>Lothudy</a:t>
                      </a:r>
                      <a:endParaRPr lang="fr-FR" sz="1000" i="1" dirty="0" smtClean="0">
                        <a:solidFill>
                          <a:schemeClr val="tx1"/>
                        </a:solidFill>
                      </a:endParaRPr>
                    </a:p>
                  </a:txBody>
                  <a:tcPr/>
                </a:tc>
                <a:tc>
                  <a:txBody>
                    <a:bodyPr/>
                    <a:lstStyle/>
                    <a:p>
                      <a:r>
                        <a:rPr lang="fr-FR" sz="1000" i="0" dirty="0" smtClean="0"/>
                        <a:t>Lotudy</a:t>
                      </a:r>
                      <a:endParaRPr lang="fr-FR" sz="1000" i="0" dirty="0"/>
                    </a:p>
                  </a:txBody>
                  <a:tcPr/>
                </a:tc>
                <a:tc>
                  <a:txBody>
                    <a:bodyPr/>
                    <a:lstStyle/>
                    <a:p>
                      <a:endParaRPr lang="fr-FR" sz="1000" i="0" dirty="0"/>
                    </a:p>
                  </a:txBody>
                  <a:tcPr/>
                </a:tc>
              </a:tr>
              <a:tr h="121920">
                <a:tc>
                  <a:txBody>
                    <a:bodyPr/>
                    <a:lstStyle/>
                    <a:p>
                      <a:r>
                        <a:rPr lang="fr-FR" sz="1000" dirty="0" smtClean="0"/>
                        <a:t>1815, 1833, 1845</a:t>
                      </a:r>
                      <a:endParaRPr lang="fr-FR" sz="1000" dirty="0"/>
                    </a:p>
                  </a:txBody>
                  <a:tcPr/>
                </a:tc>
                <a:tc>
                  <a:txBody>
                    <a:bodyPr/>
                    <a:lstStyle/>
                    <a:p>
                      <a:pPr marL="0" marR="0" lvl="2" indent="0" algn="l" defTabSz="914400" rtl="0" eaLnBrk="1" fontAlgn="auto" latinLnBrk="0" hangingPunct="1">
                        <a:lnSpc>
                          <a:spcPct val="100000"/>
                        </a:lnSpc>
                        <a:spcBef>
                          <a:spcPts val="0"/>
                        </a:spcBef>
                        <a:spcAft>
                          <a:spcPts val="0"/>
                        </a:spcAft>
                        <a:buClrTx/>
                        <a:buSzTx/>
                        <a:buFontTx/>
                        <a:buNone/>
                        <a:tabLst/>
                        <a:defRPr/>
                      </a:pPr>
                      <a:r>
                        <a:rPr lang="fr-FR" sz="1000" i="1" dirty="0" smtClean="0">
                          <a:solidFill>
                            <a:schemeClr val="tx1"/>
                          </a:solidFill>
                        </a:rPr>
                        <a:t>Loctudy</a:t>
                      </a:r>
                    </a:p>
                  </a:txBody>
                  <a:tcPr/>
                </a:tc>
                <a:tc>
                  <a:txBody>
                    <a:bodyPr/>
                    <a:lstStyle/>
                    <a:p>
                      <a:r>
                        <a:rPr lang="fr-FR" sz="1000" i="0" dirty="0" smtClean="0"/>
                        <a:t>Loctudy</a:t>
                      </a:r>
                      <a:endParaRPr lang="fr-FR" sz="1000" i="0" dirty="0"/>
                    </a:p>
                  </a:txBody>
                  <a:tcPr/>
                </a:tc>
                <a:tc>
                  <a:txBody>
                    <a:bodyPr/>
                    <a:lstStyle/>
                    <a:p>
                      <a:endParaRPr lang="fr-FR" sz="1000" i="0" dirty="0"/>
                    </a:p>
                  </a:txBody>
                  <a:tcPr/>
                </a:tc>
              </a:tr>
            </a:tbl>
          </a:graphicData>
        </a:graphic>
      </p:graphicFrame>
      <p:sp>
        <p:nvSpPr>
          <p:cNvPr id="5" name="Rectangle 4"/>
          <p:cNvSpPr/>
          <p:nvPr/>
        </p:nvSpPr>
        <p:spPr>
          <a:xfrm>
            <a:off x="251520" y="5657671"/>
            <a:ext cx="8640960" cy="1200329"/>
          </a:xfrm>
          <a:prstGeom prst="rect">
            <a:avLst/>
          </a:prstGeom>
        </p:spPr>
        <p:txBody>
          <a:bodyPr wrap="square">
            <a:spAutoFit/>
          </a:bodyPr>
          <a:lstStyle/>
          <a:p>
            <a:pPr algn="just">
              <a:spcBef>
                <a:spcPts val="0"/>
              </a:spcBef>
              <a:buFont typeface="Arial" panose="020B0604020202020204" pitchFamily="34" charset="0"/>
              <a:buChar char="•"/>
            </a:pPr>
            <a:r>
              <a:rPr lang="fr-FR" dirty="0" smtClean="0">
                <a:solidFill>
                  <a:srgbClr val="0000FF"/>
                </a:solidFill>
              </a:rPr>
              <a:t> Sources :</a:t>
            </a:r>
          </a:p>
          <a:p>
            <a:pPr algn="just">
              <a:spcBef>
                <a:spcPts val="0"/>
              </a:spcBef>
              <a:buFontTx/>
              <a:buChar char="-"/>
            </a:pPr>
            <a:r>
              <a:rPr lang="fr-FR" dirty="0" smtClean="0">
                <a:solidFill>
                  <a:srgbClr val="0000FF"/>
                </a:solidFill>
              </a:rPr>
              <a:t> LOCTUDY, OFIS, Commune de Loctudy, Etude Normative des Toponymes, 2009. </a:t>
            </a:r>
          </a:p>
          <a:p>
            <a:pPr algn="just">
              <a:spcBef>
                <a:spcPts val="0"/>
              </a:spcBef>
              <a:buFontTx/>
              <a:buChar char="-"/>
            </a:pPr>
            <a:r>
              <a:rPr lang="fr-FR" dirty="0" smtClean="0">
                <a:solidFill>
                  <a:srgbClr val="0000FF"/>
                </a:solidFill>
              </a:rPr>
              <a:t> TANGUY, Bernard, Dictionnaire des noms de communes, trèves et paroisses du Finistère, Chasse-marée-</a:t>
            </a:r>
            <a:r>
              <a:rPr lang="fr-FR" dirty="0" err="1" smtClean="0">
                <a:solidFill>
                  <a:srgbClr val="0000FF"/>
                </a:solidFill>
              </a:rPr>
              <a:t>ArMen</a:t>
            </a:r>
            <a:r>
              <a:rPr lang="fr-FR" dirty="0" smtClean="0">
                <a:solidFill>
                  <a:srgbClr val="0000FF"/>
                </a:solidFill>
              </a:rPr>
              <a:t>, Douarnenez, 1990. </a:t>
            </a:r>
            <a:endParaRPr lang="fr-FR" dirty="0">
              <a:solidFill>
                <a:srgbClr val="0000FF"/>
              </a:solidFill>
            </a:endParaRPr>
          </a:p>
        </p:txBody>
      </p:sp>
      <p:sp>
        <p:nvSpPr>
          <p:cNvPr id="6" name="ZoneTexte 5"/>
          <p:cNvSpPr txBox="1"/>
          <p:nvPr/>
        </p:nvSpPr>
        <p:spPr>
          <a:xfrm>
            <a:off x="8244408" y="6453336"/>
            <a:ext cx="445702" cy="369332"/>
          </a:xfrm>
          <a:prstGeom prst="rect">
            <a:avLst/>
          </a:prstGeom>
          <a:noFill/>
        </p:spPr>
        <p:txBody>
          <a:bodyPr wrap="square" rtlCol="0">
            <a:spAutoFit/>
          </a:bodyPr>
          <a:lstStyle/>
          <a:p>
            <a:r>
              <a:rPr lang="fr-FR" dirty="0" smtClean="0"/>
              <a:t>21</a:t>
            </a:r>
            <a:endParaRPr lang="fr-FR" dirty="0"/>
          </a:p>
        </p:txBody>
      </p:sp>
    </p:spTree>
    <p:extLst>
      <p:ext uri="{BB962C8B-B14F-4D97-AF65-F5344CB8AC3E}">
        <p14:creationId xmlns:p14="http://schemas.microsoft.com/office/powerpoint/2010/main" xmlns="" val="61808401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685800" y="1"/>
            <a:ext cx="7772400" cy="620688"/>
          </a:xfrm>
        </p:spPr>
        <p:txBody>
          <a:bodyPr>
            <a:normAutofit/>
          </a:bodyPr>
          <a:lstStyle/>
          <a:p>
            <a:r>
              <a:rPr lang="fr-FR" sz="3200" b="1" dirty="0" smtClean="0"/>
              <a:t>La rivière Their, Teir</a:t>
            </a:r>
            <a:endParaRPr lang="fr-FR" sz="3200" b="1" dirty="0"/>
          </a:p>
        </p:txBody>
      </p:sp>
      <p:sp>
        <p:nvSpPr>
          <p:cNvPr id="3" name="Sous-titre 2"/>
          <p:cNvSpPr>
            <a:spLocks noGrp="1"/>
          </p:cNvSpPr>
          <p:nvPr>
            <p:ph type="subTitle" idx="1"/>
          </p:nvPr>
        </p:nvSpPr>
        <p:spPr>
          <a:xfrm>
            <a:off x="107504" y="620689"/>
            <a:ext cx="5904656" cy="6237311"/>
          </a:xfrm>
        </p:spPr>
        <p:txBody>
          <a:bodyPr>
            <a:normAutofit fontScale="25000" lnSpcReduction="20000"/>
          </a:bodyPr>
          <a:lstStyle/>
          <a:p>
            <a:pPr algn="just">
              <a:lnSpc>
                <a:spcPct val="120000"/>
              </a:lnSpc>
              <a:spcBef>
                <a:spcPts val="0"/>
              </a:spcBef>
              <a:buFont typeface="Arial" panose="020B0604020202020204" pitchFamily="34" charset="0"/>
              <a:buChar char="•"/>
            </a:pPr>
            <a:r>
              <a:rPr lang="fr-FR" sz="6400" b="1" dirty="0" smtClean="0">
                <a:solidFill>
                  <a:srgbClr val="FF0000"/>
                </a:solidFill>
              </a:rPr>
              <a:t>  La rivière a un nom : Teir, Their ! (Jourdren)</a:t>
            </a:r>
          </a:p>
          <a:p>
            <a:pPr algn="just">
              <a:lnSpc>
                <a:spcPct val="120000"/>
              </a:lnSpc>
              <a:spcBef>
                <a:spcPts val="0"/>
              </a:spcBef>
              <a:buFont typeface="Arial" panose="020B0604020202020204" pitchFamily="34" charset="0"/>
              <a:buChar char="•"/>
            </a:pPr>
            <a:r>
              <a:rPr lang="fr-FR" sz="6400" dirty="0" smtClean="0">
                <a:solidFill>
                  <a:schemeClr val="tx1"/>
                </a:solidFill>
              </a:rPr>
              <a:t> La </a:t>
            </a:r>
            <a:r>
              <a:rPr lang="fr-FR" sz="6400" dirty="0" smtClean="0">
                <a:solidFill>
                  <a:srgbClr val="FF0000"/>
                </a:solidFill>
              </a:rPr>
              <a:t>« rivière </a:t>
            </a:r>
            <a:r>
              <a:rPr lang="fr-FR" sz="6400" dirty="0">
                <a:solidFill>
                  <a:srgbClr val="FF0000"/>
                </a:solidFill>
              </a:rPr>
              <a:t>de </a:t>
            </a:r>
            <a:r>
              <a:rPr lang="fr-FR" sz="6400" dirty="0" smtClean="0">
                <a:solidFill>
                  <a:srgbClr val="FF0000"/>
                </a:solidFill>
              </a:rPr>
              <a:t>Pont-l’Abbé »</a:t>
            </a:r>
            <a:r>
              <a:rPr lang="fr-FR" sz="6400" dirty="0" smtClean="0">
                <a:solidFill>
                  <a:schemeClr val="tx1"/>
                </a:solidFill>
              </a:rPr>
              <a:t>,</a:t>
            </a:r>
            <a:r>
              <a:rPr lang="fr-FR" sz="6400" dirty="0" smtClean="0">
                <a:solidFill>
                  <a:srgbClr val="FF0000"/>
                </a:solidFill>
              </a:rPr>
              <a:t> </a:t>
            </a:r>
            <a:r>
              <a:rPr lang="fr-FR" sz="6400" dirty="0" smtClean="0">
                <a:solidFill>
                  <a:schemeClr val="tx1"/>
                </a:solidFill>
              </a:rPr>
              <a:t>est en fait nommée </a:t>
            </a:r>
            <a:r>
              <a:rPr lang="fr-FR" sz="6400" b="1" dirty="0" smtClean="0">
                <a:solidFill>
                  <a:srgbClr val="FF0000"/>
                </a:solidFill>
              </a:rPr>
              <a:t>Their, </a:t>
            </a:r>
            <a:r>
              <a:rPr lang="fr-FR" sz="6400" b="1" i="1" dirty="0">
                <a:solidFill>
                  <a:srgbClr val="FF0000"/>
                </a:solidFill>
              </a:rPr>
              <a:t>Teir </a:t>
            </a:r>
            <a:r>
              <a:rPr lang="fr-FR" sz="6400" dirty="0">
                <a:solidFill>
                  <a:srgbClr val="FF0000"/>
                </a:solidFill>
              </a:rPr>
              <a:t>(breton), </a:t>
            </a:r>
            <a:r>
              <a:rPr lang="fr-FR" sz="6400" i="1" dirty="0">
                <a:solidFill>
                  <a:srgbClr val="FF0000"/>
                </a:solidFill>
              </a:rPr>
              <a:t>Teïer </a:t>
            </a:r>
            <a:r>
              <a:rPr lang="fr-FR" sz="6400" dirty="0">
                <a:solidFill>
                  <a:srgbClr val="FF0000"/>
                </a:solidFill>
              </a:rPr>
              <a:t>(breton</a:t>
            </a:r>
            <a:r>
              <a:rPr lang="fr-FR" sz="6400" dirty="0" smtClean="0">
                <a:solidFill>
                  <a:srgbClr val="FF0000"/>
                </a:solidFill>
              </a:rPr>
              <a:t>).</a:t>
            </a:r>
          </a:p>
          <a:p>
            <a:pPr algn="just">
              <a:lnSpc>
                <a:spcPct val="120000"/>
              </a:lnSpc>
              <a:spcBef>
                <a:spcPts val="0"/>
              </a:spcBef>
              <a:buFont typeface="Arial" panose="020B0604020202020204" pitchFamily="34" charset="0"/>
              <a:buChar char="•"/>
            </a:pPr>
            <a:r>
              <a:rPr lang="fr-FR" sz="6400" dirty="0" smtClean="0">
                <a:solidFill>
                  <a:srgbClr val="FF0000"/>
                </a:solidFill>
              </a:rPr>
              <a:t> En </a:t>
            </a:r>
            <a:r>
              <a:rPr lang="fr-FR" sz="6400" dirty="0">
                <a:solidFill>
                  <a:srgbClr val="FF0000"/>
                </a:solidFill>
              </a:rPr>
              <a:t>breton, </a:t>
            </a:r>
            <a:r>
              <a:rPr lang="fr-FR" sz="6400" i="1" dirty="0">
                <a:solidFill>
                  <a:srgbClr val="FF0000"/>
                </a:solidFill>
              </a:rPr>
              <a:t>tri </a:t>
            </a:r>
            <a:r>
              <a:rPr lang="fr-FR" sz="6400" dirty="0">
                <a:solidFill>
                  <a:srgbClr val="FF0000"/>
                </a:solidFill>
              </a:rPr>
              <a:t>au masculin, </a:t>
            </a:r>
            <a:r>
              <a:rPr lang="fr-FR" sz="6400" i="1" dirty="0">
                <a:solidFill>
                  <a:srgbClr val="FF0000"/>
                </a:solidFill>
              </a:rPr>
              <a:t>teir </a:t>
            </a:r>
            <a:r>
              <a:rPr lang="fr-FR" sz="6400" dirty="0">
                <a:solidFill>
                  <a:srgbClr val="FF0000"/>
                </a:solidFill>
              </a:rPr>
              <a:t>au féminin signifie trois. La forme </a:t>
            </a:r>
            <a:r>
              <a:rPr lang="fr-FR" sz="6400" i="1" dirty="0">
                <a:solidFill>
                  <a:srgbClr val="FF0000"/>
                </a:solidFill>
              </a:rPr>
              <a:t>An Teir </a:t>
            </a:r>
            <a:r>
              <a:rPr lang="fr-FR" sz="6400" dirty="0">
                <a:solidFill>
                  <a:srgbClr val="FF0000"/>
                </a:solidFill>
              </a:rPr>
              <a:t>signifie « les trois, ou la troisième », allusion peut-être à la confluence maritime des 3 bras de cette ria (Pont-l'Abbé, Poul Don et Ile-Tudy). </a:t>
            </a:r>
            <a:endParaRPr lang="fr-FR" sz="6400" dirty="0" smtClean="0">
              <a:solidFill>
                <a:srgbClr val="FF0000"/>
              </a:solidFill>
            </a:endParaRPr>
          </a:p>
          <a:p>
            <a:pPr algn="just">
              <a:lnSpc>
                <a:spcPct val="120000"/>
              </a:lnSpc>
              <a:spcBef>
                <a:spcPts val="0"/>
              </a:spcBef>
              <a:buFont typeface="Arial" panose="020B0604020202020204" pitchFamily="34" charset="0"/>
              <a:buChar char="•"/>
            </a:pPr>
            <a:r>
              <a:rPr lang="fr-FR" sz="6400" dirty="0" smtClean="0">
                <a:solidFill>
                  <a:schemeClr val="tx1"/>
                </a:solidFill>
              </a:rPr>
              <a:t> La rivière Their est </a:t>
            </a:r>
            <a:r>
              <a:rPr lang="fr-FR" sz="6400" dirty="0">
                <a:solidFill>
                  <a:schemeClr val="tx1"/>
                </a:solidFill>
              </a:rPr>
              <a:t>une </a:t>
            </a:r>
            <a:r>
              <a:rPr lang="fr-FR" sz="6400" dirty="0" smtClean="0">
                <a:solidFill>
                  <a:schemeClr val="tx1"/>
                </a:solidFill>
              </a:rPr>
              <a:t>ria ou aber</a:t>
            </a:r>
            <a:r>
              <a:rPr lang="fr-FR" sz="6400" baseline="30000" dirty="0" smtClean="0">
                <a:solidFill>
                  <a:schemeClr val="tx1"/>
                </a:solidFill>
              </a:rPr>
              <a:t>  1 </a:t>
            </a:r>
            <a:r>
              <a:rPr lang="fr-FR" sz="6400" dirty="0" smtClean="0">
                <a:solidFill>
                  <a:schemeClr val="tx1"/>
                </a:solidFill>
              </a:rPr>
              <a:t>ou </a:t>
            </a:r>
            <a:r>
              <a:rPr lang="fr-FR" sz="6400" dirty="0">
                <a:solidFill>
                  <a:schemeClr val="tx1"/>
                </a:solidFill>
              </a:rPr>
              <a:t>bras de </a:t>
            </a:r>
            <a:r>
              <a:rPr lang="fr-FR" sz="6400" dirty="0" smtClean="0">
                <a:solidFill>
                  <a:schemeClr val="tx1"/>
                </a:solidFill>
              </a:rPr>
              <a:t>mer.</a:t>
            </a:r>
          </a:p>
          <a:p>
            <a:pPr algn="just">
              <a:lnSpc>
                <a:spcPct val="120000"/>
              </a:lnSpc>
              <a:spcBef>
                <a:spcPts val="0"/>
              </a:spcBef>
              <a:buFont typeface="Arial" panose="020B0604020202020204" pitchFamily="34" charset="0"/>
              <a:buChar char="•"/>
            </a:pPr>
            <a:r>
              <a:rPr lang="fr-FR" sz="6400" dirty="0" smtClean="0">
                <a:solidFill>
                  <a:schemeClr val="tx1"/>
                </a:solidFill>
              </a:rPr>
              <a:t> La </a:t>
            </a:r>
            <a:r>
              <a:rPr lang="fr-FR" sz="6400" dirty="0">
                <a:solidFill>
                  <a:schemeClr val="tx1"/>
                </a:solidFill>
              </a:rPr>
              <a:t>rivière </a:t>
            </a:r>
            <a:r>
              <a:rPr lang="fr-FR" sz="6400" dirty="0" smtClean="0">
                <a:solidFill>
                  <a:schemeClr val="tx1"/>
                </a:solidFill>
              </a:rPr>
              <a:t>Their contient les îles Chevalier, aux Rats, Queffen et Garo.</a:t>
            </a:r>
          </a:p>
          <a:p>
            <a:pPr algn="just">
              <a:lnSpc>
                <a:spcPct val="120000"/>
              </a:lnSpc>
              <a:spcBef>
                <a:spcPts val="0"/>
              </a:spcBef>
              <a:buFont typeface="Arial" panose="020B0604020202020204" pitchFamily="34" charset="0"/>
              <a:buChar char="•"/>
            </a:pPr>
            <a:r>
              <a:rPr lang="fr-FR" sz="6400" dirty="0" smtClean="0">
                <a:solidFill>
                  <a:schemeClr val="tx1"/>
                </a:solidFill>
              </a:rPr>
              <a:t> La </a:t>
            </a:r>
            <a:r>
              <a:rPr lang="fr-FR" sz="6400" dirty="0">
                <a:solidFill>
                  <a:schemeClr val="tx1"/>
                </a:solidFill>
              </a:rPr>
              <a:t>rivière est cependant qualifiée de </a:t>
            </a:r>
            <a:r>
              <a:rPr lang="fr-FR" sz="6400" dirty="0">
                <a:solidFill>
                  <a:srgbClr val="FF0000"/>
                </a:solidFill>
              </a:rPr>
              <a:t>« rivière sans nom » </a:t>
            </a:r>
            <a:r>
              <a:rPr lang="fr-FR" sz="6400" dirty="0" smtClean="0">
                <a:solidFill>
                  <a:schemeClr val="tx1"/>
                </a:solidFill>
              </a:rPr>
              <a:t>puisqu’il </a:t>
            </a:r>
            <a:r>
              <a:rPr lang="fr-FR" sz="6400" dirty="0">
                <a:solidFill>
                  <a:schemeClr val="tx1"/>
                </a:solidFill>
              </a:rPr>
              <a:t>est difficile au prime abord de trouver un nom constant dans les documents. </a:t>
            </a:r>
          </a:p>
          <a:p>
            <a:pPr marL="0" lvl="1" algn="just">
              <a:lnSpc>
                <a:spcPct val="120000"/>
              </a:lnSpc>
              <a:spcBef>
                <a:spcPts val="0"/>
              </a:spcBef>
            </a:pPr>
            <a:r>
              <a:rPr lang="fr-FR" sz="6400" dirty="0" smtClean="0">
                <a:solidFill>
                  <a:srgbClr val="0000FF"/>
                </a:solidFill>
              </a:rPr>
              <a:t>Notes : </a:t>
            </a:r>
          </a:p>
          <a:p>
            <a:pPr algn="just">
              <a:lnSpc>
                <a:spcPct val="120000"/>
              </a:lnSpc>
              <a:spcBef>
                <a:spcPts val="0"/>
              </a:spcBef>
            </a:pPr>
            <a:r>
              <a:rPr lang="fr-FR" sz="6400" baseline="30000" dirty="0" smtClean="0">
                <a:solidFill>
                  <a:srgbClr val="0000FF"/>
                </a:solidFill>
              </a:rPr>
              <a:t>1</a:t>
            </a:r>
            <a:r>
              <a:rPr lang="fr-FR" sz="6400" dirty="0" smtClean="0">
                <a:solidFill>
                  <a:srgbClr val="0000FF"/>
                </a:solidFill>
              </a:rPr>
              <a:t> Une ria (espagnol) ou aber (breton) désigne la partie aval d’une vallée qui est envahie par la mer.</a:t>
            </a:r>
          </a:p>
          <a:p>
            <a:pPr algn="just">
              <a:lnSpc>
                <a:spcPct val="120000"/>
              </a:lnSpc>
              <a:spcBef>
                <a:spcPts val="0"/>
              </a:spcBef>
              <a:buFont typeface="Arial" panose="020B0604020202020204" pitchFamily="34" charset="0"/>
              <a:buChar char="•"/>
            </a:pPr>
            <a:r>
              <a:rPr lang="fr-FR" sz="6400" dirty="0" smtClean="0">
                <a:solidFill>
                  <a:srgbClr val="0000FF"/>
                </a:solidFill>
              </a:rPr>
              <a:t> Sources :</a:t>
            </a:r>
          </a:p>
          <a:p>
            <a:pPr algn="just">
              <a:lnSpc>
                <a:spcPct val="120000"/>
              </a:lnSpc>
              <a:spcBef>
                <a:spcPts val="0"/>
              </a:spcBef>
              <a:buFontTx/>
              <a:buChar char="-"/>
            </a:pPr>
            <a:r>
              <a:rPr lang="fr-FR" sz="6400" dirty="0" smtClean="0">
                <a:solidFill>
                  <a:srgbClr val="0000FF"/>
                </a:solidFill>
              </a:rPr>
              <a:t> JOURDREN, Gustave, par oral, redonner son nom à la rivière Their, Teir.</a:t>
            </a:r>
          </a:p>
          <a:p>
            <a:pPr algn="just">
              <a:lnSpc>
                <a:spcPct val="120000"/>
              </a:lnSpc>
              <a:spcBef>
                <a:spcPts val="0"/>
              </a:spcBef>
              <a:buFontTx/>
              <a:buChar char="-"/>
            </a:pPr>
            <a:r>
              <a:rPr lang="fr-FR" sz="6400" dirty="0" smtClean="0">
                <a:solidFill>
                  <a:srgbClr val="0000FF"/>
                </a:solidFill>
              </a:rPr>
              <a:t> MARIEL</a:t>
            </a:r>
            <a:r>
              <a:rPr lang="fr-FR" sz="6400" dirty="0">
                <a:solidFill>
                  <a:srgbClr val="0000FF"/>
                </a:solidFill>
              </a:rPr>
              <a:t>, J., « Les noms de lieux de Loctudy », « De Landudec à la plage des « Sables Blancs », en Loctudy », Deuxième partie : De Pen-Laouic à la (les) Perdrix, L’ESTRAN N°40, </a:t>
            </a:r>
            <a:r>
              <a:rPr lang="fr-FR" sz="6400" dirty="0" smtClean="0">
                <a:solidFill>
                  <a:srgbClr val="0000FF"/>
                </a:solidFill>
              </a:rPr>
              <a:t>Novembre </a:t>
            </a:r>
            <a:r>
              <a:rPr lang="fr-FR" sz="6400" dirty="0">
                <a:solidFill>
                  <a:srgbClr val="0000FF"/>
                </a:solidFill>
              </a:rPr>
              <a:t>2007. </a:t>
            </a:r>
            <a:endParaRPr lang="fr-FR" sz="6400" dirty="0" smtClean="0">
              <a:solidFill>
                <a:srgbClr val="0000FF"/>
              </a:solidFill>
            </a:endParaRPr>
          </a:p>
          <a:p>
            <a:pPr algn="just">
              <a:lnSpc>
                <a:spcPct val="120000"/>
              </a:lnSpc>
              <a:spcBef>
                <a:spcPts val="0"/>
              </a:spcBef>
              <a:buFontTx/>
              <a:buChar char="-"/>
            </a:pPr>
            <a:r>
              <a:rPr lang="fr-FR" sz="6400" dirty="0" smtClean="0">
                <a:solidFill>
                  <a:srgbClr val="0000FF"/>
                </a:solidFill>
              </a:rPr>
              <a:t> DUIGOU</a:t>
            </a:r>
            <a:r>
              <a:rPr lang="fr-FR" sz="6400" dirty="0">
                <a:solidFill>
                  <a:srgbClr val="0000FF"/>
                </a:solidFill>
              </a:rPr>
              <a:t>, S., </a:t>
            </a:r>
            <a:r>
              <a:rPr lang="fr-FR" sz="6400" dirty="0" smtClean="0">
                <a:solidFill>
                  <a:srgbClr val="0000FF"/>
                </a:solidFill>
              </a:rPr>
              <a:t>« La </a:t>
            </a:r>
            <a:r>
              <a:rPr lang="fr-FR" sz="6400" dirty="0">
                <a:solidFill>
                  <a:srgbClr val="0000FF"/>
                </a:solidFill>
              </a:rPr>
              <a:t>rivière sans nom, la rivière de </a:t>
            </a:r>
            <a:r>
              <a:rPr lang="fr-FR" sz="6400" dirty="0" smtClean="0">
                <a:solidFill>
                  <a:srgbClr val="0000FF"/>
                </a:solidFill>
              </a:rPr>
              <a:t>Pont-l'Abbé », Éditions </a:t>
            </a:r>
            <a:r>
              <a:rPr lang="fr-FR" sz="6400" dirty="0">
                <a:solidFill>
                  <a:srgbClr val="0000FF"/>
                </a:solidFill>
              </a:rPr>
              <a:t>Les îles du désert, Pont-l'Abbé, 2008. </a:t>
            </a:r>
            <a:endParaRPr lang="fr-FR" sz="6400" dirty="0" smtClean="0">
              <a:solidFill>
                <a:srgbClr val="0000FF"/>
              </a:solidFill>
            </a:endParaRPr>
          </a:p>
          <a:p>
            <a:pPr algn="just">
              <a:lnSpc>
                <a:spcPct val="120000"/>
              </a:lnSpc>
              <a:spcBef>
                <a:spcPts val="0"/>
              </a:spcBef>
            </a:pPr>
            <a:endParaRPr lang="fr-FR" sz="5600" dirty="0" smtClean="0">
              <a:solidFill>
                <a:srgbClr val="0000FF"/>
              </a:solidFill>
            </a:endParaRPr>
          </a:p>
        </p:txBody>
      </p:sp>
      <p:pic>
        <p:nvPicPr>
          <p:cNvPr id="5" name="Image 4"/>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6012160" y="1196752"/>
            <a:ext cx="2957492" cy="4392488"/>
          </a:xfrm>
          <a:prstGeom prst="rect">
            <a:avLst/>
          </a:prstGeom>
        </p:spPr>
      </p:pic>
      <p:sp>
        <p:nvSpPr>
          <p:cNvPr id="6" name="ZoneTexte 5"/>
          <p:cNvSpPr txBox="1"/>
          <p:nvPr/>
        </p:nvSpPr>
        <p:spPr>
          <a:xfrm>
            <a:off x="8244408" y="6453336"/>
            <a:ext cx="445702" cy="369332"/>
          </a:xfrm>
          <a:prstGeom prst="rect">
            <a:avLst/>
          </a:prstGeom>
          <a:noFill/>
        </p:spPr>
        <p:txBody>
          <a:bodyPr wrap="square" rtlCol="0">
            <a:spAutoFit/>
          </a:bodyPr>
          <a:lstStyle/>
          <a:p>
            <a:r>
              <a:rPr lang="fr-FR" dirty="0" smtClean="0"/>
              <a:t>22</a:t>
            </a:r>
            <a:endParaRPr lang="fr-FR" dirty="0"/>
          </a:p>
        </p:txBody>
      </p:sp>
    </p:spTree>
    <p:extLst>
      <p:ext uri="{BB962C8B-B14F-4D97-AF65-F5344CB8AC3E}">
        <p14:creationId xmlns:p14="http://schemas.microsoft.com/office/powerpoint/2010/main" xmlns="" val="410045754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685800" y="19851"/>
            <a:ext cx="7772400" cy="672845"/>
          </a:xfrm>
        </p:spPr>
        <p:txBody>
          <a:bodyPr>
            <a:normAutofit/>
          </a:bodyPr>
          <a:lstStyle/>
          <a:p>
            <a:r>
              <a:rPr lang="fr-FR" sz="3200" b="1" dirty="0" smtClean="0"/>
              <a:t>Ile Chevalier</a:t>
            </a:r>
            <a:endParaRPr lang="fr-FR" sz="3200" b="1" dirty="0"/>
          </a:p>
        </p:txBody>
      </p:sp>
      <p:sp>
        <p:nvSpPr>
          <p:cNvPr id="3" name="Sous-titre 2"/>
          <p:cNvSpPr>
            <a:spLocks noGrp="1"/>
          </p:cNvSpPr>
          <p:nvPr>
            <p:ph type="subTitle" idx="1"/>
          </p:nvPr>
        </p:nvSpPr>
        <p:spPr>
          <a:xfrm>
            <a:off x="251520" y="692696"/>
            <a:ext cx="5040560" cy="6165304"/>
          </a:xfrm>
        </p:spPr>
        <p:txBody>
          <a:bodyPr>
            <a:noAutofit/>
          </a:bodyPr>
          <a:lstStyle/>
          <a:p>
            <a:pPr algn="just">
              <a:spcBef>
                <a:spcPts val="0"/>
              </a:spcBef>
              <a:buFont typeface="Arial" panose="020B0604020202020204" pitchFamily="34" charset="0"/>
              <a:buChar char="•"/>
            </a:pPr>
            <a:r>
              <a:rPr lang="fr-FR" sz="1400" dirty="0" smtClean="0">
                <a:solidFill>
                  <a:schemeClr val="tx1"/>
                </a:solidFill>
              </a:rPr>
              <a:t> Formes </a:t>
            </a:r>
            <a:r>
              <a:rPr lang="fr-FR" sz="1400" dirty="0">
                <a:solidFill>
                  <a:schemeClr val="tx1"/>
                </a:solidFill>
              </a:rPr>
              <a:t>: </a:t>
            </a:r>
            <a:r>
              <a:rPr lang="fr-FR" sz="1400" i="1" dirty="0">
                <a:solidFill>
                  <a:schemeClr val="tx1"/>
                </a:solidFill>
              </a:rPr>
              <a:t>Ile Chevalier, Ile des Chevaliers, </a:t>
            </a:r>
            <a:r>
              <a:rPr lang="fr-FR" sz="1400" b="1" i="1" dirty="0">
                <a:solidFill>
                  <a:srgbClr val="FF0000"/>
                </a:solidFill>
              </a:rPr>
              <a:t>Ile Gueltas</a:t>
            </a:r>
            <a:r>
              <a:rPr lang="fr-FR" sz="1400" i="1" dirty="0">
                <a:solidFill>
                  <a:schemeClr val="tx1"/>
                </a:solidFill>
              </a:rPr>
              <a:t>, Ile </a:t>
            </a:r>
            <a:r>
              <a:rPr lang="fr-FR" sz="1400" i="1" dirty="0" smtClean="0">
                <a:solidFill>
                  <a:schemeClr val="tx1"/>
                </a:solidFill>
              </a:rPr>
              <a:t>Saint-Marc</a:t>
            </a:r>
          </a:p>
          <a:p>
            <a:pPr algn="just">
              <a:spcBef>
                <a:spcPts val="0"/>
              </a:spcBef>
              <a:buFont typeface="Arial" panose="020B0604020202020204" pitchFamily="34" charset="0"/>
              <a:buChar char="•"/>
            </a:pPr>
            <a:r>
              <a:rPr lang="fr-FR" sz="1400" b="1" dirty="0" smtClean="0">
                <a:solidFill>
                  <a:schemeClr val="tx1"/>
                </a:solidFill>
              </a:rPr>
              <a:t> </a:t>
            </a:r>
            <a:r>
              <a:rPr lang="fr-FR" sz="1400" dirty="0" smtClean="0">
                <a:solidFill>
                  <a:schemeClr val="tx1"/>
                </a:solidFill>
              </a:rPr>
              <a:t>L’Ile Chevalier doit son nom à la forme </a:t>
            </a:r>
            <a:r>
              <a:rPr lang="fr-FR" sz="1400" i="1" dirty="0" smtClean="0">
                <a:solidFill>
                  <a:schemeClr val="tx1"/>
                </a:solidFill>
              </a:rPr>
              <a:t>marhoc </a:t>
            </a:r>
            <a:r>
              <a:rPr lang="fr-FR" sz="1400" dirty="0" smtClean="0">
                <a:solidFill>
                  <a:schemeClr val="tx1"/>
                </a:solidFill>
              </a:rPr>
              <a:t>(ancien breton), chevalier ; </a:t>
            </a:r>
            <a:r>
              <a:rPr lang="fr-FR" sz="1400" i="1" dirty="0" smtClean="0">
                <a:solidFill>
                  <a:schemeClr val="tx1"/>
                </a:solidFill>
              </a:rPr>
              <a:t>marc’heg </a:t>
            </a:r>
            <a:r>
              <a:rPr lang="fr-FR" sz="1400" dirty="0" smtClean="0">
                <a:solidFill>
                  <a:schemeClr val="tx1"/>
                </a:solidFill>
              </a:rPr>
              <a:t>(breton), chevalier, qui est devenu </a:t>
            </a:r>
            <a:r>
              <a:rPr lang="fr-FR" sz="1400" i="1" dirty="0" smtClean="0">
                <a:solidFill>
                  <a:schemeClr val="tx1"/>
                </a:solidFill>
              </a:rPr>
              <a:t>marc’h, </a:t>
            </a:r>
            <a:r>
              <a:rPr lang="fr-FR" sz="1400" dirty="0" smtClean="0">
                <a:solidFill>
                  <a:schemeClr val="tx1"/>
                </a:solidFill>
              </a:rPr>
              <a:t>cheval,  et par prononciation </a:t>
            </a:r>
            <a:r>
              <a:rPr lang="fr-FR" sz="1400" i="1" dirty="0" smtClean="0">
                <a:solidFill>
                  <a:schemeClr val="tx1"/>
                </a:solidFill>
              </a:rPr>
              <a:t>marc</a:t>
            </a:r>
            <a:r>
              <a:rPr lang="fr-FR" sz="1400" dirty="0" smtClean="0">
                <a:solidFill>
                  <a:schemeClr val="tx1"/>
                </a:solidFill>
              </a:rPr>
              <a:t>.</a:t>
            </a:r>
          </a:p>
          <a:p>
            <a:pPr algn="just">
              <a:spcBef>
                <a:spcPts val="0"/>
              </a:spcBef>
              <a:buFont typeface="Arial" panose="020B0604020202020204" pitchFamily="34" charset="0"/>
              <a:buChar char="•"/>
            </a:pPr>
            <a:r>
              <a:rPr lang="fr-FR" sz="1400" dirty="0" smtClean="0">
                <a:solidFill>
                  <a:schemeClr val="tx1"/>
                </a:solidFill>
              </a:rPr>
              <a:t> Les moines évangélisateurs de ces contrées ont ensuite sanctifier la forme </a:t>
            </a:r>
            <a:r>
              <a:rPr lang="fr-FR" sz="1400" i="1" dirty="0" smtClean="0">
                <a:solidFill>
                  <a:schemeClr val="tx1"/>
                </a:solidFill>
              </a:rPr>
              <a:t>marc, marc’h</a:t>
            </a:r>
            <a:r>
              <a:rPr lang="fr-FR" sz="1400" dirty="0" smtClean="0">
                <a:solidFill>
                  <a:schemeClr val="tx1"/>
                </a:solidFill>
              </a:rPr>
              <a:t> en : Saint Marc (l’Évangéliste du Ier siècle).</a:t>
            </a:r>
            <a:endParaRPr lang="fr-FR" sz="1400" i="1" dirty="0" smtClean="0">
              <a:solidFill>
                <a:schemeClr val="tx1"/>
              </a:solidFill>
            </a:endParaRPr>
          </a:p>
          <a:p>
            <a:pPr algn="just">
              <a:spcBef>
                <a:spcPts val="0"/>
              </a:spcBef>
              <a:buFont typeface="Arial" panose="020B0604020202020204" pitchFamily="34" charset="0"/>
              <a:buChar char="•"/>
            </a:pPr>
            <a:r>
              <a:rPr lang="fr-FR" sz="1400" dirty="0" smtClean="0">
                <a:solidFill>
                  <a:schemeClr val="tx1"/>
                </a:solidFill>
              </a:rPr>
              <a:t> Voir Carte </a:t>
            </a:r>
            <a:r>
              <a:rPr lang="fr-FR" sz="1400" dirty="0">
                <a:solidFill>
                  <a:schemeClr val="tx1"/>
                </a:solidFill>
              </a:rPr>
              <a:t>de l’Ile Chevalier – </a:t>
            </a:r>
            <a:r>
              <a:rPr lang="fr-FR" sz="1400" dirty="0" smtClean="0">
                <a:solidFill>
                  <a:schemeClr val="tx1"/>
                </a:solidFill>
              </a:rPr>
              <a:t>1780</a:t>
            </a:r>
            <a:r>
              <a:rPr lang="fr-FR" sz="1400" dirty="0">
                <a:solidFill>
                  <a:schemeClr val="tx1"/>
                </a:solidFill>
              </a:rPr>
              <a:t> </a:t>
            </a:r>
            <a:r>
              <a:rPr lang="fr-FR" sz="1400" dirty="0" smtClean="0">
                <a:solidFill>
                  <a:schemeClr val="tx1"/>
                </a:solidFill>
              </a:rPr>
              <a:t>→ ci-contre.</a:t>
            </a:r>
            <a:endParaRPr lang="fr-FR" sz="1400" i="1" dirty="0" smtClean="0">
              <a:solidFill>
                <a:schemeClr val="tx1"/>
              </a:solidFill>
            </a:endParaRPr>
          </a:p>
          <a:p>
            <a:pPr algn="just">
              <a:spcBef>
                <a:spcPts val="0"/>
              </a:spcBef>
              <a:buFont typeface="Arial" panose="020B0604020202020204" pitchFamily="34" charset="0"/>
              <a:buChar char="•"/>
            </a:pPr>
            <a:r>
              <a:rPr lang="fr-FR" sz="1400" dirty="0" smtClean="0">
                <a:solidFill>
                  <a:schemeClr val="tx1"/>
                </a:solidFill>
              </a:rPr>
              <a:t> L’Ile Chevalier, actuellement en Pont-l’Abbé, relève avant la Révolution de </a:t>
            </a:r>
            <a:r>
              <a:rPr lang="fr-FR" sz="1400" b="1" dirty="0" smtClean="0">
                <a:solidFill>
                  <a:srgbClr val="FF0000"/>
                </a:solidFill>
              </a:rPr>
              <a:t>Combrit</a:t>
            </a:r>
            <a:r>
              <a:rPr lang="fr-FR" sz="1400" dirty="0" smtClean="0">
                <a:solidFill>
                  <a:schemeClr val="tx1"/>
                </a:solidFill>
              </a:rPr>
              <a:t> via Lambour. </a:t>
            </a:r>
          </a:p>
          <a:p>
            <a:pPr algn="just">
              <a:spcBef>
                <a:spcPts val="0"/>
              </a:spcBef>
              <a:buFont typeface="Arial" panose="020B0604020202020204" pitchFamily="34" charset="0"/>
              <a:buChar char="•"/>
            </a:pPr>
            <a:r>
              <a:rPr lang="fr-FR" sz="1400" dirty="0" smtClean="0">
                <a:solidFill>
                  <a:srgbClr val="FF0000"/>
                </a:solidFill>
              </a:rPr>
              <a:t> L'Ile Chevalier était un </a:t>
            </a:r>
            <a:r>
              <a:rPr lang="fr-FR" sz="1400" b="1" dirty="0" smtClean="0">
                <a:solidFill>
                  <a:srgbClr val="FF0000"/>
                </a:solidFill>
              </a:rPr>
              <a:t>territoire dépendant de l'abbaye Saint-Gildas-de-Rhuys</a:t>
            </a:r>
            <a:r>
              <a:rPr lang="fr-FR" sz="1400" dirty="0" smtClean="0">
                <a:solidFill>
                  <a:srgbClr val="FF0000"/>
                </a:solidFill>
              </a:rPr>
              <a:t>. Au même titre que les Iles Glénan.</a:t>
            </a:r>
          </a:p>
          <a:p>
            <a:pPr algn="just">
              <a:spcBef>
                <a:spcPts val="0"/>
              </a:spcBef>
            </a:pPr>
            <a:r>
              <a:rPr lang="fr-FR" sz="1400" dirty="0" smtClean="0">
                <a:solidFill>
                  <a:srgbClr val="FF0000"/>
                </a:solidFill>
              </a:rPr>
              <a:t>-&gt; Mais problème de validité des actes de Ruis (?)</a:t>
            </a:r>
          </a:p>
          <a:p>
            <a:pPr algn="just">
              <a:spcBef>
                <a:spcPts val="0"/>
              </a:spcBef>
              <a:buFont typeface="Arial" panose="020B0604020202020204" pitchFamily="34" charset="0"/>
              <a:buChar char="•"/>
            </a:pPr>
            <a:r>
              <a:rPr lang="fr-FR" sz="1400" dirty="0" smtClean="0">
                <a:solidFill>
                  <a:srgbClr val="FF0000"/>
                </a:solidFill>
              </a:rPr>
              <a:t> La </a:t>
            </a:r>
            <a:r>
              <a:rPr lang="fr-FR" sz="1400" b="1" dirty="0">
                <a:solidFill>
                  <a:srgbClr val="FF0000"/>
                </a:solidFill>
              </a:rPr>
              <a:t>chapelle Saint-Gildas ou </a:t>
            </a:r>
            <a:r>
              <a:rPr lang="fr-FR" sz="1400" b="1" dirty="0" smtClean="0">
                <a:solidFill>
                  <a:srgbClr val="FF0000"/>
                </a:solidFill>
              </a:rPr>
              <a:t>Gweltas</a:t>
            </a:r>
            <a:r>
              <a:rPr lang="fr-FR" sz="1400" dirty="0" smtClean="0">
                <a:solidFill>
                  <a:srgbClr val="FF0000"/>
                </a:solidFill>
              </a:rPr>
              <a:t>, dédiée </a:t>
            </a:r>
            <a:r>
              <a:rPr lang="fr-FR" sz="1400" dirty="0">
                <a:solidFill>
                  <a:srgbClr val="FF0000"/>
                </a:solidFill>
              </a:rPr>
              <a:t>à saint Gildas </a:t>
            </a:r>
            <a:r>
              <a:rPr lang="fr-FR" sz="1400" dirty="0" smtClean="0">
                <a:solidFill>
                  <a:srgbClr val="FF0000"/>
                </a:solidFill>
              </a:rPr>
              <a:t>(en fait Gweltas), existait sur </a:t>
            </a:r>
            <a:r>
              <a:rPr lang="fr-FR" sz="1400" dirty="0">
                <a:solidFill>
                  <a:srgbClr val="FF0000"/>
                </a:solidFill>
              </a:rPr>
              <a:t>l'Ile </a:t>
            </a:r>
            <a:r>
              <a:rPr lang="fr-FR" sz="1400" dirty="0" smtClean="0">
                <a:solidFill>
                  <a:srgbClr val="FF0000"/>
                </a:solidFill>
              </a:rPr>
              <a:t>Chevalier</a:t>
            </a:r>
            <a:r>
              <a:rPr lang="fr-FR" sz="1400" dirty="0">
                <a:solidFill>
                  <a:srgbClr val="FF0000"/>
                </a:solidFill>
              </a:rPr>
              <a:t>.</a:t>
            </a:r>
            <a:endParaRPr lang="fr-FR" sz="1400" dirty="0" smtClean="0">
              <a:solidFill>
                <a:srgbClr val="FF0000"/>
              </a:solidFill>
            </a:endParaRPr>
          </a:p>
          <a:p>
            <a:pPr algn="just">
              <a:spcBef>
                <a:spcPts val="0"/>
              </a:spcBef>
              <a:buFont typeface="Arial" panose="020B0604020202020204" pitchFamily="34" charset="0"/>
              <a:buChar char="•"/>
            </a:pPr>
            <a:r>
              <a:rPr lang="fr-FR" sz="1400" dirty="0" smtClean="0">
                <a:solidFill>
                  <a:srgbClr val="FF0000"/>
                </a:solidFill>
              </a:rPr>
              <a:t> Le </a:t>
            </a:r>
            <a:r>
              <a:rPr lang="fr-FR" sz="1400" b="1" dirty="0" smtClean="0">
                <a:solidFill>
                  <a:srgbClr val="FF0000"/>
                </a:solidFill>
              </a:rPr>
              <a:t>Château de l’Ile Chevalier </a:t>
            </a:r>
            <a:r>
              <a:rPr lang="fr-FR" sz="1400" dirty="0" smtClean="0">
                <a:solidFill>
                  <a:srgbClr val="FF0000"/>
                </a:solidFill>
              </a:rPr>
              <a:t>(vestiges et ruines) est surnommé « château de Gradlon » ou « château du roi March » ou « </a:t>
            </a:r>
            <a:r>
              <a:rPr lang="fr-FR" sz="1400" i="1" dirty="0" smtClean="0">
                <a:solidFill>
                  <a:srgbClr val="FF0000"/>
                </a:solidFill>
              </a:rPr>
              <a:t>Castel ar Roue Guivarc'h »</a:t>
            </a:r>
          </a:p>
          <a:p>
            <a:pPr algn="just">
              <a:spcBef>
                <a:spcPts val="0"/>
              </a:spcBef>
              <a:buFont typeface="Arial" panose="020B0604020202020204" pitchFamily="34" charset="0"/>
              <a:buChar char="•"/>
            </a:pPr>
            <a:r>
              <a:rPr lang="fr-FR" sz="1400" i="1" dirty="0" smtClean="0">
                <a:solidFill>
                  <a:srgbClr val="FF0000"/>
                </a:solidFill>
              </a:rPr>
              <a:t> </a:t>
            </a:r>
            <a:r>
              <a:rPr lang="fr-FR" sz="1400" b="1" dirty="0" smtClean="0">
                <a:solidFill>
                  <a:srgbClr val="FF0000"/>
                </a:solidFill>
              </a:rPr>
              <a:t>3 </a:t>
            </a:r>
            <a:r>
              <a:rPr lang="fr-FR" sz="1400" b="1" dirty="0" err="1" smtClean="0">
                <a:solidFill>
                  <a:srgbClr val="FF0000"/>
                </a:solidFill>
              </a:rPr>
              <a:t>Gradlons</a:t>
            </a:r>
            <a:r>
              <a:rPr lang="fr-FR" sz="1400" b="1" dirty="0" smtClean="0">
                <a:solidFill>
                  <a:srgbClr val="FF0000"/>
                </a:solidFill>
              </a:rPr>
              <a:t> </a:t>
            </a:r>
            <a:r>
              <a:rPr lang="fr-FR" sz="1400" dirty="0" smtClean="0">
                <a:solidFill>
                  <a:srgbClr val="FF0000"/>
                </a:solidFill>
              </a:rPr>
              <a:t>: Gradlon Meur légendaire du IV</a:t>
            </a:r>
            <a:r>
              <a:rPr lang="fr-FR" sz="1400" baseline="30000" dirty="0" smtClean="0">
                <a:solidFill>
                  <a:srgbClr val="FF0000"/>
                </a:solidFill>
              </a:rPr>
              <a:t>e</a:t>
            </a:r>
            <a:r>
              <a:rPr lang="fr-FR" sz="1400" dirty="0" smtClean="0">
                <a:solidFill>
                  <a:srgbClr val="FF0000"/>
                </a:solidFill>
              </a:rPr>
              <a:t>-V</a:t>
            </a:r>
            <a:r>
              <a:rPr lang="fr-FR" sz="1400" baseline="30000" dirty="0" smtClean="0">
                <a:solidFill>
                  <a:srgbClr val="FF0000"/>
                </a:solidFill>
              </a:rPr>
              <a:t>e</a:t>
            </a:r>
            <a:r>
              <a:rPr lang="fr-FR" sz="1400" dirty="0" smtClean="0">
                <a:solidFill>
                  <a:srgbClr val="FF0000"/>
                </a:solidFill>
              </a:rPr>
              <a:t> siècle, Gradlon </a:t>
            </a:r>
            <a:r>
              <a:rPr lang="fr-FR" sz="1400" dirty="0" err="1" smtClean="0">
                <a:solidFill>
                  <a:srgbClr val="FF0000"/>
                </a:solidFill>
              </a:rPr>
              <a:t>Flam</a:t>
            </a:r>
            <a:r>
              <a:rPr lang="fr-FR" sz="1400" dirty="0" smtClean="0">
                <a:solidFill>
                  <a:srgbClr val="FF0000"/>
                </a:solidFill>
              </a:rPr>
              <a:t> du VII</a:t>
            </a:r>
            <a:r>
              <a:rPr lang="fr-FR" sz="1400" baseline="30000" dirty="0" smtClean="0">
                <a:solidFill>
                  <a:srgbClr val="FF0000"/>
                </a:solidFill>
              </a:rPr>
              <a:t>e</a:t>
            </a:r>
            <a:r>
              <a:rPr lang="fr-FR" sz="1400" dirty="0" smtClean="0">
                <a:solidFill>
                  <a:srgbClr val="FF0000"/>
                </a:solidFill>
              </a:rPr>
              <a:t>-VIII</a:t>
            </a:r>
            <a:r>
              <a:rPr lang="fr-FR" sz="1400" baseline="30000" dirty="0" smtClean="0">
                <a:solidFill>
                  <a:srgbClr val="FF0000"/>
                </a:solidFill>
              </a:rPr>
              <a:t>e</a:t>
            </a:r>
            <a:r>
              <a:rPr lang="fr-FR" sz="1400" dirty="0" smtClean="0">
                <a:solidFill>
                  <a:srgbClr val="FF0000"/>
                </a:solidFill>
              </a:rPr>
              <a:t> siècle et Gradlon Plonéour du IX</a:t>
            </a:r>
            <a:r>
              <a:rPr lang="fr-FR" sz="1400" baseline="30000" dirty="0" smtClean="0">
                <a:solidFill>
                  <a:srgbClr val="FF0000"/>
                </a:solidFill>
              </a:rPr>
              <a:t>e</a:t>
            </a:r>
            <a:r>
              <a:rPr lang="fr-FR" sz="1400" dirty="0" smtClean="0">
                <a:solidFill>
                  <a:srgbClr val="FF0000"/>
                </a:solidFill>
              </a:rPr>
              <a:t> siècle.</a:t>
            </a:r>
          </a:p>
          <a:p>
            <a:pPr algn="just">
              <a:lnSpc>
                <a:spcPct val="120000"/>
              </a:lnSpc>
              <a:spcBef>
                <a:spcPts val="0"/>
              </a:spcBef>
              <a:buFont typeface="Arial" pitchFamily="34" charset="0"/>
              <a:buChar char="•"/>
            </a:pPr>
            <a:r>
              <a:rPr lang="fr-FR" sz="1400" dirty="0" smtClean="0">
                <a:solidFill>
                  <a:srgbClr val="FF0000"/>
                </a:solidFill>
              </a:rPr>
              <a:t> </a:t>
            </a:r>
            <a:r>
              <a:rPr lang="fr-FR" sz="1400" b="1" dirty="0" smtClean="0">
                <a:solidFill>
                  <a:srgbClr val="FF0000"/>
                </a:solidFill>
              </a:rPr>
              <a:t>Le château de l’Ile Chevalier aurait été le lieu de villégiature des Ducs de Bretagne. </a:t>
            </a:r>
          </a:p>
          <a:p>
            <a:pPr algn="just">
              <a:lnSpc>
                <a:spcPct val="120000"/>
              </a:lnSpc>
              <a:spcBef>
                <a:spcPts val="0"/>
              </a:spcBef>
            </a:pPr>
            <a:r>
              <a:rPr lang="fr-FR" sz="1400" dirty="0" smtClean="0">
                <a:solidFill>
                  <a:schemeClr val="tx1"/>
                </a:solidFill>
              </a:rPr>
              <a:t>Une résidence d’été de l’évêque de Cornouaille était située à la presqu’île de Haffond en Combrit, en face du château du roi Gradlon sur l’Ile Chevalier. (Torchet) </a:t>
            </a:r>
          </a:p>
          <a:p>
            <a:pPr algn="just">
              <a:lnSpc>
                <a:spcPct val="120000"/>
              </a:lnSpc>
              <a:spcBef>
                <a:spcPts val="0"/>
              </a:spcBef>
              <a:buFont typeface="Arial" pitchFamily="34" charset="0"/>
              <a:buChar char="•"/>
            </a:pPr>
            <a:r>
              <a:rPr lang="fr-FR" sz="1400" dirty="0" smtClean="0">
                <a:solidFill>
                  <a:srgbClr val="FF0000"/>
                </a:solidFill>
              </a:rPr>
              <a:t> </a:t>
            </a:r>
            <a:r>
              <a:rPr lang="fr-FR" sz="1400" b="1" dirty="0" smtClean="0">
                <a:solidFill>
                  <a:srgbClr val="FF0000"/>
                </a:solidFill>
              </a:rPr>
              <a:t>La question des Templiers à l’Ile Chevalier </a:t>
            </a:r>
            <a:r>
              <a:rPr lang="fr-FR" sz="1400" dirty="0" smtClean="0">
                <a:solidFill>
                  <a:srgbClr val="FF0000"/>
                </a:solidFill>
              </a:rPr>
              <a:t>est à mettre au conditionnel ! (Ritalongi) ?</a:t>
            </a:r>
          </a:p>
          <a:p>
            <a:pPr algn="just">
              <a:spcBef>
                <a:spcPts val="0"/>
              </a:spcBef>
              <a:buFont typeface="Arial" panose="020B0604020202020204" pitchFamily="34" charset="0"/>
              <a:buChar char="•"/>
            </a:pPr>
            <a:endParaRPr lang="fr-FR" sz="1400" dirty="0" smtClean="0">
              <a:solidFill>
                <a:srgbClr val="FF0000"/>
              </a:solidFill>
            </a:endParaRPr>
          </a:p>
          <a:p>
            <a:pPr algn="just">
              <a:spcBef>
                <a:spcPts val="0"/>
              </a:spcBef>
              <a:buFont typeface="Arial" panose="020B0604020202020204" pitchFamily="34" charset="0"/>
              <a:buChar char="•"/>
            </a:pPr>
            <a:endParaRPr lang="fr-FR" sz="1600" dirty="0" smtClean="0">
              <a:solidFill>
                <a:srgbClr val="FF0000"/>
              </a:solidFill>
            </a:endParaRPr>
          </a:p>
        </p:txBody>
      </p:sp>
      <p:pic>
        <p:nvPicPr>
          <p:cNvPr id="4" name="Image 3"/>
          <p:cNvPicPr>
            <a:picLocks noChangeAspect="1"/>
          </p:cNvPicPr>
          <p:nvPr/>
        </p:nvPicPr>
        <p:blipFill>
          <a:blip r:embed="rId2" cstate="print"/>
          <a:stretch>
            <a:fillRect/>
          </a:stretch>
        </p:blipFill>
        <p:spPr>
          <a:xfrm>
            <a:off x="5272577" y="764704"/>
            <a:ext cx="3690423" cy="3456384"/>
          </a:xfrm>
          <a:prstGeom prst="rect">
            <a:avLst/>
          </a:prstGeom>
        </p:spPr>
      </p:pic>
      <p:sp>
        <p:nvSpPr>
          <p:cNvPr id="5" name="ZoneTexte 4"/>
          <p:cNvSpPr txBox="1"/>
          <p:nvPr/>
        </p:nvSpPr>
        <p:spPr>
          <a:xfrm>
            <a:off x="5614508" y="4869160"/>
            <a:ext cx="3529492" cy="369332"/>
          </a:xfrm>
          <a:prstGeom prst="rect">
            <a:avLst/>
          </a:prstGeom>
          <a:noFill/>
        </p:spPr>
        <p:txBody>
          <a:bodyPr wrap="none" rtlCol="0">
            <a:spAutoFit/>
          </a:bodyPr>
          <a:lstStyle/>
          <a:p>
            <a:r>
              <a:rPr lang="fr-FR" dirty="0" err="1" smtClean="0"/>
              <a:t>Fig</a:t>
            </a:r>
            <a:r>
              <a:rPr lang="fr-FR" dirty="0" smtClean="0"/>
              <a:t> : </a:t>
            </a:r>
            <a:r>
              <a:rPr lang="fr-FR" dirty="0"/>
              <a:t>Carte de l’Ile Chevalier – 1780. </a:t>
            </a:r>
            <a:endParaRPr lang="fr-FR" i="1" dirty="0"/>
          </a:p>
        </p:txBody>
      </p:sp>
      <p:sp>
        <p:nvSpPr>
          <p:cNvPr id="6" name="ZoneTexte 5"/>
          <p:cNvSpPr txBox="1"/>
          <p:nvPr/>
        </p:nvSpPr>
        <p:spPr>
          <a:xfrm>
            <a:off x="8244408" y="6453336"/>
            <a:ext cx="445702" cy="369332"/>
          </a:xfrm>
          <a:prstGeom prst="rect">
            <a:avLst/>
          </a:prstGeom>
          <a:noFill/>
        </p:spPr>
        <p:txBody>
          <a:bodyPr wrap="square" rtlCol="0">
            <a:spAutoFit/>
          </a:bodyPr>
          <a:lstStyle/>
          <a:p>
            <a:r>
              <a:rPr lang="fr-FR" dirty="0" smtClean="0"/>
              <a:t>23</a:t>
            </a:r>
            <a:endParaRPr lang="fr-FR" dirty="0"/>
          </a:p>
        </p:txBody>
      </p:sp>
    </p:spTree>
    <p:extLst>
      <p:ext uri="{BB962C8B-B14F-4D97-AF65-F5344CB8AC3E}">
        <p14:creationId xmlns:p14="http://schemas.microsoft.com/office/powerpoint/2010/main" xmlns="" val="301057259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51520" y="1052736"/>
            <a:ext cx="8229600" cy="1143000"/>
          </a:xfrm>
        </p:spPr>
        <p:txBody>
          <a:bodyPr>
            <a:normAutofit/>
          </a:bodyPr>
          <a:lstStyle/>
          <a:p>
            <a:r>
              <a:rPr lang="fr-FR" sz="4000" b="1" dirty="0" smtClean="0"/>
              <a:t>Chapitre 2</a:t>
            </a:r>
            <a:endParaRPr lang="fr-FR" sz="4000" b="1" dirty="0"/>
          </a:p>
        </p:txBody>
      </p:sp>
      <p:sp>
        <p:nvSpPr>
          <p:cNvPr id="3" name="Espace réservé du contenu 2"/>
          <p:cNvSpPr>
            <a:spLocks noGrp="1"/>
          </p:cNvSpPr>
          <p:nvPr>
            <p:ph idx="1"/>
          </p:nvPr>
        </p:nvSpPr>
        <p:spPr>
          <a:xfrm>
            <a:off x="899592" y="3212976"/>
            <a:ext cx="6995120" cy="820688"/>
          </a:xfrm>
          <a:ln>
            <a:solidFill>
              <a:schemeClr val="tx1"/>
            </a:solidFill>
          </a:ln>
        </p:spPr>
        <p:txBody>
          <a:bodyPr/>
          <a:lstStyle/>
          <a:p>
            <a:pPr marL="0" indent="0" algn="ctr">
              <a:buNone/>
            </a:pPr>
            <a:r>
              <a:rPr lang="fr-FR" b="1" dirty="0" smtClean="0"/>
              <a:t>Loctudy - Préhistoire, Protohistoire</a:t>
            </a:r>
            <a:endParaRPr lang="fr-FR" b="1" dirty="0"/>
          </a:p>
        </p:txBody>
      </p:sp>
      <p:sp>
        <p:nvSpPr>
          <p:cNvPr id="4" name="ZoneTexte 3"/>
          <p:cNvSpPr txBox="1"/>
          <p:nvPr/>
        </p:nvSpPr>
        <p:spPr>
          <a:xfrm>
            <a:off x="8244408" y="6453336"/>
            <a:ext cx="445702" cy="369332"/>
          </a:xfrm>
          <a:prstGeom prst="rect">
            <a:avLst/>
          </a:prstGeom>
          <a:noFill/>
        </p:spPr>
        <p:txBody>
          <a:bodyPr wrap="square" rtlCol="0">
            <a:spAutoFit/>
          </a:bodyPr>
          <a:lstStyle/>
          <a:p>
            <a:r>
              <a:rPr lang="fr-FR" dirty="0" smtClean="0"/>
              <a:t>24</a:t>
            </a:r>
            <a:endParaRPr lang="fr-FR" dirty="0"/>
          </a:p>
        </p:txBody>
      </p:sp>
    </p:spTree>
    <p:extLst>
      <p:ext uri="{BB962C8B-B14F-4D97-AF65-F5344CB8AC3E}">
        <p14:creationId xmlns:p14="http://schemas.microsoft.com/office/powerpoint/2010/main" xmlns="" val="428242981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179512" y="1"/>
            <a:ext cx="8712968" cy="620688"/>
          </a:xfrm>
        </p:spPr>
        <p:txBody>
          <a:bodyPr>
            <a:normAutofit fontScale="90000"/>
          </a:bodyPr>
          <a:lstStyle/>
          <a:p>
            <a:r>
              <a:rPr lang="fr-FR" sz="3600" b="1" dirty="0" smtClean="0"/>
              <a:t>Préhistoire – Evolution du niveau de la mer</a:t>
            </a:r>
            <a:endParaRPr lang="fr-FR" sz="3600" dirty="0"/>
          </a:p>
        </p:txBody>
      </p:sp>
      <p:sp>
        <p:nvSpPr>
          <p:cNvPr id="3" name="Sous-titre 2"/>
          <p:cNvSpPr>
            <a:spLocks noGrp="1"/>
          </p:cNvSpPr>
          <p:nvPr>
            <p:ph type="subTitle" idx="1"/>
          </p:nvPr>
        </p:nvSpPr>
        <p:spPr>
          <a:xfrm>
            <a:off x="251520" y="764704"/>
            <a:ext cx="8568952" cy="5760640"/>
          </a:xfrm>
        </p:spPr>
        <p:txBody>
          <a:bodyPr>
            <a:normAutofit fontScale="70000" lnSpcReduction="20000"/>
          </a:bodyPr>
          <a:lstStyle/>
          <a:p>
            <a:pPr algn="just">
              <a:spcBef>
                <a:spcPts val="0"/>
              </a:spcBef>
              <a:buFont typeface="Arial" pitchFamily="34" charset="0"/>
              <a:buChar char="•"/>
            </a:pPr>
            <a:r>
              <a:rPr lang="fr-FR" sz="2900" dirty="0" smtClean="0">
                <a:solidFill>
                  <a:srgbClr val="FF0000"/>
                </a:solidFill>
              </a:rPr>
              <a:t> </a:t>
            </a:r>
            <a:r>
              <a:rPr lang="fr-FR" sz="2900" b="1" dirty="0" smtClean="0">
                <a:solidFill>
                  <a:srgbClr val="FF0000"/>
                </a:solidFill>
              </a:rPr>
              <a:t>Conventions :</a:t>
            </a:r>
          </a:p>
          <a:p>
            <a:pPr lvl="1" algn="just">
              <a:spcBef>
                <a:spcPts val="0"/>
              </a:spcBef>
              <a:buFont typeface="Arial" panose="020B0604020202020204" pitchFamily="34" charset="0"/>
              <a:buChar char="•"/>
            </a:pPr>
            <a:r>
              <a:rPr lang="fr-FR" sz="2900" b="1" dirty="0" smtClean="0">
                <a:solidFill>
                  <a:srgbClr val="FF0000"/>
                </a:solidFill>
              </a:rPr>
              <a:t> BP : </a:t>
            </a:r>
            <a:r>
              <a:rPr lang="fr-FR" sz="2900" b="1" i="1" dirty="0" smtClean="0">
                <a:solidFill>
                  <a:srgbClr val="FF0000"/>
                </a:solidFill>
              </a:rPr>
              <a:t>Before Present</a:t>
            </a:r>
            <a:r>
              <a:rPr lang="fr-FR" sz="2900" b="1" dirty="0" smtClean="0">
                <a:solidFill>
                  <a:srgbClr val="FF0000"/>
                </a:solidFill>
              </a:rPr>
              <a:t> (avant 1950)</a:t>
            </a:r>
          </a:p>
          <a:p>
            <a:pPr lvl="1" algn="just">
              <a:spcBef>
                <a:spcPts val="0"/>
              </a:spcBef>
              <a:buFont typeface="Arial" panose="020B0604020202020204" pitchFamily="34" charset="0"/>
              <a:buChar char="•"/>
            </a:pPr>
            <a:r>
              <a:rPr lang="fr-FR" sz="2900" b="1" dirty="0" smtClean="0">
                <a:solidFill>
                  <a:srgbClr val="FF0000"/>
                </a:solidFill>
              </a:rPr>
              <a:t> JC : Jésus-Christ (0)</a:t>
            </a:r>
          </a:p>
          <a:p>
            <a:pPr algn="l">
              <a:buFont typeface="Arial" pitchFamily="34" charset="0"/>
              <a:buChar char="•"/>
            </a:pPr>
            <a:r>
              <a:rPr lang="fr-FR" sz="2900" b="1" u="sng" dirty="0" smtClean="0"/>
              <a:t> </a:t>
            </a:r>
            <a:r>
              <a:rPr lang="fr-FR" sz="2900" b="1" u="sng" dirty="0" smtClean="0">
                <a:solidFill>
                  <a:schemeClr val="tx1"/>
                </a:solidFill>
              </a:rPr>
              <a:t>Epoques :</a:t>
            </a:r>
          </a:p>
          <a:p>
            <a:pPr lvl="1" algn="l">
              <a:buFont typeface="Arial" pitchFamily="34" charset="0"/>
              <a:buChar char="•"/>
            </a:pPr>
            <a:r>
              <a:rPr lang="fr-FR" sz="2500" dirty="0" smtClean="0">
                <a:solidFill>
                  <a:schemeClr val="tx1"/>
                </a:solidFill>
              </a:rPr>
              <a:t> Paléolithique (-3.000.000 à -12.000 ans BP)</a:t>
            </a:r>
          </a:p>
          <a:p>
            <a:pPr lvl="1" algn="l">
              <a:buFont typeface="Arial" pitchFamily="34" charset="0"/>
              <a:buChar char="•"/>
            </a:pPr>
            <a:r>
              <a:rPr lang="fr-FR" sz="2500" dirty="0" smtClean="0">
                <a:solidFill>
                  <a:schemeClr val="tx1"/>
                </a:solidFill>
              </a:rPr>
              <a:t> Flandrien (-10.000 à -1000 ans BP)</a:t>
            </a:r>
          </a:p>
          <a:p>
            <a:pPr lvl="1" algn="l">
              <a:buFont typeface="Arial" pitchFamily="34" charset="0"/>
              <a:buChar char="•"/>
            </a:pPr>
            <a:r>
              <a:rPr lang="fr-FR" sz="2500" dirty="0" smtClean="0">
                <a:solidFill>
                  <a:schemeClr val="tx1"/>
                </a:solidFill>
              </a:rPr>
              <a:t> Mésolithique (-8000 à -6000 ans avant J.C.)</a:t>
            </a:r>
          </a:p>
          <a:p>
            <a:pPr lvl="1" algn="l">
              <a:buFont typeface="Arial" pitchFamily="34" charset="0"/>
              <a:buChar char="•"/>
            </a:pPr>
            <a:r>
              <a:rPr lang="fr-FR" sz="2500" dirty="0" smtClean="0">
                <a:solidFill>
                  <a:schemeClr val="tx1"/>
                </a:solidFill>
              </a:rPr>
              <a:t> Néolithique (-6000 à -2000 ans avant J.C.)</a:t>
            </a:r>
          </a:p>
          <a:p>
            <a:pPr lvl="1" algn="l">
              <a:buFont typeface="Arial" pitchFamily="34" charset="0"/>
              <a:buChar char="•"/>
            </a:pPr>
            <a:r>
              <a:rPr lang="fr-FR" sz="2500" dirty="0" smtClean="0">
                <a:solidFill>
                  <a:schemeClr val="tx1"/>
                </a:solidFill>
              </a:rPr>
              <a:t> Âge du Bronze (-2000 à -600 avant J.C.)</a:t>
            </a:r>
          </a:p>
          <a:p>
            <a:pPr lvl="1" algn="l">
              <a:buFont typeface="Arial" pitchFamily="34" charset="0"/>
              <a:buChar char="•"/>
            </a:pPr>
            <a:r>
              <a:rPr lang="fr-FR" sz="2500" dirty="0" smtClean="0">
                <a:solidFill>
                  <a:schemeClr val="tx1"/>
                </a:solidFill>
              </a:rPr>
              <a:t> Âge du Fer (-750 à -50 avant J.C.)</a:t>
            </a:r>
          </a:p>
          <a:p>
            <a:pPr lvl="1" algn="l">
              <a:buFont typeface="Arial" pitchFamily="34" charset="0"/>
              <a:buChar char="•"/>
            </a:pPr>
            <a:r>
              <a:rPr lang="fr-FR" sz="2500" dirty="0" smtClean="0">
                <a:solidFill>
                  <a:schemeClr val="tx1"/>
                </a:solidFill>
              </a:rPr>
              <a:t> Epoque romaine (-50 avant J.C. à +450 après J.C.)</a:t>
            </a:r>
          </a:p>
          <a:p>
            <a:pPr lvl="1" algn="l">
              <a:buFont typeface="Arial" pitchFamily="34" charset="0"/>
              <a:buChar char="•"/>
            </a:pPr>
            <a:r>
              <a:rPr lang="fr-FR" sz="2500" dirty="0" smtClean="0">
                <a:solidFill>
                  <a:schemeClr val="tx1"/>
                </a:solidFill>
              </a:rPr>
              <a:t> Emigration britonne (+470 après J.C. à +600 après J.C.)</a:t>
            </a:r>
          </a:p>
          <a:p>
            <a:pPr algn="l"/>
            <a:endParaRPr lang="fr-FR" sz="2900" dirty="0" smtClean="0">
              <a:solidFill>
                <a:schemeClr val="tx1"/>
              </a:solidFill>
            </a:endParaRPr>
          </a:p>
          <a:p>
            <a:pPr algn="just">
              <a:spcBef>
                <a:spcPts val="0"/>
              </a:spcBef>
              <a:buFont typeface="Arial" pitchFamily="34" charset="0"/>
              <a:buChar char="•"/>
            </a:pPr>
            <a:r>
              <a:rPr lang="fr-FR" sz="2900" dirty="0" smtClean="0">
                <a:solidFill>
                  <a:schemeClr val="tx1"/>
                </a:solidFill>
              </a:rPr>
              <a:t> Dans les temps très anciens, il est vraisemblable que la terre bretonne formait un plateau continental, qui s’étendait jusqu’à des falaises plongeantes au large à environ 150 km (actuellement immergées), avec une niveau de la mer (par rapport à actuellement) relativement bas, de l’ordre de -120 m. </a:t>
            </a:r>
          </a:p>
          <a:p>
            <a:pPr algn="just">
              <a:spcBef>
                <a:spcPts val="0"/>
              </a:spcBef>
              <a:buFont typeface="Arial" pitchFamily="34" charset="0"/>
              <a:buChar char="•"/>
            </a:pPr>
            <a:r>
              <a:rPr lang="fr-FR" sz="2900" dirty="0" smtClean="0">
                <a:solidFill>
                  <a:schemeClr val="tx1"/>
                </a:solidFill>
              </a:rPr>
              <a:t> L’évolution du niveau de la mer est discontinue dans le temps. </a:t>
            </a:r>
          </a:p>
          <a:p>
            <a:pPr algn="just">
              <a:spcBef>
                <a:spcPts val="0"/>
              </a:spcBef>
              <a:buFont typeface="Arial" pitchFamily="34" charset="0"/>
              <a:buChar char="•"/>
            </a:pPr>
            <a:r>
              <a:rPr lang="fr-FR" sz="2900" dirty="0" smtClean="0">
                <a:solidFill>
                  <a:schemeClr val="tx1"/>
                </a:solidFill>
              </a:rPr>
              <a:t> L'évolution de la ligne de rivage suit en conséquence.</a:t>
            </a:r>
          </a:p>
          <a:p>
            <a:pPr algn="just">
              <a:spcBef>
                <a:spcPts val="0"/>
              </a:spcBef>
              <a:buFont typeface="Arial" pitchFamily="34" charset="0"/>
              <a:buChar char="•"/>
            </a:pPr>
            <a:r>
              <a:rPr lang="fr-FR" sz="2900" dirty="0" smtClean="0">
                <a:solidFill>
                  <a:schemeClr val="tx1"/>
                </a:solidFill>
              </a:rPr>
              <a:t> Lors de la période du Flandrien, la fonte des glaces a entrainé une remontée des eaux d'environ 40 mètres à partir de -10000 ans jusqu'à -1000 ans BP.</a:t>
            </a:r>
          </a:p>
          <a:p>
            <a:pPr lvl="1" algn="l">
              <a:spcBef>
                <a:spcPts val="0"/>
              </a:spcBef>
              <a:buFont typeface="Arial" panose="020B0604020202020204" pitchFamily="34" charset="0"/>
              <a:buChar char="•"/>
            </a:pPr>
            <a:endParaRPr lang="fr-FR" sz="2900" b="1" dirty="0" smtClean="0">
              <a:solidFill>
                <a:schemeClr val="tx1"/>
              </a:solidFill>
            </a:endParaRPr>
          </a:p>
        </p:txBody>
      </p:sp>
      <p:sp>
        <p:nvSpPr>
          <p:cNvPr id="4" name="ZoneTexte 3"/>
          <p:cNvSpPr txBox="1"/>
          <p:nvPr/>
        </p:nvSpPr>
        <p:spPr>
          <a:xfrm>
            <a:off x="8244408" y="6453336"/>
            <a:ext cx="445702" cy="369332"/>
          </a:xfrm>
          <a:prstGeom prst="rect">
            <a:avLst/>
          </a:prstGeom>
          <a:noFill/>
        </p:spPr>
        <p:txBody>
          <a:bodyPr wrap="square" rtlCol="0">
            <a:spAutoFit/>
          </a:bodyPr>
          <a:lstStyle/>
          <a:p>
            <a:r>
              <a:rPr lang="fr-FR" dirty="0" smtClean="0"/>
              <a:t>25</a:t>
            </a:r>
            <a:endParaRPr lang="fr-FR" dirty="0"/>
          </a:p>
        </p:txBody>
      </p:sp>
    </p:spTree>
    <p:extLst>
      <p:ext uri="{BB962C8B-B14F-4D97-AF65-F5344CB8AC3E}">
        <p14:creationId xmlns:p14="http://schemas.microsoft.com/office/powerpoint/2010/main" xmlns="" val="344174467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251520" y="1"/>
            <a:ext cx="8568952" cy="908720"/>
          </a:xfrm>
        </p:spPr>
        <p:txBody>
          <a:bodyPr>
            <a:normAutofit/>
          </a:bodyPr>
          <a:lstStyle/>
          <a:p>
            <a:r>
              <a:rPr lang="fr-FR" sz="3600" b="1" dirty="0"/>
              <a:t>Préhistoire – Evolution du niveau de la mer</a:t>
            </a:r>
            <a:endParaRPr lang="fr-FR" sz="3600" dirty="0"/>
          </a:p>
        </p:txBody>
      </p:sp>
      <p:sp>
        <p:nvSpPr>
          <p:cNvPr id="3" name="Sous-titre 2"/>
          <p:cNvSpPr>
            <a:spLocks noGrp="1"/>
          </p:cNvSpPr>
          <p:nvPr>
            <p:ph type="subTitle" idx="1"/>
          </p:nvPr>
        </p:nvSpPr>
        <p:spPr>
          <a:xfrm>
            <a:off x="703888" y="5661247"/>
            <a:ext cx="8136904" cy="672480"/>
          </a:xfrm>
        </p:spPr>
        <p:txBody>
          <a:bodyPr>
            <a:normAutofit fontScale="62500" lnSpcReduction="20000"/>
          </a:bodyPr>
          <a:lstStyle/>
          <a:p>
            <a:pPr algn="just"/>
            <a:r>
              <a:rPr lang="fr-FR" dirty="0" smtClean="0">
                <a:solidFill>
                  <a:schemeClr val="tx1"/>
                </a:solidFill>
              </a:rPr>
              <a:t>Figure </a:t>
            </a:r>
            <a:r>
              <a:rPr lang="fr-FR" dirty="0">
                <a:solidFill>
                  <a:schemeClr val="tx1"/>
                </a:solidFill>
              </a:rPr>
              <a:t>1 : Les variations du niveau marin en Bretagne occidentale </a:t>
            </a:r>
            <a:endParaRPr lang="fr-FR" dirty="0" smtClean="0">
              <a:solidFill>
                <a:schemeClr val="tx1"/>
              </a:solidFill>
            </a:endParaRPr>
          </a:p>
          <a:p>
            <a:pPr algn="just"/>
            <a:r>
              <a:rPr lang="fr-FR" dirty="0" smtClean="0">
                <a:solidFill>
                  <a:schemeClr val="tx1"/>
                </a:solidFill>
              </a:rPr>
              <a:t>(-</a:t>
            </a:r>
            <a:r>
              <a:rPr lang="fr-FR" dirty="0">
                <a:solidFill>
                  <a:schemeClr val="tx1"/>
                </a:solidFill>
              </a:rPr>
              <a:t>500.000 -&gt; 0 </a:t>
            </a:r>
            <a:r>
              <a:rPr lang="fr-FR" dirty="0" smtClean="0">
                <a:solidFill>
                  <a:schemeClr val="tx1"/>
                </a:solidFill>
              </a:rPr>
              <a:t>ans BP</a:t>
            </a:r>
            <a:r>
              <a:rPr lang="fr-FR" dirty="0">
                <a:solidFill>
                  <a:schemeClr val="tx1"/>
                </a:solidFill>
              </a:rPr>
              <a:t>). </a:t>
            </a:r>
            <a:endParaRPr lang="fr-FR" dirty="0"/>
          </a:p>
        </p:txBody>
      </p:sp>
      <p:pic>
        <p:nvPicPr>
          <p:cNvPr id="4" name="Image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683568" y="1484784"/>
            <a:ext cx="7243833" cy="3600400"/>
          </a:xfrm>
          <a:prstGeom prst="rect">
            <a:avLst/>
          </a:prstGeom>
        </p:spPr>
      </p:pic>
      <p:sp>
        <p:nvSpPr>
          <p:cNvPr id="5" name="ZoneTexte 4"/>
          <p:cNvSpPr txBox="1"/>
          <p:nvPr/>
        </p:nvSpPr>
        <p:spPr>
          <a:xfrm>
            <a:off x="8244408" y="6453336"/>
            <a:ext cx="445702" cy="369332"/>
          </a:xfrm>
          <a:prstGeom prst="rect">
            <a:avLst/>
          </a:prstGeom>
          <a:noFill/>
        </p:spPr>
        <p:txBody>
          <a:bodyPr wrap="square" rtlCol="0">
            <a:spAutoFit/>
          </a:bodyPr>
          <a:lstStyle/>
          <a:p>
            <a:r>
              <a:rPr lang="fr-FR" dirty="0" smtClean="0"/>
              <a:t>26</a:t>
            </a:r>
            <a:endParaRPr lang="fr-FR" dirty="0"/>
          </a:p>
        </p:txBody>
      </p:sp>
    </p:spTree>
    <p:extLst>
      <p:ext uri="{BB962C8B-B14F-4D97-AF65-F5344CB8AC3E}">
        <p14:creationId xmlns:p14="http://schemas.microsoft.com/office/powerpoint/2010/main" xmlns="" val="301085174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323528" y="-743"/>
            <a:ext cx="8496944" cy="698418"/>
          </a:xfrm>
        </p:spPr>
        <p:txBody>
          <a:bodyPr>
            <a:normAutofit/>
          </a:bodyPr>
          <a:lstStyle/>
          <a:p>
            <a:r>
              <a:rPr lang="fr-FR" sz="3200" b="1" dirty="0"/>
              <a:t>Préhistoire – Evolution du niveau de la mer</a:t>
            </a:r>
            <a:endParaRPr lang="fr-FR" sz="3200" dirty="0"/>
          </a:p>
        </p:txBody>
      </p:sp>
      <p:sp>
        <p:nvSpPr>
          <p:cNvPr id="3" name="Sous-titre 2"/>
          <p:cNvSpPr>
            <a:spLocks noGrp="1"/>
          </p:cNvSpPr>
          <p:nvPr>
            <p:ph type="subTitle" idx="1"/>
          </p:nvPr>
        </p:nvSpPr>
        <p:spPr>
          <a:xfrm>
            <a:off x="755576" y="6093296"/>
            <a:ext cx="7632848" cy="696992"/>
          </a:xfrm>
        </p:spPr>
        <p:txBody>
          <a:bodyPr>
            <a:normAutofit/>
          </a:bodyPr>
          <a:lstStyle/>
          <a:p>
            <a:pPr algn="just"/>
            <a:r>
              <a:rPr lang="fr-FR" sz="2000" dirty="0">
                <a:solidFill>
                  <a:schemeClr val="tx1"/>
                </a:solidFill>
              </a:rPr>
              <a:t>Figure 2 : Evolution du Paléolithique </a:t>
            </a:r>
            <a:r>
              <a:rPr lang="fr-FR" sz="2000" dirty="0" smtClean="0">
                <a:solidFill>
                  <a:schemeClr val="tx1"/>
                </a:solidFill>
              </a:rPr>
              <a:t>armoricain (-</a:t>
            </a:r>
            <a:r>
              <a:rPr lang="fr-FR" sz="2000" dirty="0">
                <a:solidFill>
                  <a:schemeClr val="tx1"/>
                </a:solidFill>
              </a:rPr>
              <a:t>20.000-22.000 BP).</a:t>
            </a:r>
            <a:endParaRPr lang="fr-FR" sz="2000" dirty="0"/>
          </a:p>
        </p:txBody>
      </p:sp>
      <p:pic>
        <p:nvPicPr>
          <p:cNvPr id="7" name="Image 6"/>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323528" y="703539"/>
            <a:ext cx="4629150" cy="5457825"/>
          </a:xfrm>
          <a:prstGeom prst="rect">
            <a:avLst/>
          </a:prstGeom>
        </p:spPr>
      </p:pic>
      <p:sp>
        <p:nvSpPr>
          <p:cNvPr id="5" name="ZoneTexte 4"/>
          <p:cNvSpPr txBox="1"/>
          <p:nvPr/>
        </p:nvSpPr>
        <p:spPr>
          <a:xfrm>
            <a:off x="8244408" y="6453336"/>
            <a:ext cx="445702" cy="369332"/>
          </a:xfrm>
          <a:prstGeom prst="rect">
            <a:avLst/>
          </a:prstGeom>
          <a:noFill/>
        </p:spPr>
        <p:txBody>
          <a:bodyPr wrap="square" rtlCol="0">
            <a:spAutoFit/>
          </a:bodyPr>
          <a:lstStyle/>
          <a:p>
            <a:r>
              <a:rPr lang="fr-FR" dirty="0" smtClean="0"/>
              <a:t>27</a:t>
            </a:r>
            <a:endParaRPr lang="fr-FR" dirty="0"/>
          </a:p>
        </p:txBody>
      </p:sp>
      <p:pic>
        <p:nvPicPr>
          <p:cNvPr id="6" name="Image 5"/>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5796136" y="1196752"/>
            <a:ext cx="3197639" cy="3590719"/>
          </a:xfrm>
          <a:prstGeom prst="rect">
            <a:avLst/>
          </a:prstGeom>
        </p:spPr>
      </p:pic>
    </p:spTree>
    <p:extLst>
      <p:ext uri="{BB962C8B-B14F-4D97-AF65-F5344CB8AC3E}">
        <p14:creationId xmlns:p14="http://schemas.microsoft.com/office/powerpoint/2010/main" xmlns="" val="391536674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2900" b="1" dirty="0" smtClean="0"/>
              <a:t>Préhistoire – Evolution du niveau de la mer</a:t>
            </a:r>
            <a:endParaRPr lang="fr-FR" sz="2900" dirty="0"/>
          </a:p>
        </p:txBody>
      </p:sp>
      <p:pic>
        <p:nvPicPr>
          <p:cNvPr id="4" name="Image 3"/>
          <p:cNvPicPr/>
          <p:nvPr/>
        </p:nvPicPr>
        <p:blipFill>
          <a:blip r:embed="rId2" cstate="print">
            <a:extLst>
              <a:ext uri="{28A0092B-C50C-407E-A947-70E740481C1C}">
                <a14:useLocalDpi xmlns:lc="http://schemas.openxmlformats.org/drawingml/2006/lockedCanvas" xmlns:pic="http://schemas.openxmlformats.org/drawingml/2006/picture" xmlns:a14="http://schemas.microsoft.com/office/drawing/2010/main" xmlns:wps="http://schemas.microsoft.com/office/word/2010/wordprocessingShape" xmlns:wne="http://schemas.microsoft.com/office/word/2006/wordml" xmlns:wpi="http://schemas.microsoft.com/office/word/2010/wordprocessingInk" xmlns:wpg="http://schemas.microsoft.com/office/word/2010/wordprocessingGroup" xmlns:w16se="http://schemas.microsoft.com/office/word/2015/wordml/symex" xmlns:w15="http://schemas.microsoft.com/office/word/2012/wordml" xmlns:w14="http://schemas.microsoft.com/office/word/2010/wordml" xmlns:w="http://schemas.openxmlformats.org/wordprocessingml/2006/main" xmlns:w10="urn:schemas-microsoft-com:office:word" xmlns:wp="http://schemas.openxmlformats.org/drawingml/2006/wordprocessingDrawing" xmlns:wp14="http://schemas.microsoft.com/office/word/2010/wordprocessingDrawing" xmlns:v="urn:schemas-microsoft-com:vml" xmlns:m="http://schemas.openxmlformats.org/officeDocument/2006/math" xmlns:o="urn:schemas-microsoft-com:office:office" xmlns:mc="http://schemas.openxmlformats.org/markup-compatibility/2006" xmlns:cx1="http://schemas.microsoft.com/office/drawing/2015/9/8/chartex" xmlns:cx="http://schemas.microsoft.com/office/drawing/2014/chartex" xmlns:wpc="http://schemas.microsoft.com/office/word/2010/wordprocessingCanvas" xmlns="" val="0"/>
              </a:ext>
            </a:extLst>
          </a:blip>
          <a:stretch>
            <a:fillRect/>
          </a:stretch>
        </p:blipFill>
        <p:spPr>
          <a:xfrm>
            <a:off x="1403648" y="2492896"/>
            <a:ext cx="5555973" cy="2753634"/>
          </a:xfrm>
          <a:prstGeom prst="rect">
            <a:avLst/>
          </a:prstGeom>
        </p:spPr>
      </p:pic>
      <p:sp>
        <p:nvSpPr>
          <p:cNvPr id="5" name="ZoneTexte 4"/>
          <p:cNvSpPr txBox="1"/>
          <p:nvPr/>
        </p:nvSpPr>
        <p:spPr>
          <a:xfrm>
            <a:off x="1259632" y="5445224"/>
            <a:ext cx="6123984" cy="369332"/>
          </a:xfrm>
          <a:prstGeom prst="rect">
            <a:avLst/>
          </a:prstGeom>
          <a:noFill/>
        </p:spPr>
        <p:txBody>
          <a:bodyPr wrap="none" rtlCol="0">
            <a:spAutoFit/>
          </a:bodyPr>
          <a:lstStyle/>
          <a:p>
            <a:r>
              <a:rPr lang="fr-FR" dirty="0" smtClean="0"/>
              <a:t>Le niveau marin à -100 m à -15000 ans en Bretagne occidentale</a:t>
            </a:r>
            <a:endParaRPr lang="fr-FR" dirty="0"/>
          </a:p>
        </p:txBody>
      </p:sp>
      <p:sp>
        <p:nvSpPr>
          <p:cNvPr id="6" name="ZoneTexte 5"/>
          <p:cNvSpPr txBox="1"/>
          <p:nvPr/>
        </p:nvSpPr>
        <p:spPr>
          <a:xfrm>
            <a:off x="8244408" y="6453336"/>
            <a:ext cx="445702" cy="369332"/>
          </a:xfrm>
          <a:prstGeom prst="rect">
            <a:avLst/>
          </a:prstGeom>
          <a:noFill/>
        </p:spPr>
        <p:txBody>
          <a:bodyPr wrap="square" rtlCol="0">
            <a:spAutoFit/>
          </a:bodyPr>
          <a:lstStyle/>
          <a:p>
            <a:r>
              <a:rPr lang="fr-FR" dirty="0" smtClean="0"/>
              <a:t>28</a:t>
            </a:r>
            <a:endParaRPr lang="fr-FR"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251520" y="1"/>
            <a:ext cx="8568952" cy="692696"/>
          </a:xfrm>
        </p:spPr>
        <p:txBody>
          <a:bodyPr>
            <a:normAutofit/>
          </a:bodyPr>
          <a:lstStyle/>
          <a:p>
            <a:r>
              <a:rPr lang="fr-FR" sz="3200" b="1" dirty="0" smtClean="0"/>
              <a:t>Loctudy - Préhistoire</a:t>
            </a:r>
            <a:endParaRPr lang="fr-FR" sz="3200" dirty="0"/>
          </a:p>
        </p:txBody>
      </p:sp>
      <p:sp>
        <p:nvSpPr>
          <p:cNvPr id="3" name="Sous-titre 2"/>
          <p:cNvSpPr>
            <a:spLocks noGrp="1"/>
          </p:cNvSpPr>
          <p:nvPr>
            <p:ph type="subTitle" idx="1"/>
          </p:nvPr>
        </p:nvSpPr>
        <p:spPr>
          <a:xfrm>
            <a:off x="179512" y="548681"/>
            <a:ext cx="8712968" cy="6309320"/>
          </a:xfrm>
        </p:spPr>
        <p:txBody>
          <a:bodyPr>
            <a:noAutofit/>
          </a:bodyPr>
          <a:lstStyle/>
          <a:p>
            <a:pPr algn="l">
              <a:lnSpc>
                <a:spcPct val="120000"/>
              </a:lnSpc>
              <a:spcBef>
                <a:spcPts val="0"/>
              </a:spcBef>
              <a:buFont typeface="Arial" panose="020B0604020202020204" pitchFamily="34" charset="0"/>
              <a:buChar char="•"/>
            </a:pPr>
            <a:r>
              <a:rPr lang="fr-FR" sz="1200" dirty="0" smtClean="0">
                <a:solidFill>
                  <a:srgbClr val="FF0000"/>
                </a:solidFill>
              </a:rPr>
              <a:t> </a:t>
            </a:r>
            <a:r>
              <a:rPr lang="fr-FR" sz="1400" dirty="0" smtClean="0">
                <a:solidFill>
                  <a:srgbClr val="FF0000"/>
                </a:solidFill>
              </a:rPr>
              <a:t>BP : </a:t>
            </a:r>
            <a:r>
              <a:rPr lang="fr-FR" sz="1400" i="1" dirty="0" smtClean="0">
                <a:solidFill>
                  <a:srgbClr val="FF0000"/>
                </a:solidFill>
              </a:rPr>
              <a:t>Before Present</a:t>
            </a:r>
            <a:r>
              <a:rPr lang="fr-FR" sz="1400" dirty="0" smtClean="0">
                <a:solidFill>
                  <a:srgbClr val="FF0000"/>
                </a:solidFill>
              </a:rPr>
              <a:t>, avant aujourd’hui</a:t>
            </a:r>
            <a:r>
              <a:rPr lang="fr-FR" sz="1400" dirty="0">
                <a:solidFill>
                  <a:srgbClr val="FF0000"/>
                </a:solidFill>
              </a:rPr>
              <a:t>,</a:t>
            </a:r>
            <a:r>
              <a:rPr lang="fr-FR" sz="1400" dirty="0" smtClean="0">
                <a:solidFill>
                  <a:srgbClr val="FF0000"/>
                </a:solidFill>
              </a:rPr>
              <a:t> JC : Jésus-Christ</a:t>
            </a:r>
          </a:p>
          <a:p>
            <a:pPr algn="l">
              <a:lnSpc>
                <a:spcPct val="120000"/>
              </a:lnSpc>
              <a:spcBef>
                <a:spcPts val="0"/>
              </a:spcBef>
              <a:buFont typeface="Arial" panose="020B0604020202020204" pitchFamily="34" charset="0"/>
              <a:buChar char="•"/>
            </a:pPr>
            <a:r>
              <a:rPr lang="fr-FR" sz="1400" dirty="0" smtClean="0">
                <a:solidFill>
                  <a:srgbClr val="0000FF"/>
                </a:solidFill>
              </a:rPr>
              <a:t> </a:t>
            </a:r>
            <a:r>
              <a:rPr lang="fr-FR" sz="1400" b="1" dirty="0" smtClean="0">
                <a:solidFill>
                  <a:srgbClr val="0000FF"/>
                </a:solidFill>
              </a:rPr>
              <a:t>Préhistoire = Paléolithique </a:t>
            </a:r>
            <a:r>
              <a:rPr lang="fr-FR" sz="1400" b="1" dirty="0">
                <a:solidFill>
                  <a:srgbClr val="0000FF"/>
                </a:solidFill>
              </a:rPr>
              <a:t>+ </a:t>
            </a:r>
            <a:r>
              <a:rPr lang="fr-FR" sz="1400" b="1" dirty="0" smtClean="0">
                <a:solidFill>
                  <a:srgbClr val="0000FF"/>
                </a:solidFill>
              </a:rPr>
              <a:t>Mésolithique </a:t>
            </a:r>
            <a:r>
              <a:rPr lang="fr-FR" sz="1400" b="1" dirty="0">
                <a:solidFill>
                  <a:srgbClr val="0000FF"/>
                </a:solidFill>
              </a:rPr>
              <a:t>+ </a:t>
            </a:r>
            <a:r>
              <a:rPr lang="fr-FR" sz="1400" b="1" dirty="0" smtClean="0">
                <a:solidFill>
                  <a:srgbClr val="0000FF"/>
                </a:solidFill>
              </a:rPr>
              <a:t>(Néolithique) </a:t>
            </a:r>
            <a:endParaRPr lang="fr-FR" sz="1400" b="1" baseline="30000" dirty="0">
              <a:solidFill>
                <a:srgbClr val="0000FF"/>
              </a:solidFill>
            </a:endParaRPr>
          </a:p>
          <a:p>
            <a:pPr algn="l">
              <a:lnSpc>
                <a:spcPct val="120000"/>
              </a:lnSpc>
              <a:spcBef>
                <a:spcPts val="0"/>
              </a:spcBef>
              <a:buFont typeface="Arial" panose="020B0604020202020204" pitchFamily="34" charset="0"/>
              <a:buChar char="•"/>
            </a:pPr>
            <a:r>
              <a:rPr lang="fr-FR" sz="1400" dirty="0" smtClean="0">
                <a:solidFill>
                  <a:srgbClr val="0000FF"/>
                </a:solidFill>
              </a:rPr>
              <a:t> </a:t>
            </a:r>
            <a:r>
              <a:rPr lang="fr-FR" sz="1400" b="1" dirty="0" smtClean="0">
                <a:solidFill>
                  <a:srgbClr val="0000FF"/>
                </a:solidFill>
              </a:rPr>
              <a:t>Paléolithique</a:t>
            </a:r>
            <a:r>
              <a:rPr lang="fr-FR" sz="1400" dirty="0" smtClean="0">
                <a:solidFill>
                  <a:srgbClr val="0000FF"/>
                </a:solidFill>
              </a:rPr>
              <a:t> (en Bretagne) : -700</a:t>
            </a:r>
            <a:r>
              <a:rPr lang="fr-FR" sz="1400" dirty="0">
                <a:solidFill>
                  <a:srgbClr val="0000FF"/>
                </a:solidFill>
              </a:rPr>
              <a:t>.</a:t>
            </a:r>
            <a:r>
              <a:rPr lang="fr-FR" sz="1400" dirty="0" smtClean="0">
                <a:solidFill>
                  <a:srgbClr val="0000FF"/>
                </a:solidFill>
              </a:rPr>
              <a:t>000 </a:t>
            </a:r>
            <a:r>
              <a:rPr lang="fr-FR" sz="1400" dirty="0">
                <a:solidFill>
                  <a:srgbClr val="0000FF"/>
                </a:solidFill>
              </a:rPr>
              <a:t>à </a:t>
            </a:r>
            <a:r>
              <a:rPr lang="fr-FR" sz="1400" dirty="0" smtClean="0">
                <a:solidFill>
                  <a:srgbClr val="0000FF"/>
                </a:solidFill>
              </a:rPr>
              <a:t>-10</a:t>
            </a:r>
            <a:r>
              <a:rPr lang="fr-FR" sz="1400" dirty="0">
                <a:solidFill>
                  <a:srgbClr val="0000FF"/>
                </a:solidFill>
              </a:rPr>
              <a:t>.</a:t>
            </a:r>
            <a:r>
              <a:rPr lang="fr-FR" sz="1400" dirty="0" smtClean="0">
                <a:solidFill>
                  <a:srgbClr val="0000FF"/>
                </a:solidFill>
              </a:rPr>
              <a:t>000</a:t>
            </a:r>
            <a:r>
              <a:rPr lang="fr-FR" sz="1400" dirty="0">
                <a:solidFill>
                  <a:srgbClr val="0000FF"/>
                </a:solidFill>
              </a:rPr>
              <a:t> ans </a:t>
            </a:r>
            <a:r>
              <a:rPr lang="fr-FR" sz="1400" dirty="0" smtClean="0">
                <a:solidFill>
                  <a:srgbClr val="0000FF"/>
                </a:solidFill>
              </a:rPr>
              <a:t>avant JC.</a:t>
            </a:r>
          </a:p>
          <a:p>
            <a:pPr lvl="1" algn="l">
              <a:lnSpc>
                <a:spcPct val="120000"/>
              </a:lnSpc>
              <a:spcBef>
                <a:spcPts val="0"/>
              </a:spcBef>
              <a:buFont typeface="Arial" panose="020B0604020202020204" pitchFamily="34" charset="0"/>
              <a:buChar char="•"/>
            </a:pPr>
            <a:r>
              <a:rPr lang="fr-FR" sz="1400" dirty="0" smtClean="0">
                <a:solidFill>
                  <a:schemeClr val="tx1"/>
                </a:solidFill>
              </a:rPr>
              <a:t> population chasseurs-prédateurs</a:t>
            </a:r>
          </a:p>
          <a:p>
            <a:pPr lvl="1" algn="l">
              <a:lnSpc>
                <a:spcPct val="120000"/>
              </a:lnSpc>
              <a:spcBef>
                <a:spcPts val="0"/>
              </a:spcBef>
              <a:buFont typeface="Arial" panose="020B0604020202020204" pitchFamily="34" charset="0"/>
              <a:buChar char="•"/>
            </a:pPr>
            <a:r>
              <a:rPr lang="fr-FR" sz="1400" dirty="0" smtClean="0">
                <a:solidFill>
                  <a:schemeClr val="tx1"/>
                </a:solidFill>
              </a:rPr>
              <a:t> </a:t>
            </a:r>
            <a:r>
              <a:rPr lang="fr-FR" sz="1400" b="1" dirty="0" smtClean="0">
                <a:solidFill>
                  <a:schemeClr val="tx1"/>
                </a:solidFill>
              </a:rPr>
              <a:t>Paléolithique Inférieur</a:t>
            </a:r>
            <a:r>
              <a:rPr lang="fr-FR" sz="1400" dirty="0" smtClean="0">
                <a:solidFill>
                  <a:schemeClr val="tx1"/>
                </a:solidFill>
              </a:rPr>
              <a:t>,  -2,5 millions d’années BP :</a:t>
            </a:r>
          </a:p>
          <a:p>
            <a:pPr marL="914400" lvl="3" algn="l">
              <a:lnSpc>
                <a:spcPct val="120000"/>
              </a:lnSpc>
              <a:spcBef>
                <a:spcPts val="0"/>
              </a:spcBef>
              <a:buFont typeface="Arial" panose="020B0604020202020204" pitchFamily="34" charset="0"/>
              <a:buChar char="•"/>
            </a:pPr>
            <a:r>
              <a:rPr lang="fr-FR" sz="1400" dirty="0" smtClean="0">
                <a:solidFill>
                  <a:srgbClr val="FF0000"/>
                </a:solidFill>
              </a:rPr>
              <a:t> </a:t>
            </a:r>
            <a:r>
              <a:rPr lang="fr-FR" sz="1400" b="1" dirty="0" smtClean="0">
                <a:solidFill>
                  <a:srgbClr val="FF0000"/>
                </a:solidFill>
              </a:rPr>
              <a:t>-400.000 ans </a:t>
            </a:r>
            <a:r>
              <a:rPr lang="fr-FR" sz="1400" b="1" dirty="0">
                <a:solidFill>
                  <a:srgbClr val="FF0000"/>
                </a:solidFill>
              </a:rPr>
              <a:t>BP </a:t>
            </a:r>
            <a:r>
              <a:rPr lang="fr-FR" sz="1400" dirty="0">
                <a:solidFill>
                  <a:srgbClr val="FF0000"/>
                </a:solidFill>
              </a:rPr>
              <a:t>: </a:t>
            </a:r>
            <a:r>
              <a:rPr lang="fr-FR" sz="1400" dirty="0">
                <a:solidFill>
                  <a:schemeClr val="tx1"/>
                </a:solidFill>
              </a:rPr>
              <a:t>Menez </a:t>
            </a:r>
            <a:r>
              <a:rPr lang="fr-FR" sz="1400" dirty="0" err="1">
                <a:solidFill>
                  <a:schemeClr val="tx1"/>
                </a:solidFill>
              </a:rPr>
              <a:t>Dregan</a:t>
            </a:r>
            <a:r>
              <a:rPr lang="fr-FR" sz="1400" dirty="0">
                <a:solidFill>
                  <a:schemeClr val="tx1"/>
                </a:solidFill>
              </a:rPr>
              <a:t> en Plouhinec près d’Audierne (présence du feu</a:t>
            </a:r>
            <a:r>
              <a:rPr lang="fr-FR" sz="1400" dirty="0" smtClean="0">
                <a:solidFill>
                  <a:schemeClr val="tx1"/>
                </a:solidFill>
              </a:rPr>
              <a:t>)</a:t>
            </a:r>
          </a:p>
          <a:p>
            <a:pPr marL="914400" lvl="3" algn="l">
              <a:lnSpc>
                <a:spcPct val="120000"/>
              </a:lnSpc>
              <a:spcBef>
                <a:spcPts val="0"/>
              </a:spcBef>
              <a:buFont typeface="Arial" panose="020B0604020202020204" pitchFamily="34" charset="0"/>
              <a:buChar char="•"/>
            </a:pPr>
            <a:r>
              <a:rPr lang="fr-FR" sz="1400" dirty="0" smtClean="0">
                <a:solidFill>
                  <a:srgbClr val="FF0000"/>
                </a:solidFill>
              </a:rPr>
              <a:t> </a:t>
            </a:r>
            <a:r>
              <a:rPr lang="fr-FR" sz="1400" b="1" dirty="0" smtClean="0">
                <a:solidFill>
                  <a:srgbClr val="FF0000"/>
                </a:solidFill>
              </a:rPr>
              <a:t>Les </a:t>
            </a:r>
            <a:r>
              <a:rPr lang="fr-FR" sz="1400" b="1" dirty="0">
                <a:solidFill>
                  <a:srgbClr val="FF0000"/>
                </a:solidFill>
              </a:rPr>
              <a:t>premiers Loctudistes </a:t>
            </a:r>
            <a:r>
              <a:rPr lang="fr-FR" sz="1400" b="1" dirty="0" smtClean="0">
                <a:solidFill>
                  <a:srgbClr val="FF0000"/>
                </a:solidFill>
              </a:rPr>
              <a:t>arrivent à ante-Loctudy.</a:t>
            </a:r>
          </a:p>
          <a:p>
            <a:pPr lvl="1" algn="l">
              <a:lnSpc>
                <a:spcPct val="120000"/>
              </a:lnSpc>
              <a:spcBef>
                <a:spcPts val="0"/>
              </a:spcBef>
              <a:buFont typeface="Arial" panose="020B0604020202020204" pitchFamily="34" charset="0"/>
              <a:buChar char="•"/>
            </a:pPr>
            <a:r>
              <a:rPr lang="fr-FR" sz="1400" dirty="0" smtClean="0">
                <a:solidFill>
                  <a:schemeClr val="tx1"/>
                </a:solidFill>
              </a:rPr>
              <a:t> </a:t>
            </a:r>
            <a:r>
              <a:rPr lang="fr-FR" sz="1400" b="1" dirty="0" smtClean="0">
                <a:solidFill>
                  <a:schemeClr val="tx1"/>
                </a:solidFill>
              </a:rPr>
              <a:t>Paléolithique </a:t>
            </a:r>
            <a:r>
              <a:rPr lang="fr-FR" sz="1400" b="1" dirty="0">
                <a:solidFill>
                  <a:schemeClr val="tx1"/>
                </a:solidFill>
              </a:rPr>
              <a:t>Supérieur</a:t>
            </a:r>
            <a:r>
              <a:rPr lang="fr-FR" sz="1400" dirty="0">
                <a:solidFill>
                  <a:schemeClr val="tx1"/>
                </a:solidFill>
              </a:rPr>
              <a:t> </a:t>
            </a:r>
            <a:r>
              <a:rPr lang="fr-FR" sz="1400" dirty="0" smtClean="0">
                <a:solidFill>
                  <a:schemeClr val="tx1"/>
                </a:solidFill>
              </a:rPr>
              <a:t>, -45.000 à -10.000 ans BP :</a:t>
            </a:r>
          </a:p>
          <a:p>
            <a:pPr marL="914400" lvl="3" algn="l">
              <a:lnSpc>
                <a:spcPct val="120000"/>
              </a:lnSpc>
              <a:spcBef>
                <a:spcPts val="0"/>
              </a:spcBef>
              <a:buFont typeface="Arial" panose="020B0604020202020204" pitchFamily="34" charset="0"/>
              <a:buChar char="•"/>
            </a:pPr>
            <a:r>
              <a:rPr lang="fr-FR" sz="1400" dirty="0">
                <a:solidFill>
                  <a:schemeClr val="tx1"/>
                </a:solidFill>
              </a:rPr>
              <a:t> -</a:t>
            </a:r>
            <a:r>
              <a:rPr lang="fr-FR" sz="1400" dirty="0" smtClean="0">
                <a:solidFill>
                  <a:schemeClr val="tx1"/>
                </a:solidFill>
              </a:rPr>
              <a:t>35.000/-40.000 ans BP : arrivée de l’homme moderne (homo sapiens) en Europe  </a:t>
            </a:r>
          </a:p>
          <a:p>
            <a:pPr marL="914400" lvl="3" algn="l">
              <a:lnSpc>
                <a:spcPct val="120000"/>
              </a:lnSpc>
              <a:spcBef>
                <a:spcPts val="0"/>
              </a:spcBef>
              <a:buFont typeface="Arial" panose="020B0604020202020204" pitchFamily="34" charset="0"/>
              <a:buChar char="•"/>
            </a:pPr>
            <a:r>
              <a:rPr lang="fr-FR" sz="1400" dirty="0" smtClean="0">
                <a:solidFill>
                  <a:srgbClr val="FF0000"/>
                </a:solidFill>
              </a:rPr>
              <a:t> -</a:t>
            </a:r>
            <a:r>
              <a:rPr lang="fr-FR" sz="1400" b="1" dirty="0" smtClean="0">
                <a:solidFill>
                  <a:srgbClr val="FF0000"/>
                </a:solidFill>
              </a:rPr>
              <a:t>22.000/-20.000 ans BP </a:t>
            </a:r>
            <a:r>
              <a:rPr lang="fr-FR" sz="1400" dirty="0" smtClean="0">
                <a:solidFill>
                  <a:srgbClr val="FF0000"/>
                </a:solidFill>
              </a:rPr>
              <a:t>: la Manche n’existe pas, le niveau de la mer est à -100 à -120 m.</a:t>
            </a:r>
          </a:p>
          <a:p>
            <a:pPr marL="457200" lvl="2" algn="l">
              <a:lnSpc>
                <a:spcPct val="120000"/>
              </a:lnSpc>
              <a:spcBef>
                <a:spcPts val="0"/>
              </a:spcBef>
            </a:pPr>
            <a:r>
              <a:rPr lang="fr-FR" sz="1400" dirty="0">
                <a:solidFill>
                  <a:srgbClr val="FF0000"/>
                </a:solidFill>
              </a:rPr>
              <a:t>	</a:t>
            </a:r>
            <a:r>
              <a:rPr lang="fr-FR" sz="1400" dirty="0" smtClean="0">
                <a:solidFill>
                  <a:srgbClr val="FF0000"/>
                </a:solidFill>
              </a:rPr>
              <a:t>-&gt; ante-Loctudy se trouve à 145 km des falaises du plateau continental </a:t>
            </a:r>
          </a:p>
          <a:p>
            <a:pPr marL="457200" lvl="2" algn="l">
              <a:lnSpc>
                <a:spcPct val="120000"/>
              </a:lnSpc>
              <a:spcBef>
                <a:spcPts val="0"/>
              </a:spcBef>
            </a:pPr>
            <a:r>
              <a:rPr lang="fr-FR" sz="1400" dirty="0" smtClean="0">
                <a:solidFill>
                  <a:srgbClr val="FF0000"/>
                </a:solidFill>
              </a:rPr>
              <a:t>	-&gt; </a:t>
            </a:r>
            <a:r>
              <a:rPr lang="fr-FR" sz="1400" dirty="0">
                <a:solidFill>
                  <a:srgbClr val="FF0000"/>
                </a:solidFill>
              </a:rPr>
              <a:t>Les </a:t>
            </a:r>
            <a:r>
              <a:rPr lang="fr-FR" sz="1400" dirty="0" smtClean="0">
                <a:solidFill>
                  <a:srgbClr val="FF0000"/>
                </a:solidFill>
              </a:rPr>
              <a:t>Glénan se trouvent à 17 km de ante-Loctudy et  sont </a:t>
            </a:r>
            <a:r>
              <a:rPr lang="fr-FR" sz="1400" dirty="0">
                <a:solidFill>
                  <a:srgbClr val="FF0000"/>
                </a:solidFill>
              </a:rPr>
              <a:t>des </a:t>
            </a:r>
            <a:r>
              <a:rPr lang="fr-FR" sz="1400" dirty="0" smtClean="0">
                <a:solidFill>
                  <a:srgbClr val="FF0000"/>
                </a:solidFill>
              </a:rPr>
              <a:t> sommets </a:t>
            </a:r>
            <a:r>
              <a:rPr lang="fr-FR" sz="1400" dirty="0">
                <a:solidFill>
                  <a:srgbClr val="FF0000"/>
                </a:solidFill>
              </a:rPr>
              <a:t>de collines </a:t>
            </a:r>
            <a:r>
              <a:rPr lang="fr-FR" sz="1400" dirty="0" smtClean="0">
                <a:solidFill>
                  <a:srgbClr val="FF0000"/>
                </a:solidFill>
              </a:rPr>
              <a:t>émergeant  de </a:t>
            </a:r>
            <a:r>
              <a:rPr lang="fr-FR" sz="1400" dirty="0">
                <a:solidFill>
                  <a:srgbClr val="FF0000"/>
                </a:solidFill>
              </a:rPr>
              <a:t>la </a:t>
            </a:r>
            <a:r>
              <a:rPr lang="fr-FR" sz="1400" dirty="0" smtClean="0">
                <a:solidFill>
                  <a:srgbClr val="FF0000"/>
                </a:solidFill>
              </a:rPr>
              <a:t>plaine (i.e. pas dans la mer)</a:t>
            </a:r>
          </a:p>
          <a:p>
            <a:pPr marL="914400" lvl="3" algn="l">
              <a:lnSpc>
                <a:spcPct val="120000"/>
              </a:lnSpc>
              <a:spcBef>
                <a:spcPts val="0"/>
              </a:spcBef>
              <a:buFont typeface="Arial" panose="020B0604020202020204" pitchFamily="34" charset="0"/>
              <a:buChar char="•"/>
            </a:pPr>
            <a:r>
              <a:rPr lang="fr-FR" sz="1400" dirty="0">
                <a:solidFill>
                  <a:schemeClr val="tx1"/>
                </a:solidFill>
              </a:rPr>
              <a:t> -</a:t>
            </a:r>
            <a:r>
              <a:rPr lang="fr-FR" sz="1400" dirty="0" smtClean="0">
                <a:solidFill>
                  <a:schemeClr val="tx1"/>
                </a:solidFill>
              </a:rPr>
              <a:t>10.000 ans : période Würm, fin de la glaciation, réchauffement progressif, fonte accélérée des glaciers, remontée rapide du niveau marin.</a:t>
            </a:r>
          </a:p>
          <a:p>
            <a:pPr algn="l">
              <a:lnSpc>
                <a:spcPct val="120000"/>
              </a:lnSpc>
              <a:spcBef>
                <a:spcPts val="0"/>
              </a:spcBef>
              <a:buFont typeface="Arial" panose="020B0604020202020204" pitchFamily="34" charset="0"/>
              <a:buChar char="•"/>
            </a:pPr>
            <a:r>
              <a:rPr lang="fr-FR" sz="1400" dirty="0" smtClean="0">
                <a:solidFill>
                  <a:srgbClr val="0000FF"/>
                </a:solidFill>
              </a:rPr>
              <a:t> </a:t>
            </a:r>
            <a:r>
              <a:rPr lang="fr-FR" sz="1400" b="1" dirty="0" smtClean="0">
                <a:solidFill>
                  <a:srgbClr val="0000FF"/>
                </a:solidFill>
              </a:rPr>
              <a:t>Mésolithique</a:t>
            </a:r>
            <a:r>
              <a:rPr lang="fr-FR" sz="1400" dirty="0" smtClean="0">
                <a:solidFill>
                  <a:srgbClr val="0000FF"/>
                </a:solidFill>
              </a:rPr>
              <a:t> </a:t>
            </a:r>
            <a:r>
              <a:rPr lang="fr-FR" sz="1400" dirty="0">
                <a:solidFill>
                  <a:srgbClr val="0000FF"/>
                </a:solidFill>
              </a:rPr>
              <a:t>(en Bretagne) </a:t>
            </a:r>
            <a:r>
              <a:rPr lang="fr-FR" sz="1400" dirty="0" smtClean="0">
                <a:solidFill>
                  <a:srgbClr val="0000FF"/>
                </a:solidFill>
              </a:rPr>
              <a:t>: </a:t>
            </a:r>
            <a:r>
              <a:rPr lang="fr-FR" sz="1400" dirty="0">
                <a:solidFill>
                  <a:srgbClr val="0000FF"/>
                </a:solidFill>
              </a:rPr>
              <a:t> </a:t>
            </a:r>
            <a:r>
              <a:rPr lang="fr-FR" sz="1400" dirty="0" smtClean="0">
                <a:solidFill>
                  <a:srgbClr val="0000FF"/>
                </a:solidFill>
              </a:rPr>
              <a:t>-8000 à</a:t>
            </a:r>
            <a:r>
              <a:rPr lang="fr-FR" sz="1400" dirty="0">
                <a:solidFill>
                  <a:srgbClr val="0000FF"/>
                </a:solidFill>
              </a:rPr>
              <a:t> </a:t>
            </a:r>
            <a:r>
              <a:rPr lang="fr-FR" sz="1400" dirty="0" smtClean="0">
                <a:solidFill>
                  <a:srgbClr val="0000FF"/>
                </a:solidFill>
              </a:rPr>
              <a:t>-6000</a:t>
            </a:r>
            <a:r>
              <a:rPr lang="fr-FR" sz="1400" dirty="0">
                <a:solidFill>
                  <a:srgbClr val="0000FF"/>
                </a:solidFill>
              </a:rPr>
              <a:t> ans </a:t>
            </a:r>
            <a:r>
              <a:rPr lang="fr-FR" sz="1400" dirty="0" smtClean="0">
                <a:solidFill>
                  <a:srgbClr val="0000FF"/>
                </a:solidFill>
              </a:rPr>
              <a:t>avant JC, -10.000 à -8000 ans BP.</a:t>
            </a:r>
          </a:p>
          <a:p>
            <a:pPr lvl="1" algn="l">
              <a:lnSpc>
                <a:spcPct val="120000"/>
              </a:lnSpc>
              <a:spcBef>
                <a:spcPts val="0"/>
              </a:spcBef>
              <a:buFont typeface="Arial" panose="020B0604020202020204" pitchFamily="34" charset="0"/>
              <a:buChar char="•"/>
            </a:pPr>
            <a:r>
              <a:rPr lang="fr-FR" sz="1400" dirty="0" smtClean="0">
                <a:solidFill>
                  <a:schemeClr val="tx1"/>
                </a:solidFill>
              </a:rPr>
              <a:t> </a:t>
            </a:r>
            <a:r>
              <a:rPr lang="fr-FR" sz="1400" dirty="0">
                <a:solidFill>
                  <a:schemeClr val="tx1"/>
                </a:solidFill>
              </a:rPr>
              <a:t>époque de </a:t>
            </a:r>
            <a:r>
              <a:rPr lang="fr-FR" sz="1400" dirty="0" smtClean="0">
                <a:solidFill>
                  <a:schemeClr val="tx1"/>
                </a:solidFill>
              </a:rPr>
              <a:t>transition, population chasseurs-producteurs.</a:t>
            </a:r>
          </a:p>
          <a:p>
            <a:pPr lvl="1" algn="l">
              <a:lnSpc>
                <a:spcPct val="120000"/>
              </a:lnSpc>
              <a:spcBef>
                <a:spcPts val="0"/>
              </a:spcBef>
              <a:buFont typeface="Arial" panose="020B0604020202020204" pitchFamily="34" charset="0"/>
              <a:buChar char="•"/>
            </a:pPr>
            <a:r>
              <a:rPr lang="fr-FR" sz="1400" dirty="0">
                <a:solidFill>
                  <a:schemeClr val="tx1"/>
                </a:solidFill>
              </a:rPr>
              <a:t> </a:t>
            </a:r>
            <a:r>
              <a:rPr lang="fr-FR" sz="1400" dirty="0" smtClean="0">
                <a:solidFill>
                  <a:schemeClr val="tx1"/>
                </a:solidFill>
              </a:rPr>
              <a:t>microlithes</a:t>
            </a:r>
            <a:r>
              <a:rPr lang="fr-FR" sz="1400" dirty="0">
                <a:solidFill>
                  <a:schemeClr val="tx1"/>
                </a:solidFill>
              </a:rPr>
              <a:t>, petits éclats retouchés de silex et quelques pointes de flèches </a:t>
            </a:r>
            <a:r>
              <a:rPr lang="fr-FR" sz="1400" dirty="0" smtClean="0">
                <a:solidFill>
                  <a:schemeClr val="tx1"/>
                </a:solidFill>
              </a:rPr>
              <a:t>typiques</a:t>
            </a:r>
            <a:r>
              <a:rPr lang="fr-FR" sz="1400" dirty="0">
                <a:solidFill>
                  <a:schemeClr val="tx1"/>
                </a:solidFill>
              </a:rPr>
              <a:t> </a:t>
            </a:r>
            <a:r>
              <a:rPr lang="fr-FR" sz="1400" dirty="0" smtClean="0">
                <a:solidFill>
                  <a:schemeClr val="tx1"/>
                </a:solidFill>
              </a:rPr>
              <a:t>.</a:t>
            </a:r>
          </a:p>
          <a:p>
            <a:pPr lvl="1" algn="l">
              <a:lnSpc>
                <a:spcPct val="120000"/>
              </a:lnSpc>
              <a:spcBef>
                <a:spcPts val="0"/>
              </a:spcBef>
              <a:buFont typeface="Arial" panose="020B0604020202020204" pitchFamily="34" charset="0"/>
              <a:buChar char="•"/>
            </a:pPr>
            <a:r>
              <a:rPr lang="fr-FR" sz="1400" dirty="0" smtClean="0">
                <a:solidFill>
                  <a:srgbClr val="FF0000"/>
                </a:solidFill>
              </a:rPr>
              <a:t> </a:t>
            </a:r>
            <a:r>
              <a:rPr lang="fr-FR" sz="1400" b="1" dirty="0" smtClean="0">
                <a:solidFill>
                  <a:srgbClr val="FF0000"/>
                </a:solidFill>
              </a:rPr>
              <a:t>époque très </a:t>
            </a:r>
            <a:r>
              <a:rPr lang="fr-FR" sz="1400" b="1" dirty="0">
                <a:solidFill>
                  <a:srgbClr val="FF0000"/>
                </a:solidFill>
              </a:rPr>
              <a:t>peu </a:t>
            </a:r>
            <a:r>
              <a:rPr lang="fr-FR" sz="1400" b="1" dirty="0" smtClean="0">
                <a:solidFill>
                  <a:srgbClr val="FF0000"/>
                </a:solidFill>
              </a:rPr>
              <a:t>représentée </a:t>
            </a:r>
            <a:r>
              <a:rPr lang="fr-FR" sz="1400" b="1" dirty="0">
                <a:solidFill>
                  <a:srgbClr val="FF0000"/>
                </a:solidFill>
              </a:rPr>
              <a:t>à </a:t>
            </a:r>
            <a:r>
              <a:rPr lang="fr-FR" sz="1400" b="1" dirty="0" smtClean="0">
                <a:solidFill>
                  <a:srgbClr val="FF0000"/>
                </a:solidFill>
              </a:rPr>
              <a:t>ante-Loctudy.</a:t>
            </a:r>
          </a:p>
          <a:p>
            <a:pPr algn="l">
              <a:spcBef>
                <a:spcPts val="0"/>
              </a:spcBef>
              <a:buFont typeface="Arial" pitchFamily="34" charset="0"/>
              <a:buChar char="•"/>
            </a:pPr>
            <a:r>
              <a:rPr lang="fr-FR" sz="1400" dirty="0" smtClean="0">
                <a:solidFill>
                  <a:srgbClr val="0000FF"/>
                </a:solidFill>
              </a:rPr>
              <a:t> </a:t>
            </a:r>
            <a:r>
              <a:rPr lang="fr-FR" sz="1400" b="1" dirty="0" smtClean="0">
                <a:solidFill>
                  <a:srgbClr val="0000FF"/>
                </a:solidFill>
              </a:rPr>
              <a:t>Néolithique</a:t>
            </a:r>
            <a:r>
              <a:rPr lang="fr-FR" sz="1400" dirty="0" smtClean="0">
                <a:solidFill>
                  <a:srgbClr val="0000FF"/>
                </a:solidFill>
              </a:rPr>
              <a:t> (en Bretagne) : -6000 à -2000 ans avant JC, -8000 à -4000 ans BP.</a:t>
            </a:r>
          </a:p>
          <a:p>
            <a:pPr marL="457200" lvl="3" algn="l">
              <a:spcBef>
                <a:spcPts val="0"/>
              </a:spcBef>
              <a:buFont typeface="Arial" pitchFamily="34" charset="0"/>
              <a:buChar char="•"/>
            </a:pPr>
            <a:r>
              <a:rPr lang="fr-FR" sz="1000" dirty="0" smtClean="0">
                <a:solidFill>
                  <a:srgbClr val="0000FF"/>
                </a:solidFill>
              </a:rPr>
              <a:t> </a:t>
            </a:r>
            <a:r>
              <a:rPr lang="fr-FR" sz="1400" dirty="0" smtClean="0">
                <a:solidFill>
                  <a:srgbClr val="0000FF"/>
                </a:solidFill>
              </a:rPr>
              <a:t>époque d’évolution : nouvelles techniques, économie rurale, mutation habitat et croyance, maison, enceinte ou enclos, nécropole, terroir.</a:t>
            </a:r>
          </a:p>
          <a:p>
            <a:pPr marL="457200" lvl="3" algn="l">
              <a:spcBef>
                <a:spcPts val="0"/>
              </a:spcBef>
              <a:buFont typeface="Arial" pitchFamily="34" charset="0"/>
              <a:buChar char="•"/>
            </a:pPr>
            <a:r>
              <a:rPr lang="fr-FR" sz="1400" dirty="0" smtClean="0">
                <a:solidFill>
                  <a:srgbClr val="FF0000"/>
                </a:solidFill>
              </a:rPr>
              <a:t> </a:t>
            </a:r>
            <a:r>
              <a:rPr lang="fr-FR" sz="1400" b="1" dirty="0" smtClean="0">
                <a:solidFill>
                  <a:srgbClr val="FF0000"/>
                </a:solidFill>
              </a:rPr>
              <a:t>Contrairement à d'autres communes proches (ante-Lesconil), ante-Loctudy compte (relativement) peu de monuments mégalithiques à cette époque.</a:t>
            </a:r>
            <a:endParaRPr lang="fr-FR" sz="1400" b="1" dirty="0" smtClean="0"/>
          </a:p>
          <a:p>
            <a:pPr marL="0" lvl="1" algn="l">
              <a:spcBef>
                <a:spcPts val="0"/>
              </a:spcBef>
              <a:buFont typeface="Arial" panose="020B0604020202020204" pitchFamily="34" charset="0"/>
              <a:buChar char="•"/>
            </a:pPr>
            <a:endParaRPr lang="fr-FR" sz="1400" b="1" dirty="0">
              <a:solidFill>
                <a:srgbClr val="FF0000"/>
              </a:solidFill>
            </a:endParaRPr>
          </a:p>
          <a:p>
            <a:pPr algn="l">
              <a:spcBef>
                <a:spcPts val="0"/>
              </a:spcBef>
            </a:pPr>
            <a:endParaRPr lang="fr-FR" sz="1400" dirty="0">
              <a:solidFill>
                <a:srgbClr val="0000FF"/>
              </a:solidFill>
            </a:endParaRPr>
          </a:p>
        </p:txBody>
      </p:sp>
      <p:sp>
        <p:nvSpPr>
          <p:cNvPr id="5" name="ZoneTexte 4"/>
          <p:cNvSpPr txBox="1"/>
          <p:nvPr/>
        </p:nvSpPr>
        <p:spPr>
          <a:xfrm>
            <a:off x="8244408" y="6453336"/>
            <a:ext cx="445702" cy="369332"/>
          </a:xfrm>
          <a:prstGeom prst="rect">
            <a:avLst/>
          </a:prstGeom>
          <a:noFill/>
        </p:spPr>
        <p:txBody>
          <a:bodyPr wrap="square" rtlCol="0">
            <a:spAutoFit/>
          </a:bodyPr>
          <a:lstStyle/>
          <a:p>
            <a:r>
              <a:rPr lang="fr-FR" dirty="0" smtClean="0"/>
              <a:t>29</a:t>
            </a:r>
            <a:endParaRPr lang="fr-FR" dirty="0"/>
          </a:p>
        </p:txBody>
      </p:sp>
    </p:spTree>
    <p:extLst>
      <p:ext uri="{BB962C8B-B14F-4D97-AF65-F5344CB8AC3E}">
        <p14:creationId xmlns:p14="http://schemas.microsoft.com/office/powerpoint/2010/main" xmlns="" val="423373521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778098"/>
          </a:xfrm>
        </p:spPr>
        <p:txBody>
          <a:bodyPr>
            <a:normAutofit/>
          </a:bodyPr>
          <a:lstStyle/>
          <a:p>
            <a:r>
              <a:rPr lang="fr-FR" sz="3200" b="1" dirty="0" smtClean="0"/>
              <a:t>Loctudy - Protohistoire</a:t>
            </a:r>
            <a:endParaRPr lang="fr-FR" sz="3200" b="1" dirty="0"/>
          </a:p>
        </p:txBody>
      </p:sp>
      <p:sp>
        <p:nvSpPr>
          <p:cNvPr id="3" name="Espace réservé du contenu 2"/>
          <p:cNvSpPr>
            <a:spLocks noGrp="1"/>
          </p:cNvSpPr>
          <p:nvPr>
            <p:ph idx="1"/>
          </p:nvPr>
        </p:nvSpPr>
        <p:spPr>
          <a:xfrm>
            <a:off x="251520" y="1600200"/>
            <a:ext cx="8435280" cy="4525963"/>
          </a:xfrm>
        </p:spPr>
        <p:txBody>
          <a:bodyPr>
            <a:normAutofit/>
          </a:bodyPr>
          <a:lstStyle/>
          <a:p>
            <a:pPr marL="0" indent="0">
              <a:spcBef>
                <a:spcPts val="0"/>
              </a:spcBef>
            </a:pPr>
            <a:r>
              <a:rPr lang="fr-FR" sz="2000" b="1" dirty="0" smtClean="0"/>
              <a:t> Protohistoire = (Néolithique) + Chalcolithique + Âge </a:t>
            </a:r>
            <a:r>
              <a:rPr lang="fr-FR" sz="2000" b="1" dirty="0"/>
              <a:t>du </a:t>
            </a:r>
            <a:r>
              <a:rPr lang="fr-FR" sz="2000" b="1" dirty="0" smtClean="0"/>
              <a:t>Bronze </a:t>
            </a:r>
            <a:r>
              <a:rPr lang="fr-FR" sz="2000" b="1" dirty="0"/>
              <a:t>+</a:t>
            </a:r>
            <a:r>
              <a:rPr lang="fr-FR" sz="2000" b="1" dirty="0" smtClean="0"/>
              <a:t> Âge </a:t>
            </a:r>
            <a:r>
              <a:rPr lang="fr-FR" sz="2000" b="1" dirty="0"/>
              <a:t>du </a:t>
            </a:r>
            <a:r>
              <a:rPr lang="fr-FR" sz="2000" b="1" dirty="0" smtClean="0"/>
              <a:t>Fer</a:t>
            </a:r>
            <a:r>
              <a:rPr lang="fr-FR" sz="2000" b="1" dirty="0"/>
              <a:t>. </a:t>
            </a:r>
            <a:endParaRPr lang="fr-FR" sz="2000" b="1" dirty="0" smtClean="0"/>
          </a:p>
          <a:p>
            <a:pPr marL="0" indent="0">
              <a:spcBef>
                <a:spcPts val="0"/>
              </a:spcBef>
            </a:pPr>
            <a:r>
              <a:rPr lang="fr-FR" sz="2000" b="1" dirty="0" smtClean="0"/>
              <a:t> Âge de Bronze </a:t>
            </a:r>
            <a:r>
              <a:rPr lang="fr-FR" sz="2000" dirty="0" smtClean="0"/>
              <a:t>: -2000 </a:t>
            </a:r>
            <a:r>
              <a:rPr lang="fr-FR" sz="2000" dirty="0"/>
              <a:t>à </a:t>
            </a:r>
            <a:r>
              <a:rPr lang="fr-FR" sz="2000" dirty="0" smtClean="0"/>
              <a:t>-600 </a:t>
            </a:r>
            <a:r>
              <a:rPr lang="fr-FR" sz="2000" dirty="0"/>
              <a:t>avant </a:t>
            </a:r>
            <a:r>
              <a:rPr lang="fr-FR" sz="2000" dirty="0" smtClean="0"/>
              <a:t>JC</a:t>
            </a:r>
            <a:endParaRPr lang="fr-FR" sz="2000" dirty="0"/>
          </a:p>
          <a:p>
            <a:pPr marL="400050" lvl="2" indent="0">
              <a:spcBef>
                <a:spcPts val="0"/>
              </a:spcBef>
            </a:pPr>
            <a:r>
              <a:rPr lang="fr-FR" sz="1400" dirty="0" smtClean="0">
                <a:solidFill>
                  <a:srgbClr val="FF0000"/>
                </a:solidFill>
              </a:rPr>
              <a:t>  </a:t>
            </a:r>
            <a:r>
              <a:rPr lang="fr-FR" sz="2000" dirty="0" smtClean="0">
                <a:solidFill>
                  <a:srgbClr val="FF0000"/>
                </a:solidFill>
              </a:rPr>
              <a:t>Il existe peu de vestiges de cette époque sur la commune de Loctudy. </a:t>
            </a:r>
          </a:p>
          <a:p>
            <a:pPr marL="0" indent="0">
              <a:spcBef>
                <a:spcPts val="0"/>
              </a:spcBef>
            </a:pPr>
            <a:r>
              <a:rPr lang="fr-FR" sz="2000" b="1" dirty="0" smtClean="0"/>
              <a:t> Âge du Fer </a:t>
            </a:r>
            <a:r>
              <a:rPr lang="fr-FR" sz="2000" dirty="0" smtClean="0"/>
              <a:t>: -750 </a:t>
            </a:r>
            <a:r>
              <a:rPr lang="fr-FR" sz="2000" dirty="0"/>
              <a:t>à </a:t>
            </a:r>
            <a:r>
              <a:rPr lang="fr-FR" sz="2000" dirty="0" smtClean="0"/>
              <a:t>-50 </a:t>
            </a:r>
            <a:r>
              <a:rPr lang="fr-FR" sz="2000" dirty="0"/>
              <a:t>avant </a:t>
            </a:r>
            <a:r>
              <a:rPr lang="fr-FR" sz="2000" dirty="0" smtClean="0"/>
              <a:t>JC, </a:t>
            </a:r>
            <a:r>
              <a:rPr lang="fr-FR" sz="2000" dirty="0"/>
              <a:t>dit gaulois.</a:t>
            </a:r>
          </a:p>
          <a:p>
            <a:pPr marL="0" indent="0">
              <a:spcBef>
                <a:spcPts val="0"/>
              </a:spcBef>
              <a:buNone/>
            </a:pPr>
            <a:endParaRPr lang="fr-FR" sz="2000" dirty="0" smtClean="0"/>
          </a:p>
          <a:p>
            <a:pPr marL="0" indent="0">
              <a:spcBef>
                <a:spcPts val="0"/>
              </a:spcBef>
            </a:pPr>
            <a:endParaRPr lang="fr-FR" sz="2000" dirty="0"/>
          </a:p>
        </p:txBody>
      </p:sp>
      <p:sp>
        <p:nvSpPr>
          <p:cNvPr id="4" name="ZoneTexte 3"/>
          <p:cNvSpPr txBox="1"/>
          <p:nvPr/>
        </p:nvSpPr>
        <p:spPr>
          <a:xfrm>
            <a:off x="8244408" y="6453336"/>
            <a:ext cx="445702" cy="369332"/>
          </a:xfrm>
          <a:prstGeom prst="rect">
            <a:avLst/>
          </a:prstGeom>
          <a:noFill/>
        </p:spPr>
        <p:txBody>
          <a:bodyPr wrap="square" rtlCol="0">
            <a:spAutoFit/>
          </a:bodyPr>
          <a:lstStyle/>
          <a:p>
            <a:r>
              <a:rPr lang="fr-FR" dirty="0" smtClean="0"/>
              <a:t>30</a:t>
            </a:r>
            <a:endParaRPr lang="fr-FR" dirty="0"/>
          </a:p>
        </p:txBody>
      </p:sp>
    </p:spTree>
    <p:extLst>
      <p:ext uri="{BB962C8B-B14F-4D97-AF65-F5344CB8AC3E}">
        <p14:creationId xmlns:p14="http://schemas.microsoft.com/office/powerpoint/2010/main" xmlns="" val="71861386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179512" y="1"/>
            <a:ext cx="8784976" cy="1179558"/>
          </a:xfrm>
        </p:spPr>
        <p:txBody>
          <a:bodyPr>
            <a:noAutofit/>
          </a:bodyPr>
          <a:lstStyle/>
          <a:p>
            <a:r>
              <a:rPr lang="fr-FR" sz="2800" b="1" dirty="0" smtClean="0"/>
              <a:t>Loctudy - Archéologie – Préhistoire et Protohistoire </a:t>
            </a:r>
            <a:br>
              <a:rPr lang="fr-FR" sz="2800" b="1" dirty="0" smtClean="0"/>
            </a:br>
            <a:r>
              <a:rPr lang="fr-FR" sz="2800" b="1" dirty="0" smtClean="0"/>
              <a:t>- Distribution des monuments</a:t>
            </a:r>
            <a:endParaRPr lang="fr-FR" sz="2800" b="1" dirty="0"/>
          </a:p>
        </p:txBody>
      </p:sp>
      <p:sp>
        <p:nvSpPr>
          <p:cNvPr id="3" name="Sous-titre 2"/>
          <p:cNvSpPr>
            <a:spLocks noGrp="1"/>
          </p:cNvSpPr>
          <p:nvPr>
            <p:ph type="subTitle" idx="1"/>
          </p:nvPr>
        </p:nvSpPr>
        <p:spPr>
          <a:xfrm>
            <a:off x="179512" y="1064302"/>
            <a:ext cx="5112568" cy="5793698"/>
          </a:xfrm>
        </p:spPr>
        <p:txBody>
          <a:bodyPr>
            <a:noAutofit/>
          </a:bodyPr>
          <a:lstStyle/>
          <a:p>
            <a:pPr algn="just">
              <a:spcBef>
                <a:spcPts val="0"/>
              </a:spcBef>
              <a:buFont typeface="Arial" panose="020B0604020202020204" pitchFamily="34" charset="0"/>
              <a:buChar char="•"/>
            </a:pPr>
            <a:r>
              <a:rPr lang="fr-FR" sz="1800" b="1" dirty="0" smtClean="0">
                <a:solidFill>
                  <a:srgbClr val="FF0000"/>
                </a:solidFill>
              </a:rPr>
              <a:t> </a:t>
            </a:r>
            <a:r>
              <a:rPr lang="fr-FR" sz="1800" b="1" dirty="0">
                <a:solidFill>
                  <a:srgbClr val="FF0000"/>
                </a:solidFill>
              </a:rPr>
              <a:t>L</a:t>
            </a:r>
            <a:r>
              <a:rPr lang="fr-FR" sz="1800" b="1" dirty="0" smtClean="0">
                <a:solidFill>
                  <a:srgbClr val="FF0000"/>
                </a:solidFill>
              </a:rPr>
              <a:t>e territoire considéré pour étudier les monuments de ante-Loctudy va de </a:t>
            </a:r>
            <a:r>
              <a:rPr lang="fr-FR" sz="1800" b="1" dirty="0" err="1" smtClean="0">
                <a:solidFill>
                  <a:srgbClr val="FF0000"/>
                </a:solidFill>
              </a:rPr>
              <a:t>ante-Pont-l’Abbé</a:t>
            </a:r>
            <a:r>
              <a:rPr lang="fr-FR" sz="1800" b="1" dirty="0">
                <a:solidFill>
                  <a:srgbClr val="FF0000"/>
                </a:solidFill>
              </a:rPr>
              <a:t> </a:t>
            </a:r>
            <a:r>
              <a:rPr lang="fr-FR" sz="1800" b="1" dirty="0" smtClean="0">
                <a:solidFill>
                  <a:srgbClr val="FF0000"/>
                </a:solidFill>
              </a:rPr>
              <a:t>(Kermaria) jusqu’à ante-Larvor (Kerandouin) </a:t>
            </a:r>
            <a:r>
              <a:rPr lang="fr-FR" sz="1800" b="1" baseline="30000" dirty="0" smtClean="0">
                <a:solidFill>
                  <a:srgbClr val="FF0000"/>
                </a:solidFill>
              </a:rPr>
              <a:t>1</a:t>
            </a:r>
          </a:p>
          <a:p>
            <a:pPr algn="just">
              <a:spcBef>
                <a:spcPts val="0"/>
              </a:spcBef>
              <a:buFont typeface="Arial" panose="020B0604020202020204" pitchFamily="34" charset="0"/>
              <a:buChar char="•"/>
            </a:pPr>
            <a:r>
              <a:rPr lang="fr-FR" sz="1800" dirty="0">
                <a:solidFill>
                  <a:schemeClr val="tx1"/>
                </a:solidFill>
              </a:rPr>
              <a:t> </a:t>
            </a:r>
            <a:r>
              <a:rPr lang="fr-FR" sz="1800" dirty="0" smtClean="0">
                <a:solidFill>
                  <a:schemeClr val="tx1"/>
                </a:solidFill>
              </a:rPr>
              <a:t>Intégration de </a:t>
            </a:r>
            <a:r>
              <a:rPr lang="fr-FR" sz="1800" dirty="0" err="1" smtClean="0">
                <a:solidFill>
                  <a:schemeClr val="tx1"/>
                </a:solidFill>
              </a:rPr>
              <a:t>ante-Pont-l’Abbé</a:t>
            </a:r>
            <a:r>
              <a:rPr lang="fr-FR" sz="1800" dirty="0" smtClean="0">
                <a:solidFill>
                  <a:schemeClr val="tx1"/>
                </a:solidFill>
              </a:rPr>
              <a:t> : sujet à discussion, mais vu l’importance des monuments de Kermaria et Keralio, on peut penser à une relation de dépendance ante-Loctudy ↔ </a:t>
            </a:r>
            <a:r>
              <a:rPr lang="fr-FR" sz="1800" dirty="0" err="1" smtClean="0">
                <a:solidFill>
                  <a:schemeClr val="tx1"/>
                </a:solidFill>
              </a:rPr>
              <a:t>ante-Pont-l’Abbé</a:t>
            </a:r>
            <a:r>
              <a:rPr lang="fr-FR" sz="1800" dirty="0" smtClean="0">
                <a:solidFill>
                  <a:schemeClr val="tx1"/>
                </a:solidFill>
              </a:rPr>
              <a:t> via la rivière Teir.</a:t>
            </a:r>
          </a:p>
          <a:p>
            <a:pPr algn="just">
              <a:spcBef>
                <a:spcPts val="0"/>
              </a:spcBef>
              <a:buFont typeface="Arial" panose="020B0604020202020204" pitchFamily="34" charset="0"/>
              <a:buChar char="•"/>
            </a:pPr>
            <a:r>
              <a:rPr lang="fr-FR" sz="1800" dirty="0">
                <a:solidFill>
                  <a:schemeClr val="tx1"/>
                </a:solidFill>
              </a:rPr>
              <a:t> </a:t>
            </a:r>
            <a:r>
              <a:rPr lang="fr-FR" sz="1800" dirty="0" smtClean="0">
                <a:solidFill>
                  <a:schemeClr val="tx1"/>
                </a:solidFill>
              </a:rPr>
              <a:t>Intégration de l’Ile Chevalier : sujet à discussion, mais du fait du niveau des eaux (-20 à -10 m au Néolithique -8000 à -4000 ans BP), l’Ile Chevalier était plus proche de ante-Loctudy.</a:t>
            </a:r>
          </a:p>
          <a:p>
            <a:pPr algn="just">
              <a:spcBef>
                <a:spcPts val="0"/>
              </a:spcBef>
              <a:buFont typeface="Arial" panose="020B0604020202020204" pitchFamily="34" charset="0"/>
              <a:buChar char="•"/>
            </a:pPr>
            <a:r>
              <a:rPr lang="fr-FR" sz="1800" dirty="0">
                <a:solidFill>
                  <a:schemeClr val="tx1"/>
                </a:solidFill>
              </a:rPr>
              <a:t> </a:t>
            </a:r>
            <a:r>
              <a:rPr lang="fr-FR" sz="1800" dirty="0" smtClean="0">
                <a:solidFill>
                  <a:schemeClr val="tx1"/>
                </a:solidFill>
              </a:rPr>
              <a:t>Il convient de souligner (</a:t>
            </a:r>
            <a:r>
              <a:rPr lang="fr-FR" sz="1800" dirty="0" smtClean="0">
                <a:solidFill>
                  <a:srgbClr val="FF0000"/>
                </a:solidFill>
              </a:rPr>
              <a:t>hors étude</a:t>
            </a:r>
            <a:r>
              <a:rPr lang="fr-FR" sz="1800" dirty="0" smtClean="0">
                <a:solidFill>
                  <a:schemeClr val="tx1"/>
                </a:solidFill>
              </a:rPr>
              <a:t>) l’importance </a:t>
            </a:r>
            <a:r>
              <a:rPr lang="fr-FR" sz="1800" dirty="0">
                <a:solidFill>
                  <a:schemeClr val="tx1"/>
                </a:solidFill>
              </a:rPr>
              <a:t>à l’ouest </a:t>
            </a:r>
            <a:r>
              <a:rPr lang="fr-FR" sz="1800" dirty="0" smtClean="0">
                <a:solidFill>
                  <a:schemeClr val="tx1"/>
                </a:solidFill>
              </a:rPr>
              <a:t>des monuments de ante-Lesconil-Plobannalec (Quélarn, Kervadol, Kervignon, </a:t>
            </a:r>
            <a:r>
              <a:rPr lang="fr-FR" sz="1800" dirty="0" smtClean="0">
                <a:solidFill>
                  <a:srgbClr val="FF0000"/>
                </a:solidFill>
              </a:rPr>
              <a:t>Kerdalaë-Plonivel</a:t>
            </a:r>
            <a:r>
              <a:rPr lang="fr-FR" sz="1800" dirty="0" smtClean="0">
                <a:solidFill>
                  <a:schemeClr val="tx1"/>
                </a:solidFill>
              </a:rPr>
              <a:t>) et de ante-Penmarch (alignements de la Madeleine) qui définissent de facto des « centres spirituels ».</a:t>
            </a:r>
            <a:endParaRPr lang="fr-FR" sz="1800" dirty="0">
              <a:solidFill>
                <a:schemeClr val="tx1"/>
              </a:solidFill>
            </a:endParaRPr>
          </a:p>
          <a:p>
            <a:pPr algn="just">
              <a:lnSpc>
                <a:spcPct val="120000"/>
              </a:lnSpc>
              <a:spcBef>
                <a:spcPts val="0"/>
              </a:spcBef>
              <a:buFont typeface="Arial" panose="020B0604020202020204" pitchFamily="34" charset="0"/>
              <a:buChar char="•"/>
            </a:pPr>
            <a:r>
              <a:rPr lang="fr-FR" sz="1800" dirty="0" smtClean="0">
                <a:solidFill>
                  <a:srgbClr val="0000FF"/>
                </a:solidFill>
              </a:rPr>
              <a:t> Notes :</a:t>
            </a:r>
          </a:p>
          <a:p>
            <a:pPr algn="just">
              <a:lnSpc>
                <a:spcPct val="120000"/>
              </a:lnSpc>
              <a:spcBef>
                <a:spcPts val="0"/>
              </a:spcBef>
            </a:pPr>
            <a:r>
              <a:rPr lang="fr-FR" sz="1800" baseline="30000" dirty="0" smtClean="0">
                <a:solidFill>
                  <a:srgbClr val="FF0000"/>
                </a:solidFill>
              </a:rPr>
              <a:t>1</a:t>
            </a:r>
            <a:r>
              <a:rPr lang="fr-FR" sz="1800" dirty="0" smtClean="0">
                <a:solidFill>
                  <a:srgbClr val="FF0000"/>
                </a:solidFill>
              </a:rPr>
              <a:t> Hypothèse de travail</a:t>
            </a:r>
          </a:p>
        </p:txBody>
      </p:sp>
      <p:pic>
        <p:nvPicPr>
          <p:cNvPr id="4" name="Image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5292080" y="1179559"/>
            <a:ext cx="3779507" cy="5421774"/>
          </a:xfrm>
          <a:prstGeom prst="rect">
            <a:avLst/>
          </a:prstGeom>
        </p:spPr>
      </p:pic>
      <p:sp>
        <p:nvSpPr>
          <p:cNvPr id="5" name="ZoneTexte 4"/>
          <p:cNvSpPr txBox="1"/>
          <p:nvPr/>
        </p:nvSpPr>
        <p:spPr>
          <a:xfrm>
            <a:off x="8244408" y="6453336"/>
            <a:ext cx="445702" cy="369332"/>
          </a:xfrm>
          <a:prstGeom prst="rect">
            <a:avLst/>
          </a:prstGeom>
          <a:noFill/>
        </p:spPr>
        <p:txBody>
          <a:bodyPr wrap="square" rtlCol="0">
            <a:spAutoFit/>
          </a:bodyPr>
          <a:lstStyle/>
          <a:p>
            <a:r>
              <a:rPr lang="fr-FR" dirty="0" smtClean="0"/>
              <a:t>31</a:t>
            </a:r>
            <a:endParaRPr lang="fr-FR" dirty="0"/>
          </a:p>
        </p:txBody>
      </p:sp>
    </p:spTree>
    <p:extLst>
      <p:ext uri="{BB962C8B-B14F-4D97-AF65-F5344CB8AC3E}">
        <p14:creationId xmlns:p14="http://schemas.microsoft.com/office/powerpoint/2010/main" xmlns="" val="133425445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251520" y="29736"/>
            <a:ext cx="8496944" cy="1470025"/>
          </a:xfrm>
        </p:spPr>
        <p:txBody>
          <a:bodyPr>
            <a:noAutofit/>
          </a:bodyPr>
          <a:lstStyle/>
          <a:p>
            <a:r>
              <a:rPr lang="fr-FR" sz="2800" b="1" dirty="0"/>
              <a:t>Loctudy - Archéologie </a:t>
            </a:r>
            <a:r>
              <a:rPr lang="fr-FR" sz="2800" b="1" dirty="0" smtClean="0"/>
              <a:t>– Préhistoire/Protohistoire</a:t>
            </a:r>
            <a:br>
              <a:rPr lang="fr-FR" sz="2800" b="1" dirty="0" smtClean="0"/>
            </a:br>
            <a:r>
              <a:rPr lang="fr-FR" sz="2800" b="1" dirty="0" smtClean="0"/>
              <a:t>- </a:t>
            </a:r>
            <a:r>
              <a:rPr lang="fr-FR" sz="2800" b="1" dirty="0"/>
              <a:t>Les monuments du </a:t>
            </a:r>
            <a:r>
              <a:rPr lang="fr-FR" sz="2800" b="1" dirty="0" smtClean="0"/>
              <a:t>Néolithique</a:t>
            </a:r>
            <a:endParaRPr lang="fr-FR" sz="2800" dirty="0"/>
          </a:p>
        </p:txBody>
      </p:sp>
      <p:sp>
        <p:nvSpPr>
          <p:cNvPr id="3" name="Sous-titre 2"/>
          <p:cNvSpPr>
            <a:spLocks noGrp="1"/>
          </p:cNvSpPr>
          <p:nvPr>
            <p:ph type="subTitle" idx="1"/>
          </p:nvPr>
        </p:nvSpPr>
        <p:spPr>
          <a:xfrm>
            <a:off x="251520" y="1484784"/>
            <a:ext cx="5256584" cy="4226024"/>
          </a:xfrm>
        </p:spPr>
        <p:txBody>
          <a:bodyPr>
            <a:normAutofit fontScale="85000" lnSpcReduction="10000"/>
          </a:bodyPr>
          <a:lstStyle/>
          <a:p>
            <a:pPr algn="l">
              <a:spcBef>
                <a:spcPts val="0"/>
              </a:spcBef>
              <a:buFont typeface="Arial" panose="020B0604020202020204" pitchFamily="34" charset="0"/>
              <a:buChar char="•"/>
            </a:pPr>
            <a:r>
              <a:rPr lang="fr-FR" sz="2000" b="1" dirty="0" smtClean="0">
                <a:solidFill>
                  <a:srgbClr val="FF0000"/>
                </a:solidFill>
              </a:rPr>
              <a:t> Menhir </a:t>
            </a:r>
            <a:r>
              <a:rPr lang="fr-FR" sz="2000" b="1" dirty="0">
                <a:solidFill>
                  <a:srgbClr val="FF0000"/>
                </a:solidFill>
              </a:rPr>
              <a:t>de Penglaouic </a:t>
            </a:r>
            <a:endParaRPr lang="fr-FR" sz="2000" dirty="0">
              <a:solidFill>
                <a:srgbClr val="FF0000"/>
              </a:solidFill>
            </a:endParaRPr>
          </a:p>
          <a:p>
            <a:pPr algn="l">
              <a:spcBef>
                <a:spcPts val="0"/>
              </a:spcBef>
              <a:buFont typeface="Arial" panose="020B0604020202020204" pitchFamily="34" charset="0"/>
              <a:buChar char="•"/>
            </a:pPr>
            <a:r>
              <a:rPr lang="fr-FR" sz="2000" dirty="0" smtClean="0">
                <a:solidFill>
                  <a:srgbClr val="FF0000"/>
                </a:solidFill>
              </a:rPr>
              <a:t> Localisation </a:t>
            </a:r>
            <a:r>
              <a:rPr lang="fr-FR" sz="2000" dirty="0">
                <a:solidFill>
                  <a:srgbClr val="FF0000"/>
                </a:solidFill>
              </a:rPr>
              <a:t>: entre Pont-l’Abbé et Loctudy, près de Kerdual et l’Ile Queffen, rivière Their, près d'une source </a:t>
            </a:r>
            <a:endParaRPr lang="fr-FR" sz="2000" dirty="0" smtClean="0">
              <a:solidFill>
                <a:srgbClr val="FF0000"/>
              </a:solidFill>
            </a:endParaRPr>
          </a:p>
          <a:p>
            <a:pPr algn="l">
              <a:spcBef>
                <a:spcPts val="0"/>
              </a:spcBef>
              <a:buFont typeface="Arial" panose="020B0604020202020204" pitchFamily="34" charset="0"/>
              <a:buChar char="•"/>
            </a:pPr>
            <a:r>
              <a:rPr lang="fr-FR" sz="2000" dirty="0" smtClean="0">
                <a:solidFill>
                  <a:srgbClr val="FF0000"/>
                </a:solidFill>
              </a:rPr>
              <a:t> Epoque </a:t>
            </a:r>
            <a:r>
              <a:rPr lang="fr-FR" sz="2000" dirty="0">
                <a:solidFill>
                  <a:srgbClr val="FF0000"/>
                </a:solidFill>
              </a:rPr>
              <a:t>: Néolithique, environ -5000 à -4000 ans avant J.C </a:t>
            </a:r>
            <a:r>
              <a:rPr lang="fr-FR" sz="2000" dirty="0" smtClean="0">
                <a:solidFill>
                  <a:srgbClr val="FF0000"/>
                </a:solidFill>
              </a:rPr>
              <a:t>, </a:t>
            </a:r>
            <a:r>
              <a:rPr lang="fr-FR" sz="2000" b="1" dirty="0" smtClean="0">
                <a:solidFill>
                  <a:srgbClr val="FF0000"/>
                </a:solidFill>
              </a:rPr>
              <a:t>-7000 ans BP (Flandrien)</a:t>
            </a:r>
          </a:p>
          <a:p>
            <a:pPr algn="l">
              <a:spcBef>
                <a:spcPts val="0"/>
              </a:spcBef>
              <a:buFont typeface="Arial" panose="020B0604020202020204" pitchFamily="34" charset="0"/>
              <a:buChar char="•"/>
            </a:pPr>
            <a:r>
              <a:rPr lang="fr-FR" sz="2000" dirty="0" smtClean="0">
                <a:solidFill>
                  <a:srgbClr val="FF0000"/>
                </a:solidFill>
              </a:rPr>
              <a:t> Forme </a:t>
            </a:r>
            <a:r>
              <a:rPr lang="fr-FR" sz="2000" dirty="0">
                <a:solidFill>
                  <a:srgbClr val="FF0000"/>
                </a:solidFill>
              </a:rPr>
              <a:t>: Penglaouic, Pen-Laouic, la mésange </a:t>
            </a:r>
            <a:r>
              <a:rPr lang="fr-FR" sz="2000" dirty="0" smtClean="0">
                <a:solidFill>
                  <a:srgbClr val="FF0000"/>
                </a:solidFill>
              </a:rPr>
              <a:t>charbonnière</a:t>
            </a:r>
          </a:p>
          <a:p>
            <a:pPr algn="l">
              <a:spcBef>
                <a:spcPts val="0"/>
              </a:spcBef>
              <a:buFont typeface="Arial" panose="020B0604020202020204" pitchFamily="34" charset="0"/>
              <a:buChar char="•"/>
            </a:pPr>
            <a:r>
              <a:rPr lang="fr-FR" sz="2000" dirty="0">
                <a:solidFill>
                  <a:srgbClr val="FF0000"/>
                </a:solidFill>
              </a:rPr>
              <a:t> </a:t>
            </a:r>
            <a:r>
              <a:rPr lang="fr-FR" sz="2000" b="1" dirty="0" smtClean="0">
                <a:solidFill>
                  <a:srgbClr val="FF0000"/>
                </a:solidFill>
              </a:rPr>
              <a:t>Niveau eau : env. -10 m au Flandrien</a:t>
            </a:r>
          </a:p>
          <a:p>
            <a:pPr algn="l">
              <a:spcBef>
                <a:spcPts val="0"/>
              </a:spcBef>
              <a:buFont typeface="Arial" panose="020B0604020202020204" pitchFamily="34" charset="0"/>
              <a:buChar char="•"/>
            </a:pPr>
            <a:r>
              <a:rPr lang="fr-FR" sz="2000" dirty="0">
                <a:solidFill>
                  <a:srgbClr val="FF0000"/>
                </a:solidFill>
              </a:rPr>
              <a:t> </a:t>
            </a:r>
            <a:r>
              <a:rPr lang="fr-FR" sz="2000" dirty="0" smtClean="0">
                <a:solidFill>
                  <a:srgbClr val="FF0000"/>
                </a:solidFill>
              </a:rPr>
              <a:t>Distance actuelle à la côte : 2,5 km</a:t>
            </a:r>
          </a:p>
          <a:p>
            <a:pPr algn="l">
              <a:spcBef>
                <a:spcPts val="0"/>
              </a:spcBef>
              <a:buFont typeface="Arial" panose="020B0604020202020204" pitchFamily="34" charset="0"/>
              <a:buChar char="•"/>
            </a:pPr>
            <a:r>
              <a:rPr lang="fr-FR" sz="2000" dirty="0" smtClean="0">
                <a:solidFill>
                  <a:srgbClr val="FF0000"/>
                </a:solidFill>
              </a:rPr>
              <a:t> </a:t>
            </a:r>
            <a:r>
              <a:rPr lang="fr-FR" sz="2000" b="1" dirty="0" smtClean="0">
                <a:solidFill>
                  <a:srgbClr val="FF0000"/>
                </a:solidFill>
              </a:rPr>
              <a:t>Distance à l’ancienne côte flandrienne : 9 km</a:t>
            </a:r>
            <a:endParaRPr lang="fr-FR" sz="2000" b="1" dirty="0">
              <a:solidFill>
                <a:srgbClr val="FF0000"/>
              </a:solidFill>
            </a:endParaRPr>
          </a:p>
          <a:p>
            <a:pPr algn="l">
              <a:spcBef>
                <a:spcPts val="0"/>
              </a:spcBef>
              <a:buFont typeface="Arial" panose="020B0604020202020204" pitchFamily="34" charset="0"/>
              <a:buChar char="•"/>
            </a:pPr>
            <a:r>
              <a:rPr lang="fr-FR" sz="2000" dirty="0" smtClean="0">
                <a:solidFill>
                  <a:srgbClr val="FF0000"/>
                </a:solidFill>
              </a:rPr>
              <a:t> Actuellement « Menhir mouillé » mais érigé initialement sur la terre ferme.</a:t>
            </a:r>
          </a:p>
          <a:p>
            <a:pPr algn="l">
              <a:spcBef>
                <a:spcPts val="0"/>
              </a:spcBef>
              <a:buFont typeface="Arial" panose="020B0604020202020204" pitchFamily="34" charset="0"/>
              <a:buChar char="•"/>
            </a:pPr>
            <a:r>
              <a:rPr lang="fr-FR" sz="2000" dirty="0" smtClean="0">
                <a:solidFill>
                  <a:srgbClr val="FF0000"/>
                </a:solidFill>
              </a:rPr>
              <a:t> Fonction du menhir de Penglaouic ? </a:t>
            </a:r>
          </a:p>
          <a:p>
            <a:pPr lvl="1" algn="l">
              <a:spcBef>
                <a:spcPts val="0"/>
              </a:spcBef>
              <a:buFont typeface="Arial" panose="020B0604020202020204" pitchFamily="34" charset="0"/>
              <a:buChar char="•"/>
            </a:pPr>
            <a:r>
              <a:rPr lang="fr-FR" sz="2000" dirty="0" smtClean="0">
                <a:solidFill>
                  <a:srgbClr val="FF0000"/>
                </a:solidFill>
              </a:rPr>
              <a:t> Délimiteur de territoires en amont/aval de la rivière Teir ? </a:t>
            </a:r>
          </a:p>
          <a:p>
            <a:pPr lvl="1" algn="l">
              <a:spcBef>
                <a:spcPts val="0"/>
              </a:spcBef>
              <a:buFont typeface="Arial" panose="020B0604020202020204" pitchFamily="34" charset="0"/>
              <a:buChar char="•"/>
            </a:pPr>
            <a:r>
              <a:rPr lang="fr-FR" sz="2000" dirty="0" smtClean="0">
                <a:solidFill>
                  <a:srgbClr val="FF0000"/>
                </a:solidFill>
              </a:rPr>
              <a:t> Indicateur-marqueur de l’arrivée des plus hautes marées à l’époque de son érection ?</a:t>
            </a:r>
          </a:p>
          <a:p>
            <a:pPr algn="l">
              <a:spcBef>
                <a:spcPts val="0"/>
              </a:spcBef>
              <a:buFont typeface="Arial" panose="020B0604020202020204" pitchFamily="34" charset="0"/>
              <a:buChar char="•"/>
            </a:pPr>
            <a:endParaRPr lang="fr-FR" sz="2000" dirty="0">
              <a:solidFill>
                <a:srgbClr val="FF0000"/>
              </a:solidFill>
            </a:endParaRPr>
          </a:p>
        </p:txBody>
      </p:sp>
      <p:sp>
        <p:nvSpPr>
          <p:cNvPr id="4" name="ZoneTexte 3"/>
          <p:cNvSpPr txBox="1"/>
          <p:nvPr/>
        </p:nvSpPr>
        <p:spPr>
          <a:xfrm>
            <a:off x="8244408" y="6453336"/>
            <a:ext cx="445702" cy="369332"/>
          </a:xfrm>
          <a:prstGeom prst="rect">
            <a:avLst/>
          </a:prstGeom>
          <a:noFill/>
        </p:spPr>
        <p:txBody>
          <a:bodyPr wrap="square" rtlCol="0">
            <a:spAutoFit/>
          </a:bodyPr>
          <a:lstStyle/>
          <a:p>
            <a:r>
              <a:rPr lang="fr-FR" dirty="0" smtClean="0"/>
              <a:t>32</a:t>
            </a:r>
            <a:endParaRPr lang="fr-FR" dirty="0"/>
          </a:p>
        </p:txBody>
      </p:sp>
      <p:pic>
        <p:nvPicPr>
          <p:cNvPr id="16387" name="Picture 3" descr="C:\__Loctudy\_Loctudy - Livre Vanuxeem\_CONFERENCE\schéma_niveau_mer_flandrien_bretagne_-7000ans.jpg"/>
          <p:cNvPicPr>
            <a:picLocks noChangeAspect="1" noChangeArrowheads="1"/>
          </p:cNvPicPr>
          <p:nvPr/>
        </p:nvPicPr>
        <p:blipFill>
          <a:blip r:embed="rId2" cstate="print"/>
          <a:srcRect/>
          <a:stretch>
            <a:fillRect/>
          </a:stretch>
        </p:blipFill>
        <p:spPr bwMode="auto">
          <a:xfrm>
            <a:off x="5364089" y="1916832"/>
            <a:ext cx="3779911" cy="3173700"/>
          </a:xfrm>
          <a:prstGeom prst="rect">
            <a:avLst/>
          </a:prstGeom>
          <a:noFill/>
        </p:spPr>
      </p:pic>
    </p:spTree>
    <p:extLst>
      <p:ext uri="{BB962C8B-B14F-4D97-AF65-F5344CB8AC3E}">
        <p14:creationId xmlns:p14="http://schemas.microsoft.com/office/powerpoint/2010/main" xmlns="" val="404715890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251520" y="0"/>
            <a:ext cx="8640960" cy="1470025"/>
          </a:xfrm>
        </p:spPr>
        <p:txBody>
          <a:bodyPr>
            <a:noAutofit/>
          </a:bodyPr>
          <a:lstStyle/>
          <a:p>
            <a:r>
              <a:rPr lang="fr-FR" sz="3200" b="1" dirty="0" smtClean="0"/>
              <a:t>Loctudy - Archéologie – Préhistoire/Protohistoire</a:t>
            </a:r>
            <a:br>
              <a:rPr lang="fr-FR" sz="3200" b="1" dirty="0" smtClean="0"/>
            </a:br>
            <a:r>
              <a:rPr lang="fr-FR" sz="3200" b="1" dirty="0" smtClean="0"/>
              <a:t>- Les monuments du Néolithique</a:t>
            </a:r>
            <a:endParaRPr lang="fr-FR" sz="3200" dirty="0"/>
          </a:p>
        </p:txBody>
      </p:sp>
      <p:sp>
        <p:nvSpPr>
          <p:cNvPr id="3" name="Sous-titre 2"/>
          <p:cNvSpPr>
            <a:spLocks noGrp="1"/>
          </p:cNvSpPr>
          <p:nvPr>
            <p:ph type="subTitle" idx="1"/>
          </p:nvPr>
        </p:nvSpPr>
        <p:spPr>
          <a:xfrm>
            <a:off x="3563888" y="5013176"/>
            <a:ext cx="4208512" cy="625624"/>
          </a:xfrm>
        </p:spPr>
        <p:txBody>
          <a:bodyPr>
            <a:normAutofit fontScale="85000" lnSpcReduction="10000"/>
          </a:bodyPr>
          <a:lstStyle/>
          <a:p>
            <a:r>
              <a:rPr lang="fr-FR" dirty="0" err="1" smtClean="0">
                <a:solidFill>
                  <a:schemeClr val="tx1"/>
                </a:solidFill>
              </a:rPr>
              <a:t>Fig</a:t>
            </a:r>
            <a:r>
              <a:rPr lang="fr-FR" dirty="0" smtClean="0">
                <a:solidFill>
                  <a:schemeClr val="tx1"/>
                </a:solidFill>
              </a:rPr>
              <a:t> : Menhir de Penglaouic</a:t>
            </a:r>
            <a:endParaRPr lang="fr-FR" dirty="0"/>
          </a:p>
        </p:txBody>
      </p:sp>
      <p:pic>
        <p:nvPicPr>
          <p:cNvPr id="4" name="Image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3851920" y="1988840"/>
            <a:ext cx="3962400" cy="2952750"/>
          </a:xfrm>
          <a:prstGeom prst="rect">
            <a:avLst/>
          </a:prstGeom>
        </p:spPr>
      </p:pic>
      <p:pic>
        <p:nvPicPr>
          <p:cNvPr id="5" name="Image 4"/>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539552" y="1988840"/>
            <a:ext cx="2459635" cy="3528392"/>
          </a:xfrm>
          <a:prstGeom prst="rect">
            <a:avLst/>
          </a:prstGeom>
        </p:spPr>
      </p:pic>
      <p:sp>
        <p:nvSpPr>
          <p:cNvPr id="6" name="ZoneTexte 5"/>
          <p:cNvSpPr txBox="1"/>
          <p:nvPr/>
        </p:nvSpPr>
        <p:spPr>
          <a:xfrm>
            <a:off x="8244408" y="6453336"/>
            <a:ext cx="445702" cy="369332"/>
          </a:xfrm>
          <a:prstGeom prst="rect">
            <a:avLst/>
          </a:prstGeom>
          <a:noFill/>
        </p:spPr>
        <p:txBody>
          <a:bodyPr wrap="square" rtlCol="0">
            <a:spAutoFit/>
          </a:bodyPr>
          <a:lstStyle/>
          <a:p>
            <a:r>
              <a:rPr lang="fr-FR" dirty="0" smtClean="0"/>
              <a:t>33</a:t>
            </a:r>
            <a:endParaRPr lang="fr-FR" dirty="0"/>
          </a:p>
        </p:txBody>
      </p:sp>
      <p:sp>
        <p:nvSpPr>
          <p:cNvPr id="7" name="Rectangle 6"/>
          <p:cNvSpPr/>
          <p:nvPr/>
        </p:nvSpPr>
        <p:spPr>
          <a:xfrm>
            <a:off x="539552" y="1412776"/>
            <a:ext cx="2454005" cy="369332"/>
          </a:xfrm>
          <a:prstGeom prst="rect">
            <a:avLst/>
          </a:prstGeom>
        </p:spPr>
        <p:txBody>
          <a:bodyPr wrap="none">
            <a:spAutoFit/>
          </a:bodyPr>
          <a:lstStyle/>
          <a:p>
            <a:pPr>
              <a:buFont typeface="Arial" pitchFamily="34" charset="0"/>
              <a:buChar char="•"/>
            </a:pPr>
            <a:r>
              <a:rPr lang="fr-FR" b="1" dirty="0" smtClean="0">
                <a:solidFill>
                  <a:srgbClr val="FF0000"/>
                </a:solidFill>
              </a:rPr>
              <a:t> Menhir de Penglaouic </a:t>
            </a:r>
            <a:endParaRPr lang="fr-FR"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79512" y="11266"/>
            <a:ext cx="8784976" cy="1143000"/>
          </a:xfrm>
        </p:spPr>
        <p:txBody>
          <a:bodyPr>
            <a:noAutofit/>
          </a:bodyPr>
          <a:lstStyle/>
          <a:p>
            <a:r>
              <a:rPr lang="fr-FR" sz="3200" b="1" dirty="0"/>
              <a:t>Loctudy - Archéologie </a:t>
            </a:r>
            <a:r>
              <a:rPr lang="fr-FR" sz="3200" b="1" dirty="0" smtClean="0"/>
              <a:t>- Préhistoire/Protohistoire </a:t>
            </a:r>
            <a:r>
              <a:rPr lang="fr-FR" sz="3200" b="1" dirty="0"/>
              <a:t/>
            </a:r>
            <a:br>
              <a:rPr lang="fr-FR" sz="3200" b="1" dirty="0"/>
            </a:br>
            <a:r>
              <a:rPr lang="fr-FR" sz="3200" b="1" dirty="0"/>
              <a:t>- Les </a:t>
            </a:r>
            <a:r>
              <a:rPr lang="fr-FR" sz="3200" b="1" dirty="0" smtClean="0"/>
              <a:t>monuments du Néolithique</a:t>
            </a:r>
            <a:endParaRPr lang="fr-FR" sz="3200" dirty="0"/>
          </a:p>
        </p:txBody>
      </p:sp>
      <p:sp>
        <p:nvSpPr>
          <p:cNvPr id="3" name="Espace réservé du contenu 2"/>
          <p:cNvSpPr>
            <a:spLocks noGrp="1"/>
          </p:cNvSpPr>
          <p:nvPr>
            <p:ph idx="1"/>
          </p:nvPr>
        </p:nvSpPr>
        <p:spPr>
          <a:xfrm>
            <a:off x="251520" y="1052736"/>
            <a:ext cx="8640960" cy="5805264"/>
          </a:xfrm>
        </p:spPr>
        <p:txBody>
          <a:bodyPr>
            <a:normAutofit fontScale="25000" lnSpcReduction="20000"/>
          </a:bodyPr>
          <a:lstStyle/>
          <a:p>
            <a:pPr marL="0" indent="0">
              <a:lnSpc>
                <a:spcPct val="120000"/>
              </a:lnSpc>
              <a:spcBef>
                <a:spcPts val="0"/>
              </a:spcBef>
            </a:pPr>
            <a:r>
              <a:rPr lang="fr-FR" sz="7200" b="1" dirty="0" smtClean="0">
                <a:solidFill>
                  <a:srgbClr val="FF0000"/>
                </a:solidFill>
              </a:rPr>
              <a:t> Stèle </a:t>
            </a:r>
            <a:r>
              <a:rPr lang="fr-FR" sz="7200" b="1" dirty="0">
                <a:solidFill>
                  <a:srgbClr val="FF0000"/>
                </a:solidFill>
              </a:rPr>
              <a:t>de Keraugant </a:t>
            </a:r>
            <a:endParaRPr lang="fr-FR" sz="7200" dirty="0">
              <a:solidFill>
                <a:srgbClr val="FF0000"/>
              </a:solidFill>
            </a:endParaRPr>
          </a:p>
          <a:p>
            <a:pPr marL="0" indent="0">
              <a:lnSpc>
                <a:spcPct val="120000"/>
              </a:lnSpc>
              <a:spcBef>
                <a:spcPts val="0"/>
              </a:spcBef>
            </a:pPr>
            <a:r>
              <a:rPr lang="fr-FR" sz="7200" dirty="0" smtClean="0">
                <a:solidFill>
                  <a:srgbClr val="FF0000"/>
                </a:solidFill>
              </a:rPr>
              <a:t> Localisation</a:t>
            </a:r>
            <a:r>
              <a:rPr lang="fr-FR" sz="7200" dirty="0">
                <a:solidFill>
                  <a:srgbClr val="FF0000"/>
                </a:solidFill>
              </a:rPr>
              <a:t> : Loctudy, Keraugant (près de Coz Castel), ferme de Keraugant</a:t>
            </a:r>
          </a:p>
          <a:p>
            <a:pPr marL="0" indent="0">
              <a:lnSpc>
                <a:spcPct val="120000"/>
              </a:lnSpc>
              <a:spcBef>
                <a:spcPts val="0"/>
              </a:spcBef>
            </a:pPr>
            <a:r>
              <a:rPr lang="fr-FR" sz="7200" dirty="0" smtClean="0">
                <a:solidFill>
                  <a:srgbClr val="FF0000"/>
                </a:solidFill>
              </a:rPr>
              <a:t> Epoque</a:t>
            </a:r>
            <a:r>
              <a:rPr lang="fr-FR" sz="7200" dirty="0">
                <a:solidFill>
                  <a:srgbClr val="FF0000"/>
                </a:solidFill>
              </a:rPr>
              <a:t> : Néolithique</a:t>
            </a:r>
          </a:p>
          <a:p>
            <a:pPr marL="0" indent="0">
              <a:lnSpc>
                <a:spcPct val="120000"/>
              </a:lnSpc>
              <a:spcBef>
                <a:spcPts val="0"/>
              </a:spcBef>
            </a:pPr>
            <a:r>
              <a:rPr lang="fr-FR" sz="7200" dirty="0" smtClean="0">
                <a:solidFill>
                  <a:srgbClr val="FF0000"/>
                </a:solidFill>
              </a:rPr>
              <a:t> Hauteur </a:t>
            </a:r>
            <a:r>
              <a:rPr lang="fr-FR" sz="7200" dirty="0">
                <a:solidFill>
                  <a:srgbClr val="FF0000"/>
                </a:solidFill>
              </a:rPr>
              <a:t>: oui, sur une ligne haute </a:t>
            </a:r>
            <a:r>
              <a:rPr lang="fr-FR" sz="7200" dirty="0" smtClean="0">
                <a:solidFill>
                  <a:srgbClr val="FF0000"/>
                </a:solidFill>
              </a:rPr>
              <a:t>Hent-Croas-</a:t>
            </a:r>
            <a:r>
              <a:rPr lang="fr-FR" sz="7200" dirty="0" err="1" smtClean="0">
                <a:solidFill>
                  <a:srgbClr val="FF0000"/>
                </a:solidFill>
              </a:rPr>
              <a:t>Kerillan</a:t>
            </a:r>
            <a:endParaRPr lang="fr-FR" sz="7200" dirty="0" smtClean="0">
              <a:solidFill>
                <a:srgbClr val="FF0000"/>
              </a:solidFill>
            </a:endParaRPr>
          </a:p>
          <a:p>
            <a:pPr marL="0" indent="0">
              <a:lnSpc>
                <a:spcPct val="120000"/>
              </a:lnSpc>
              <a:spcBef>
                <a:spcPts val="0"/>
              </a:spcBef>
            </a:pPr>
            <a:r>
              <a:rPr lang="fr-FR" sz="7200" dirty="0" smtClean="0">
                <a:solidFill>
                  <a:srgbClr val="FF0000"/>
                </a:solidFill>
              </a:rPr>
              <a:t> Formes : Keraugant, Keraugan, Kerogan</a:t>
            </a:r>
            <a:r>
              <a:rPr lang="fr-FR" sz="7200" dirty="0">
                <a:solidFill>
                  <a:srgbClr val="FF0000"/>
                </a:solidFill>
              </a:rPr>
              <a:t>, </a:t>
            </a:r>
            <a:r>
              <a:rPr lang="fr-FR" sz="7200" dirty="0" smtClean="0">
                <a:solidFill>
                  <a:srgbClr val="FF0000"/>
                </a:solidFill>
              </a:rPr>
              <a:t>Kerovan</a:t>
            </a:r>
          </a:p>
          <a:p>
            <a:pPr marL="0" indent="0">
              <a:lnSpc>
                <a:spcPct val="120000"/>
              </a:lnSpc>
              <a:spcBef>
                <a:spcPts val="0"/>
              </a:spcBef>
            </a:pPr>
            <a:r>
              <a:rPr lang="fr-FR" sz="7200" dirty="0" smtClean="0">
                <a:solidFill>
                  <a:srgbClr val="FF0000"/>
                </a:solidFill>
              </a:rPr>
              <a:t> Keraugant </a:t>
            </a:r>
            <a:r>
              <a:rPr lang="fr-FR" sz="7200" dirty="0">
                <a:solidFill>
                  <a:srgbClr val="FF0000"/>
                </a:solidFill>
              </a:rPr>
              <a:t>ou Kerogan est décomposé en </a:t>
            </a:r>
            <a:r>
              <a:rPr lang="fr-FR" sz="7200" i="1" dirty="0">
                <a:solidFill>
                  <a:srgbClr val="FF0000"/>
                </a:solidFill>
              </a:rPr>
              <a:t>ker</a:t>
            </a:r>
            <a:r>
              <a:rPr lang="fr-FR" sz="7200" dirty="0">
                <a:solidFill>
                  <a:srgbClr val="FF0000"/>
                </a:solidFill>
              </a:rPr>
              <a:t> </a:t>
            </a:r>
            <a:r>
              <a:rPr lang="fr-FR" sz="7200" dirty="0" smtClean="0">
                <a:solidFill>
                  <a:srgbClr val="FF0000"/>
                </a:solidFill>
              </a:rPr>
              <a:t>(maison) et </a:t>
            </a:r>
            <a:r>
              <a:rPr lang="fr-FR" sz="7200" i="1" dirty="0">
                <a:solidFill>
                  <a:srgbClr val="FF0000"/>
                </a:solidFill>
              </a:rPr>
              <a:t>ogan</a:t>
            </a:r>
            <a:r>
              <a:rPr lang="fr-FR" sz="7200" dirty="0">
                <a:solidFill>
                  <a:srgbClr val="FF0000"/>
                </a:solidFill>
              </a:rPr>
              <a:t> (fée en breton). Le nom de maison des korrigans et des fées est très répandu en Bretagne pour désigner un monument ancien (dolmen, menhir, stèle).</a:t>
            </a:r>
            <a:endParaRPr lang="fr-FR" sz="7200" dirty="0" smtClean="0">
              <a:solidFill>
                <a:srgbClr val="FF0000"/>
              </a:solidFill>
            </a:endParaRPr>
          </a:p>
          <a:p>
            <a:pPr marL="0" indent="0">
              <a:lnSpc>
                <a:spcPct val="120000"/>
              </a:lnSpc>
              <a:spcBef>
                <a:spcPts val="0"/>
              </a:spcBef>
            </a:pPr>
            <a:r>
              <a:rPr lang="fr-FR" sz="7200" dirty="0" smtClean="0">
                <a:solidFill>
                  <a:srgbClr val="FF0000"/>
                </a:solidFill>
              </a:rPr>
              <a:t> Malgré </a:t>
            </a:r>
            <a:r>
              <a:rPr lang="fr-FR" sz="7200" dirty="0">
                <a:solidFill>
                  <a:srgbClr val="FF0000"/>
                </a:solidFill>
              </a:rPr>
              <a:t>les 6 morceaux éparpillés dans la cour de la ferme de Keraugant, il n'y a en fait qu'une seule stèle, d'environ 4 mètres de hauteur (</a:t>
            </a:r>
            <a:r>
              <a:rPr lang="fr-FR" sz="7200" dirty="0" smtClean="0">
                <a:solidFill>
                  <a:srgbClr val="FF0000"/>
                </a:solidFill>
              </a:rPr>
              <a:t>4,27m)</a:t>
            </a:r>
          </a:p>
          <a:p>
            <a:pPr marL="0" indent="0">
              <a:lnSpc>
                <a:spcPct val="120000"/>
              </a:lnSpc>
              <a:spcBef>
                <a:spcPts val="0"/>
              </a:spcBef>
            </a:pPr>
            <a:r>
              <a:rPr lang="fr-FR" sz="7200" dirty="0" smtClean="0">
                <a:solidFill>
                  <a:srgbClr val="FF0000"/>
                </a:solidFill>
              </a:rPr>
              <a:t> Le </a:t>
            </a:r>
            <a:r>
              <a:rPr lang="fr-FR" sz="7200" dirty="0">
                <a:solidFill>
                  <a:srgbClr val="FF0000"/>
                </a:solidFill>
              </a:rPr>
              <a:t>lieu d'origine était dans un champ à environ 100 m de la ferme de </a:t>
            </a:r>
            <a:r>
              <a:rPr lang="fr-FR" sz="7200" dirty="0" smtClean="0">
                <a:solidFill>
                  <a:srgbClr val="FF0000"/>
                </a:solidFill>
              </a:rPr>
              <a:t>Keraugant, </a:t>
            </a:r>
            <a:r>
              <a:rPr lang="fr-FR" sz="7200" dirty="0">
                <a:solidFill>
                  <a:srgbClr val="FF0000"/>
                </a:solidFill>
              </a:rPr>
              <a:t>en allant </a:t>
            </a:r>
            <a:r>
              <a:rPr lang="fr-FR" sz="7200" dirty="0" smtClean="0">
                <a:solidFill>
                  <a:srgbClr val="FF0000"/>
                </a:solidFill>
              </a:rPr>
              <a:t>au sud vers Kerillan (chemin à partir de la ferme, parallèle et à l’est de la Route de Larvor, les pierres de calage sont restées a priori en place).</a:t>
            </a:r>
          </a:p>
          <a:p>
            <a:pPr marL="0" indent="0">
              <a:lnSpc>
                <a:spcPct val="120000"/>
              </a:lnSpc>
              <a:spcBef>
                <a:spcPts val="0"/>
              </a:spcBef>
            </a:pPr>
            <a:r>
              <a:rPr lang="fr-FR" sz="7200" dirty="0" smtClean="0">
                <a:solidFill>
                  <a:srgbClr val="FF0000"/>
                </a:solidFill>
              </a:rPr>
              <a:t> Les </a:t>
            </a:r>
            <a:r>
              <a:rPr lang="fr-FR" sz="7200" dirty="0">
                <a:solidFill>
                  <a:srgbClr val="FF0000"/>
                </a:solidFill>
              </a:rPr>
              <a:t>4 morceaux du bas de la stèle sont brisés en 2 x 2 morceaux symétriques</a:t>
            </a:r>
            <a:r>
              <a:rPr lang="fr-FR" sz="7200" dirty="0" smtClean="0">
                <a:solidFill>
                  <a:srgbClr val="FF0000"/>
                </a:solidFill>
              </a:rPr>
              <a:t>.</a:t>
            </a:r>
          </a:p>
          <a:p>
            <a:pPr marL="0" indent="0">
              <a:lnSpc>
                <a:spcPct val="120000"/>
              </a:lnSpc>
              <a:spcBef>
                <a:spcPts val="0"/>
              </a:spcBef>
            </a:pPr>
            <a:r>
              <a:rPr lang="fr-FR" sz="7200" dirty="0" smtClean="0">
                <a:solidFill>
                  <a:srgbClr val="FF0000"/>
                </a:solidFill>
              </a:rPr>
              <a:t> H</a:t>
            </a:r>
            <a:r>
              <a:rPr lang="fr-FR" sz="7200" dirty="0">
                <a:solidFill>
                  <a:srgbClr val="FF0000"/>
                </a:solidFill>
              </a:rPr>
              <a:t>. Pérennès parle </a:t>
            </a:r>
            <a:r>
              <a:rPr lang="fr-FR" sz="7200" dirty="0" smtClean="0">
                <a:solidFill>
                  <a:srgbClr val="FF0000"/>
                </a:solidFill>
              </a:rPr>
              <a:t>des </a:t>
            </a:r>
            <a:r>
              <a:rPr lang="fr-FR" sz="7200" i="1" dirty="0">
                <a:solidFill>
                  <a:srgbClr val="FF0000"/>
                </a:solidFill>
              </a:rPr>
              <a:t>lec’hs</a:t>
            </a:r>
            <a:r>
              <a:rPr lang="fr-FR" sz="7200" dirty="0">
                <a:solidFill>
                  <a:srgbClr val="FF0000"/>
                </a:solidFill>
              </a:rPr>
              <a:t> </a:t>
            </a:r>
            <a:r>
              <a:rPr lang="fr-FR" sz="7200" dirty="0" smtClean="0">
                <a:solidFill>
                  <a:srgbClr val="FF0000"/>
                </a:solidFill>
              </a:rPr>
              <a:t>(au pluriel) </a:t>
            </a:r>
            <a:r>
              <a:rPr lang="fr-FR" sz="7200" dirty="0">
                <a:solidFill>
                  <a:srgbClr val="FF0000"/>
                </a:solidFill>
              </a:rPr>
              <a:t>à Kerogan </a:t>
            </a:r>
            <a:endParaRPr lang="fr-FR" sz="7200" dirty="0" smtClean="0">
              <a:solidFill>
                <a:srgbClr val="FF0000"/>
              </a:solidFill>
            </a:endParaRPr>
          </a:p>
          <a:p>
            <a:pPr marL="0" indent="0">
              <a:lnSpc>
                <a:spcPct val="120000"/>
              </a:lnSpc>
              <a:spcBef>
                <a:spcPts val="0"/>
              </a:spcBef>
            </a:pPr>
            <a:r>
              <a:rPr lang="fr-FR" sz="7200" dirty="0" smtClean="0">
                <a:solidFill>
                  <a:srgbClr val="FF0000"/>
                </a:solidFill>
              </a:rPr>
              <a:t> Quelle </a:t>
            </a:r>
            <a:r>
              <a:rPr lang="fr-FR" sz="7200" dirty="0">
                <a:solidFill>
                  <a:srgbClr val="FF0000"/>
                </a:solidFill>
              </a:rPr>
              <a:t>est la date de transfert du lec’h du champ vers la ferme ? Quelle est la raison du débitage de ce lech </a:t>
            </a:r>
            <a:r>
              <a:rPr lang="fr-FR" sz="7200" dirty="0" smtClean="0">
                <a:solidFill>
                  <a:srgbClr val="FF0000"/>
                </a:solidFill>
              </a:rPr>
              <a:t>?</a:t>
            </a:r>
            <a:endParaRPr lang="fr-FR" sz="8000" dirty="0">
              <a:solidFill>
                <a:srgbClr val="FF0000"/>
              </a:solidFill>
            </a:endParaRPr>
          </a:p>
          <a:p>
            <a:pPr marL="0" indent="0" algn="just">
              <a:lnSpc>
                <a:spcPct val="120000"/>
              </a:lnSpc>
              <a:spcBef>
                <a:spcPts val="0"/>
              </a:spcBef>
            </a:pPr>
            <a:r>
              <a:rPr lang="fr-FR" sz="8000" dirty="0" smtClean="0">
                <a:solidFill>
                  <a:srgbClr val="FF0000"/>
                </a:solidFill>
              </a:rPr>
              <a:t> </a:t>
            </a:r>
            <a:r>
              <a:rPr lang="fr-FR" sz="7200" b="1" dirty="0" smtClean="0">
                <a:solidFill>
                  <a:srgbClr val="FF0000"/>
                </a:solidFill>
              </a:rPr>
              <a:t>Remerciement : à Mr Perron de la ferme de Keraugant</a:t>
            </a:r>
          </a:p>
          <a:p>
            <a:pPr marL="0" indent="0">
              <a:lnSpc>
                <a:spcPct val="120000"/>
              </a:lnSpc>
              <a:spcBef>
                <a:spcPts val="0"/>
              </a:spcBef>
            </a:pPr>
            <a:r>
              <a:rPr lang="fr-FR" sz="7200" dirty="0" smtClean="0">
                <a:solidFill>
                  <a:srgbClr val="0000FF"/>
                </a:solidFill>
              </a:rPr>
              <a:t> Source :</a:t>
            </a:r>
          </a:p>
          <a:p>
            <a:pPr marL="0" indent="0">
              <a:lnSpc>
                <a:spcPct val="120000"/>
              </a:lnSpc>
              <a:spcBef>
                <a:spcPts val="0"/>
              </a:spcBef>
              <a:buNone/>
            </a:pPr>
            <a:r>
              <a:rPr lang="fr-FR" sz="7200" dirty="0" smtClean="0">
                <a:solidFill>
                  <a:srgbClr val="0000FF"/>
                </a:solidFill>
              </a:rPr>
              <a:t>- </a:t>
            </a:r>
            <a:r>
              <a:rPr lang="fr-FR" sz="7200" dirty="0">
                <a:solidFill>
                  <a:srgbClr val="0000FF"/>
                </a:solidFill>
              </a:rPr>
              <a:t>PÉRENNÈS, H. ; ABGRALL J.M., « Notice sur les paroisses de Quimper et de Léon, Loctudy », </a:t>
            </a:r>
            <a:r>
              <a:rPr lang="fr-FR" sz="7200" dirty="0" smtClean="0">
                <a:solidFill>
                  <a:srgbClr val="0000FF"/>
                </a:solidFill>
              </a:rPr>
              <a:t>1927</a:t>
            </a:r>
            <a:r>
              <a:rPr lang="fr-FR" sz="7200" dirty="0">
                <a:solidFill>
                  <a:srgbClr val="0000FF"/>
                </a:solidFill>
              </a:rPr>
              <a:t>.</a:t>
            </a:r>
          </a:p>
          <a:p>
            <a:pPr marL="0" indent="0">
              <a:buNone/>
            </a:pPr>
            <a:endParaRPr lang="fr-FR" dirty="0"/>
          </a:p>
          <a:p>
            <a:endParaRPr lang="fr-FR" dirty="0"/>
          </a:p>
          <a:p>
            <a:endParaRPr lang="fr-FR" dirty="0"/>
          </a:p>
        </p:txBody>
      </p:sp>
      <p:sp>
        <p:nvSpPr>
          <p:cNvPr id="4" name="ZoneTexte 3"/>
          <p:cNvSpPr txBox="1"/>
          <p:nvPr/>
        </p:nvSpPr>
        <p:spPr>
          <a:xfrm>
            <a:off x="8244408" y="6453336"/>
            <a:ext cx="445702" cy="369332"/>
          </a:xfrm>
          <a:prstGeom prst="rect">
            <a:avLst/>
          </a:prstGeom>
          <a:noFill/>
        </p:spPr>
        <p:txBody>
          <a:bodyPr wrap="square" rtlCol="0">
            <a:spAutoFit/>
          </a:bodyPr>
          <a:lstStyle/>
          <a:p>
            <a:r>
              <a:rPr lang="fr-FR" dirty="0" smtClean="0"/>
              <a:t>34</a:t>
            </a:r>
            <a:endParaRPr lang="fr-FR" dirty="0"/>
          </a:p>
        </p:txBody>
      </p:sp>
    </p:spTree>
    <p:extLst>
      <p:ext uri="{BB962C8B-B14F-4D97-AF65-F5344CB8AC3E}">
        <p14:creationId xmlns:p14="http://schemas.microsoft.com/office/powerpoint/2010/main" xmlns="" val="384021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215516" y="1"/>
            <a:ext cx="8712968" cy="908720"/>
          </a:xfrm>
        </p:spPr>
        <p:txBody>
          <a:bodyPr>
            <a:noAutofit/>
          </a:bodyPr>
          <a:lstStyle/>
          <a:p>
            <a:r>
              <a:rPr lang="fr-FR" sz="3200" b="1" dirty="0"/>
              <a:t>Loctudy - Archéologie - Préhistoire/Protohistoire </a:t>
            </a:r>
            <a:br>
              <a:rPr lang="fr-FR" sz="3200" b="1" dirty="0"/>
            </a:br>
            <a:r>
              <a:rPr lang="fr-FR" sz="3200" b="1" dirty="0"/>
              <a:t>- Les monuments du Néolithique</a:t>
            </a:r>
            <a:endParaRPr lang="fr-FR" sz="3200" dirty="0"/>
          </a:p>
        </p:txBody>
      </p:sp>
      <p:sp>
        <p:nvSpPr>
          <p:cNvPr id="3" name="Sous-titre 2"/>
          <p:cNvSpPr>
            <a:spLocks noGrp="1"/>
          </p:cNvSpPr>
          <p:nvPr>
            <p:ph type="subTitle" idx="1"/>
          </p:nvPr>
        </p:nvSpPr>
        <p:spPr>
          <a:xfrm>
            <a:off x="3419872" y="5993904"/>
            <a:ext cx="4737484" cy="864096"/>
          </a:xfrm>
        </p:spPr>
        <p:txBody>
          <a:bodyPr>
            <a:normAutofit/>
          </a:bodyPr>
          <a:lstStyle/>
          <a:p>
            <a:r>
              <a:rPr lang="fr-FR" sz="2400" dirty="0" err="1" smtClean="0">
                <a:solidFill>
                  <a:schemeClr val="tx1"/>
                </a:solidFill>
              </a:rPr>
              <a:t>Fig</a:t>
            </a:r>
            <a:r>
              <a:rPr lang="fr-FR" sz="2400" dirty="0" smtClean="0">
                <a:solidFill>
                  <a:schemeClr val="tx1"/>
                </a:solidFill>
              </a:rPr>
              <a:t> : Stèle </a:t>
            </a:r>
            <a:r>
              <a:rPr lang="fr-FR" sz="2400" dirty="0">
                <a:solidFill>
                  <a:schemeClr val="tx1"/>
                </a:solidFill>
              </a:rPr>
              <a:t>de Keraugant – Reconstruction de la stèle brisée</a:t>
            </a:r>
            <a:endParaRPr lang="fr-FR" sz="2400" b="1" dirty="0">
              <a:solidFill>
                <a:schemeClr val="tx1"/>
              </a:solidFill>
            </a:endParaRPr>
          </a:p>
        </p:txBody>
      </p:sp>
      <p:pic>
        <p:nvPicPr>
          <p:cNvPr id="4" name="Image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3707904" y="980728"/>
            <a:ext cx="3779912" cy="5130644"/>
          </a:xfrm>
          <a:prstGeom prst="rect">
            <a:avLst/>
          </a:prstGeom>
        </p:spPr>
      </p:pic>
      <p:pic>
        <p:nvPicPr>
          <p:cNvPr id="6" name="Image 5"/>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539552" y="1988840"/>
            <a:ext cx="2459635" cy="3528392"/>
          </a:xfrm>
          <a:prstGeom prst="rect">
            <a:avLst/>
          </a:prstGeom>
        </p:spPr>
      </p:pic>
      <p:sp>
        <p:nvSpPr>
          <p:cNvPr id="7" name="ZoneTexte 6"/>
          <p:cNvSpPr txBox="1"/>
          <p:nvPr/>
        </p:nvSpPr>
        <p:spPr>
          <a:xfrm>
            <a:off x="8244408" y="6453336"/>
            <a:ext cx="445702" cy="369332"/>
          </a:xfrm>
          <a:prstGeom prst="rect">
            <a:avLst/>
          </a:prstGeom>
          <a:noFill/>
        </p:spPr>
        <p:txBody>
          <a:bodyPr wrap="square" rtlCol="0">
            <a:spAutoFit/>
          </a:bodyPr>
          <a:lstStyle/>
          <a:p>
            <a:r>
              <a:rPr lang="fr-FR" dirty="0" smtClean="0"/>
              <a:t>35</a:t>
            </a:r>
            <a:endParaRPr lang="fr-FR" dirty="0"/>
          </a:p>
        </p:txBody>
      </p:sp>
      <p:sp>
        <p:nvSpPr>
          <p:cNvPr id="8" name="Rectangle 7"/>
          <p:cNvSpPr/>
          <p:nvPr/>
        </p:nvSpPr>
        <p:spPr>
          <a:xfrm>
            <a:off x="539552" y="1196752"/>
            <a:ext cx="2160656" cy="369332"/>
          </a:xfrm>
          <a:prstGeom prst="rect">
            <a:avLst/>
          </a:prstGeom>
        </p:spPr>
        <p:txBody>
          <a:bodyPr wrap="none">
            <a:spAutoFit/>
          </a:bodyPr>
          <a:lstStyle/>
          <a:p>
            <a:pPr>
              <a:buFont typeface="Arial" pitchFamily="34" charset="0"/>
              <a:buChar char="•"/>
            </a:pPr>
            <a:r>
              <a:rPr lang="fr-FR" b="1" dirty="0" smtClean="0">
                <a:solidFill>
                  <a:srgbClr val="FF0000"/>
                </a:solidFill>
              </a:rPr>
              <a:t> Stèle de Keraugant </a:t>
            </a:r>
            <a:endParaRPr lang="fr-FR" dirty="0"/>
          </a:p>
        </p:txBody>
      </p:sp>
    </p:spTree>
    <p:extLst>
      <p:ext uri="{BB962C8B-B14F-4D97-AF65-F5344CB8AC3E}">
        <p14:creationId xmlns:p14="http://schemas.microsoft.com/office/powerpoint/2010/main" xmlns="" val="103102946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251520" y="188640"/>
            <a:ext cx="8640960" cy="1470025"/>
          </a:xfrm>
        </p:spPr>
        <p:txBody>
          <a:bodyPr>
            <a:normAutofit/>
          </a:bodyPr>
          <a:lstStyle/>
          <a:p>
            <a:r>
              <a:rPr lang="fr-FR" sz="3200" b="1" dirty="0"/>
              <a:t>Loctudy - Archéologie - Préhistoire/Protohistoire </a:t>
            </a:r>
            <a:br>
              <a:rPr lang="fr-FR" sz="3200" b="1" dirty="0"/>
            </a:br>
            <a:r>
              <a:rPr lang="fr-FR" sz="3200" b="1" dirty="0"/>
              <a:t>- Les monuments du Néolithique</a:t>
            </a:r>
            <a:endParaRPr lang="fr-FR" sz="3200" dirty="0"/>
          </a:p>
        </p:txBody>
      </p:sp>
      <p:sp>
        <p:nvSpPr>
          <p:cNvPr id="3" name="Sous-titre 2"/>
          <p:cNvSpPr>
            <a:spLocks noGrp="1"/>
          </p:cNvSpPr>
          <p:nvPr>
            <p:ph type="subTitle" idx="1"/>
          </p:nvPr>
        </p:nvSpPr>
        <p:spPr>
          <a:xfrm>
            <a:off x="251520" y="1556792"/>
            <a:ext cx="8568952" cy="4082008"/>
          </a:xfrm>
        </p:spPr>
        <p:txBody>
          <a:bodyPr>
            <a:normAutofit fontScale="62500" lnSpcReduction="20000"/>
          </a:bodyPr>
          <a:lstStyle/>
          <a:p>
            <a:pPr algn="just">
              <a:lnSpc>
                <a:spcPct val="120000"/>
              </a:lnSpc>
              <a:spcBef>
                <a:spcPts val="0"/>
              </a:spcBef>
              <a:buFont typeface="Arial" panose="020B0604020202020204" pitchFamily="34" charset="0"/>
              <a:buChar char="•"/>
            </a:pPr>
            <a:r>
              <a:rPr lang="fr-FR" b="1" dirty="0" smtClean="0">
                <a:solidFill>
                  <a:srgbClr val="FF0000"/>
                </a:solidFill>
              </a:rPr>
              <a:t> Stèle </a:t>
            </a:r>
            <a:r>
              <a:rPr lang="fr-FR" b="1" dirty="0">
                <a:solidFill>
                  <a:srgbClr val="FF0000"/>
                </a:solidFill>
              </a:rPr>
              <a:t>de Kerizec </a:t>
            </a:r>
            <a:endParaRPr lang="fr-FR" b="1" dirty="0" smtClean="0">
              <a:solidFill>
                <a:srgbClr val="FF0000"/>
              </a:solidFill>
            </a:endParaRPr>
          </a:p>
          <a:p>
            <a:pPr algn="just">
              <a:lnSpc>
                <a:spcPct val="120000"/>
              </a:lnSpc>
              <a:spcBef>
                <a:spcPts val="0"/>
              </a:spcBef>
              <a:buFont typeface="Arial" panose="020B0604020202020204" pitchFamily="34" charset="0"/>
              <a:buChar char="•"/>
            </a:pPr>
            <a:r>
              <a:rPr lang="fr-FR" dirty="0" smtClean="0">
                <a:solidFill>
                  <a:srgbClr val="FF0000"/>
                </a:solidFill>
              </a:rPr>
              <a:t> Localisation</a:t>
            </a:r>
            <a:r>
              <a:rPr lang="fr-FR" dirty="0">
                <a:solidFill>
                  <a:srgbClr val="FF0000"/>
                </a:solidFill>
              </a:rPr>
              <a:t> </a:t>
            </a:r>
            <a:r>
              <a:rPr lang="fr-FR" dirty="0" smtClean="0">
                <a:solidFill>
                  <a:srgbClr val="FF0000"/>
                </a:solidFill>
              </a:rPr>
              <a:t>actuelle : </a:t>
            </a:r>
            <a:r>
              <a:rPr lang="fr-FR" dirty="0">
                <a:solidFill>
                  <a:srgbClr val="FF0000"/>
                </a:solidFill>
              </a:rPr>
              <a:t>Loctudy, </a:t>
            </a:r>
            <a:r>
              <a:rPr lang="fr-FR" dirty="0" smtClean="0">
                <a:solidFill>
                  <a:srgbClr val="FF0000"/>
                </a:solidFill>
              </a:rPr>
              <a:t>Kerizec </a:t>
            </a:r>
          </a:p>
          <a:p>
            <a:pPr algn="just">
              <a:lnSpc>
                <a:spcPct val="120000"/>
              </a:lnSpc>
              <a:spcBef>
                <a:spcPts val="0"/>
              </a:spcBef>
              <a:buFont typeface="Arial" panose="020B0604020202020204" pitchFamily="34" charset="0"/>
              <a:buChar char="•"/>
            </a:pPr>
            <a:r>
              <a:rPr lang="fr-FR" dirty="0" smtClean="0">
                <a:solidFill>
                  <a:srgbClr val="FF0000"/>
                </a:solidFill>
              </a:rPr>
              <a:t> Localisation initiale :  Loctudy, Kergorentin</a:t>
            </a:r>
            <a:r>
              <a:rPr lang="fr-FR" dirty="0">
                <a:solidFill>
                  <a:srgbClr val="FF0000"/>
                </a:solidFill>
              </a:rPr>
              <a:t>, </a:t>
            </a:r>
            <a:r>
              <a:rPr lang="fr-FR" dirty="0" smtClean="0">
                <a:solidFill>
                  <a:srgbClr val="FF0000"/>
                </a:solidFill>
              </a:rPr>
              <a:t>Kercorentin, </a:t>
            </a:r>
            <a:r>
              <a:rPr lang="fr-FR" dirty="0">
                <a:solidFill>
                  <a:srgbClr val="FF0000"/>
                </a:solidFill>
              </a:rPr>
              <a:t>près de </a:t>
            </a:r>
            <a:r>
              <a:rPr lang="fr-FR" dirty="0" smtClean="0">
                <a:solidFill>
                  <a:srgbClr val="FF0000"/>
                </a:solidFill>
              </a:rPr>
              <a:t>Lohan</a:t>
            </a:r>
            <a:endParaRPr lang="fr-FR" dirty="0">
              <a:solidFill>
                <a:srgbClr val="FF0000"/>
              </a:solidFill>
            </a:endParaRPr>
          </a:p>
          <a:p>
            <a:pPr algn="just">
              <a:lnSpc>
                <a:spcPct val="120000"/>
              </a:lnSpc>
              <a:spcBef>
                <a:spcPts val="0"/>
              </a:spcBef>
              <a:buFont typeface="Arial" panose="020B0604020202020204" pitchFamily="34" charset="0"/>
              <a:buChar char="•"/>
            </a:pPr>
            <a:r>
              <a:rPr lang="fr-FR" dirty="0" smtClean="0">
                <a:solidFill>
                  <a:srgbClr val="FF0000"/>
                </a:solidFill>
              </a:rPr>
              <a:t> Epoque</a:t>
            </a:r>
            <a:r>
              <a:rPr lang="fr-FR" dirty="0">
                <a:solidFill>
                  <a:srgbClr val="FF0000"/>
                </a:solidFill>
              </a:rPr>
              <a:t> : indéterminée (Néolithique ?)</a:t>
            </a:r>
          </a:p>
          <a:p>
            <a:pPr algn="just">
              <a:lnSpc>
                <a:spcPct val="120000"/>
              </a:lnSpc>
              <a:spcBef>
                <a:spcPts val="0"/>
              </a:spcBef>
              <a:buFont typeface="Arial" panose="020B0604020202020204" pitchFamily="34" charset="0"/>
              <a:buChar char="•"/>
            </a:pPr>
            <a:r>
              <a:rPr lang="fr-FR" dirty="0" smtClean="0">
                <a:solidFill>
                  <a:srgbClr val="FF0000"/>
                </a:solidFill>
              </a:rPr>
              <a:t> Axe </a:t>
            </a:r>
            <a:r>
              <a:rPr lang="fr-FR" dirty="0">
                <a:solidFill>
                  <a:srgbClr val="FF0000"/>
                </a:solidFill>
              </a:rPr>
              <a:t>: </a:t>
            </a:r>
            <a:r>
              <a:rPr lang="fr-FR" dirty="0" smtClean="0">
                <a:solidFill>
                  <a:srgbClr val="FF0000"/>
                </a:solidFill>
              </a:rPr>
              <a:t>est-ouest </a:t>
            </a:r>
            <a:r>
              <a:rPr lang="fr-FR" dirty="0">
                <a:solidFill>
                  <a:srgbClr val="FF0000"/>
                </a:solidFill>
              </a:rPr>
              <a:t>(Kercorentin → Keraugant</a:t>
            </a:r>
            <a:r>
              <a:rPr lang="fr-FR" dirty="0" smtClean="0">
                <a:solidFill>
                  <a:srgbClr val="FF0000"/>
                </a:solidFill>
              </a:rPr>
              <a:t>)</a:t>
            </a:r>
          </a:p>
          <a:p>
            <a:pPr algn="just">
              <a:lnSpc>
                <a:spcPct val="120000"/>
              </a:lnSpc>
              <a:spcBef>
                <a:spcPts val="0"/>
              </a:spcBef>
              <a:buFont typeface="Arial" panose="020B0604020202020204" pitchFamily="34" charset="0"/>
              <a:buChar char="•"/>
            </a:pPr>
            <a:r>
              <a:rPr lang="fr-FR" dirty="0" smtClean="0">
                <a:solidFill>
                  <a:srgbClr val="FF0000"/>
                </a:solidFill>
              </a:rPr>
              <a:t> La </a:t>
            </a:r>
            <a:r>
              <a:rPr lang="fr-FR" dirty="0">
                <a:solidFill>
                  <a:srgbClr val="FF0000"/>
                </a:solidFill>
              </a:rPr>
              <a:t>stèle/menhir de Kerizec était incrustée dans le mur d'une ferme à Kerizec (Kerizic). Elle faisait office de poteau de soutien de la porte d'entrée d'une étable/crèche plutôt qu’une </a:t>
            </a:r>
            <a:r>
              <a:rPr lang="fr-FR" dirty="0" smtClean="0">
                <a:solidFill>
                  <a:srgbClr val="FF0000"/>
                </a:solidFill>
              </a:rPr>
              <a:t>grange</a:t>
            </a:r>
          </a:p>
          <a:p>
            <a:pPr algn="just">
              <a:lnSpc>
                <a:spcPct val="120000"/>
              </a:lnSpc>
              <a:spcBef>
                <a:spcPts val="0"/>
              </a:spcBef>
              <a:buFont typeface="Arial" panose="020B0604020202020204" pitchFamily="34" charset="0"/>
              <a:buChar char="•"/>
            </a:pPr>
            <a:r>
              <a:rPr lang="fr-FR" dirty="0" smtClean="0">
                <a:solidFill>
                  <a:schemeClr val="tx1"/>
                </a:solidFill>
              </a:rPr>
              <a:t> Elle </a:t>
            </a:r>
            <a:r>
              <a:rPr lang="fr-FR" dirty="0">
                <a:solidFill>
                  <a:schemeClr val="tx1"/>
                </a:solidFill>
              </a:rPr>
              <a:t>est maintenant dégagée et visible dans la cour de la </a:t>
            </a:r>
            <a:r>
              <a:rPr lang="fr-FR" dirty="0" smtClean="0">
                <a:solidFill>
                  <a:schemeClr val="tx1"/>
                </a:solidFill>
              </a:rPr>
              <a:t>ferme</a:t>
            </a:r>
            <a:r>
              <a:rPr lang="fr-FR" dirty="0">
                <a:solidFill>
                  <a:schemeClr val="tx1"/>
                </a:solidFill>
              </a:rPr>
              <a:t> </a:t>
            </a:r>
            <a:r>
              <a:rPr lang="fr-FR" dirty="0" smtClean="0">
                <a:solidFill>
                  <a:schemeClr val="tx1"/>
                </a:solidFill>
              </a:rPr>
              <a:t>de Kerizec</a:t>
            </a:r>
          </a:p>
          <a:p>
            <a:pPr algn="just">
              <a:lnSpc>
                <a:spcPct val="120000"/>
              </a:lnSpc>
              <a:spcBef>
                <a:spcPts val="0"/>
              </a:spcBef>
              <a:buFont typeface="Arial" panose="020B0604020202020204" pitchFamily="34" charset="0"/>
              <a:buChar char="•"/>
            </a:pPr>
            <a:r>
              <a:rPr lang="fr-FR" dirty="0" smtClean="0">
                <a:solidFill>
                  <a:schemeClr val="tx1"/>
                </a:solidFill>
              </a:rPr>
              <a:t> </a:t>
            </a:r>
            <a:r>
              <a:rPr lang="fr-FR" dirty="0" smtClean="0">
                <a:solidFill>
                  <a:srgbClr val="FF0000"/>
                </a:solidFill>
              </a:rPr>
              <a:t>Le </a:t>
            </a:r>
            <a:r>
              <a:rPr lang="fr-FR" dirty="0">
                <a:solidFill>
                  <a:srgbClr val="FF0000"/>
                </a:solidFill>
              </a:rPr>
              <a:t>lieu d’origine (emplacement initial) de la stèle était à </a:t>
            </a:r>
            <a:r>
              <a:rPr lang="fr-FR" dirty="0" smtClean="0">
                <a:solidFill>
                  <a:srgbClr val="FF0000"/>
                </a:solidFill>
              </a:rPr>
              <a:t>Kergorentin</a:t>
            </a:r>
          </a:p>
          <a:p>
            <a:pPr algn="just">
              <a:lnSpc>
                <a:spcPct val="120000"/>
              </a:lnSpc>
              <a:spcBef>
                <a:spcPts val="0"/>
              </a:spcBef>
              <a:buFont typeface="Arial" panose="020B0604020202020204" pitchFamily="34" charset="0"/>
              <a:buChar char="•"/>
            </a:pPr>
            <a:r>
              <a:rPr lang="fr-FR" dirty="0" smtClean="0">
                <a:solidFill>
                  <a:srgbClr val="FF0000"/>
                </a:solidFill>
              </a:rPr>
              <a:t> L’alignement de la stèle de Kercorentin avec la stèle de Keraugant forme un axe parfait est-ouest.</a:t>
            </a:r>
          </a:p>
          <a:p>
            <a:pPr algn="just">
              <a:lnSpc>
                <a:spcPct val="120000"/>
              </a:lnSpc>
              <a:spcBef>
                <a:spcPts val="0"/>
              </a:spcBef>
              <a:buFont typeface="Arial" panose="020B0604020202020204" pitchFamily="34" charset="0"/>
              <a:buChar char="•"/>
            </a:pPr>
            <a:r>
              <a:rPr lang="fr-FR" b="1" dirty="0" smtClean="0">
                <a:solidFill>
                  <a:srgbClr val="FF0000"/>
                </a:solidFill>
              </a:rPr>
              <a:t> Remerciement : à Mme Le Lay de la ferme de Kerizec</a:t>
            </a:r>
            <a:endParaRPr lang="fr-FR" b="1" dirty="0">
              <a:solidFill>
                <a:srgbClr val="FF0000"/>
              </a:solidFill>
            </a:endParaRPr>
          </a:p>
          <a:p>
            <a:pPr marL="457200" indent="-457200" algn="just">
              <a:buFont typeface="Arial" panose="020B0604020202020204" pitchFamily="34" charset="0"/>
              <a:buChar char="•"/>
            </a:pPr>
            <a:endParaRPr lang="fr-FR" dirty="0">
              <a:solidFill>
                <a:schemeClr val="tx1"/>
              </a:solidFill>
            </a:endParaRPr>
          </a:p>
          <a:p>
            <a:pPr marL="457200" indent="-457200">
              <a:buFont typeface="Arial" panose="020B0604020202020204" pitchFamily="34" charset="0"/>
              <a:buChar char="•"/>
            </a:pPr>
            <a:endParaRPr lang="fr-FR" dirty="0"/>
          </a:p>
        </p:txBody>
      </p:sp>
      <p:sp>
        <p:nvSpPr>
          <p:cNvPr id="4" name="ZoneTexte 3"/>
          <p:cNvSpPr txBox="1"/>
          <p:nvPr/>
        </p:nvSpPr>
        <p:spPr>
          <a:xfrm>
            <a:off x="8244408" y="6453336"/>
            <a:ext cx="445702" cy="369332"/>
          </a:xfrm>
          <a:prstGeom prst="rect">
            <a:avLst/>
          </a:prstGeom>
          <a:noFill/>
        </p:spPr>
        <p:txBody>
          <a:bodyPr wrap="square" rtlCol="0">
            <a:spAutoFit/>
          </a:bodyPr>
          <a:lstStyle/>
          <a:p>
            <a:r>
              <a:rPr lang="fr-FR" dirty="0" smtClean="0"/>
              <a:t>36</a:t>
            </a:r>
          </a:p>
        </p:txBody>
      </p:sp>
    </p:spTree>
    <p:extLst>
      <p:ext uri="{BB962C8B-B14F-4D97-AF65-F5344CB8AC3E}">
        <p14:creationId xmlns:p14="http://schemas.microsoft.com/office/powerpoint/2010/main" xmlns="" val="83652907"/>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179512" y="30924"/>
            <a:ext cx="8784976" cy="1470025"/>
          </a:xfrm>
        </p:spPr>
        <p:txBody>
          <a:bodyPr>
            <a:normAutofit/>
          </a:bodyPr>
          <a:lstStyle/>
          <a:p>
            <a:r>
              <a:rPr lang="fr-FR" sz="3200" b="1" dirty="0"/>
              <a:t>Loctudy - Archéologie - Préhistoire/Protohistoire </a:t>
            </a:r>
            <a:br>
              <a:rPr lang="fr-FR" sz="3200" b="1" dirty="0"/>
            </a:br>
            <a:r>
              <a:rPr lang="fr-FR" sz="3200" b="1" dirty="0"/>
              <a:t>- Les monuments du Néolithique</a:t>
            </a:r>
            <a:endParaRPr lang="fr-FR" sz="3200" dirty="0"/>
          </a:p>
        </p:txBody>
      </p:sp>
      <p:sp>
        <p:nvSpPr>
          <p:cNvPr id="3" name="Sous-titre 2"/>
          <p:cNvSpPr>
            <a:spLocks noGrp="1"/>
          </p:cNvSpPr>
          <p:nvPr>
            <p:ph type="subTitle" idx="1"/>
          </p:nvPr>
        </p:nvSpPr>
        <p:spPr>
          <a:xfrm>
            <a:off x="4644008" y="5877272"/>
            <a:ext cx="3096344" cy="553616"/>
          </a:xfrm>
        </p:spPr>
        <p:txBody>
          <a:bodyPr>
            <a:normAutofit/>
          </a:bodyPr>
          <a:lstStyle/>
          <a:p>
            <a:pPr algn="l"/>
            <a:r>
              <a:rPr lang="fr-FR" sz="2400" dirty="0" err="1" smtClean="0">
                <a:solidFill>
                  <a:schemeClr val="tx1"/>
                </a:solidFill>
              </a:rPr>
              <a:t>Fig</a:t>
            </a:r>
            <a:r>
              <a:rPr lang="fr-FR" sz="2400" dirty="0" smtClean="0">
                <a:solidFill>
                  <a:schemeClr val="tx1"/>
                </a:solidFill>
              </a:rPr>
              <a:t> : Stèle de Kerizec</a:t>
            </a:r>
            <a:endParaRPr lang="fr-FR" sz="2400" dirty="0">
              <a:solidFill>
                <a:schemeClr val="tx1"/>
              </a:solidFill>
            </a:endParaRPr>
          </a:p>
        </p:txBody>
      </p:sp>
      <p:pic>
        <p:nvPicPr>
          <p:cNvPr id="4" name="Image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4572000" y="1556792"/>
            <a:ext cx="3061528" cy="4013298"/>
          </a:xfrm>
          <a:prstGeom prst="rect">
            <a:avLst/>
          </a:prstGeom>
        </p:spPr>
      </p:pic>
      <p:pic>
        <p:nvPicPr>
          <p:cNvPr id="5" name="Image 4"/>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539552" y="1988840"/>
            <a:ext cx="2459635" cy="3528392"/>
          </a:xfrm>
          <a:prstGeom prst="rect">
            <a:avLst/>
          </a:prstGeom>
        </p:spPr>
      </p:pic>
      <p:sp>
        <p:nvSpPr>
          <p:cNvPr id="6" name="ZoneTexte 5"/>
          <p:cNvSpPr txBox="1"/>
          <p:nvPr/>
        </p:nvSpPr>
        <p:spPr>
          <a:xfrm>
            <a:off x="8244408" y="6453336"/>
            <a:ext cx="445702" cy="369332"/>
          </a:xfrm>
          <a:prstGeom prst="rect">
            <a:avLst/>
          </a:prstGeom>
          <a:noFill/>
        </p:spPr>
        <p:txBody>
          <a:bodyPr wrap="square" rtlCol="0">
            <a:spAutoFit/>
          </a:bodyPr>
          <a:lstStyle/>
          <a:p>
            <a:r>
              <a:rPr lang="fr-FR" dirty="0" smtClean="0"/>
              <a:t>37</a:t>
            </a:r>
            <a:endParaRPr lang="fr-FR" dirty="0"/>
          </a:p>
        </p:txBody>
      </p:sp>
      <p:sp>
        <p:nvSpPr>
          <p:cNvPr id="7" name="Rectangle 6"/>
          <p:cNvSpPr/>
          <p:nvPr/>
        </p:nvSpPr>
        <p:spPr>
          <a:xfrm>
            <a:off x="539552" y="1340768"/>
            <a:ext cx="1862946" cy="369332"/>
          </a:xfrm>
          <a:prstGeom prst="rect">
            <a:avLst/>
          </a:prstGeom>
        </p:spPr>
        <p:txBody>
          <a:bodyPr wrap="none">
            <a:spAutoFit/>
          </a:bodyPr>
          <a:lstStyle/>
          <a:p>
            <a:pPr>
              <a:buFont typeface="Arial" pitchFamily="34" charset="0"/>
              <a:buChar char="•"/>
            </a:pPr>
            <a:r>
              <a:rPr lang="fr-FR" b="1" dirty="0" smtClean="0">
                <a:solidFill>
                  <a:srgbClr val="FF0000"/>
                </a:solidFill>
              </a:rPr>
              <a:t> Stèle de Kerizec </a:t>
            </a:r>
            <a:endParaRPr lang="fr-FR" dirty="0"/>
          </a:p>
        </p:txBody>
      </p:sp>
    </p:spTree>
    <p:extLst>
      <p:ext uri="{BB962C8B-B14F-4D97-AF65-F5344CB8AC3E}">
        <p14:creationId xmlns:p14="http://schemas.microsoft.com/office/powerpoint/2010/main" xmlns="" val="272255901"/>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79512" y="-12484"/>
            <a:ext cx="8712968" cy="1143000"/>
          </a:xfrm>
        </p:spPr>
        <p:txBody>
          <a:bodyPr>
            <a:noAutofit/>
          </a:bodyPr>
          <a:lstStyle/>
          <a:p>
            <a:r>
              <a:rPr lang="fr-FR" sz="3200" b="1" dirty="0"/>
              <a:t>Loctudy - Archéologie - Préhistoire/Protohistoire </a:t>
            </a:r>
            <a:br>
              <a:rPr lang="fr-FR" sz="3200" b="1" dirty="0"/>
            </a:br>
            <a:r>
              <a:rPr lang="fr-FR" sz="3200" b="1" dirty="0"/>
              <a:t>- Les monuments du Néolithique</a:t>
            </a:r>
            <a:endParaRPr lang="fr-FR" sz="3200" dirty="0"/>
          </a:p>
        </p:txBody>
      </p:sp>
      <p:sp>
        <p:nvSpPr>
          <p:cNvPr id="3" name="Espace réservé du contenu 2"/>
          <p:cNvSpPr>
            <a:spLocks noGrp="1"/>
          </p:cNvSpPr>
          <p:nvPr>
            <p:ph idx="1"/>
          </p:nvPr>
        </p:nvSpPr>
        <p:spPr>
          <a:xfrm>
            <a:off x="179512" y="1052736"/>
            <a:ext cx="5112568" cy="5688632"/>
          </a:xfrm>
        </p:spPr>
        <p:txBody>
          <a:bodyPr>
            <a:normAutofit fontScale="40000" lnSpcReduction="20000"/>
          </a:bodyPr>
          <a:lstStyle/>
          <a:p>
            <a:pPr marL="0" indent="0">
              <a:lnSpc>
                <a:spcPct val="120000"/>
              </a:lnSpc>
              <a:spcBef>
                <a:spcPts val="0"/>
              </a:spcBef>
            </a:pPr>
            <a:r>
              <a:rPr lang="fr-FR" sz="3400" b="1" dirty="0" smtClean="0">
                <a:solidFill>
                  <a:srgbClr val="FF0000"/>
                </a:solidFill>
              </a:rPr>
              <a:t> </a:t>
            </a:r>
            <a:r>
              <a:rPr lang="fr-FR" sz="4000" b="1" dirty="0" smtClean="0">
                <a:solidFill>
                  <a:srgbClr val="FF0000"/>
                </a:solidFill>
              </a:rPr>
              <a:t>Dolmen </a:t>
            </a:r>
            <a:r>
              <a:rPr lang="fr-FR" sz="4000" b="1" dirty="0">
                <a:solidFill>
                  <a:srgbClr val="FF0000"/>
                </a:solidFill>
              </a:rPr>
              <a:t>d’Ezer</a:t>
            </a:r>
            <a:endParaRPr lang="fr-FR" sz="4000" dirty="0">
              <a:solidFill>
                <a:srgbClr val="FF0000"/>
              </a:solidFill>
            </a:endParaRPr>
          </a:p>
          <a:p>
            <a:pPr marL="0" indent="0">
              <a:lnSpc>
                <a:spcPct val="120000"/>
              </a:lnSpc>
              <a:spcBef>
                <a:spcPts val="0"/>
              </a:spcBef>
            </a:pPr>
            <a:r>
              <a:rPr lang="fr-FR" sz="4000" dirty="0" smtClean="0">
                <a:solidFill>
                  <a:srgbClr val="FF0000"/>
                </a:solidFill>
              </a:rPr>
              <a:t> Localisation</a:t>
            </a:r>
            <a:r>
              <a:rPr lang="fr-FR" sz="4000" dirty="0">
                <a:solidFill>
                  <a:srgbClr val="FF0000"/>
                </a:solidFill>
              </a:rPr>
              <a:t> : plage de </a:t>
            </a:r>
            <a:r>
              <a:rPr lang="fr-FR" sz="4000" dirty="0" smtClean="0">
                <a:solidFill>
                  <a:srgbClr val="FF0000"/>
                </a:solidFill>
              </a:rPr>
              <a:t>Lodonnec, Ezer</a:t>
            </a:r>
            <a:endParaRPr lang="fr-FR" sz="4000" dirty="0">
              <a:solidFill>
                <a:srgbClr val="FF0000"/>
              </a:solidFill>
            </a:endParaRPr>
          </a:p>
          <a:p>
            <a:pPr marL="0" indent="0">
              <a:lnSpc>
                <a:spcPct val="120000"/>
              </a:lnSpc>
              <a:spcBef>
                <a:spcPts val="0"/>
              </a:spcBef>
            </a:pPr>
            <a:r>
              <a:rPr lang="fr-FR" sz="4000" dirty="0" smtClean="0">
                <a:solidFill>
                  <a:srgbClr val="FF0000"/>
                </a:solidFill>
              </a:rPr>
              <a:t> Epoque</a:t>
            </a:r>
            <a:r>
              <a:rPr lang="fr-FR" sz="4000" dirty="0">
                <a:solidFill>
                  <a:srgbClr val="FF0000"/>
                </a:solidFill>
              </a:rPr>
              <a:t> : Néolithique, milieu du V</a:t>
            </a:r>
            <a:r>
              <a:rPr lang="fr-FR" sz="4000" baseline="30000" dirty="0">
                <a:solidFill>
                  <a:srgbClr val="FF0000"/>
                </a:solidFill>
              </a:rPr>
              <a:t>e</a:t>
            </a:r>
            <a:r>
              <a:rPr lang="fr-FR" sz="4000" dirty="0">
                <a:solidFill>
                  <a:srgbClr val="FF0000"/>
                </a:solidFill>
              </a:rPr>
              <a:t> millénaire avant notre ère : </a:t>
            </a:r>
            <a:r>
              <a:rPr lang="fr-FR" sz="4000" dirty="0" smtClean="0">
                <a:solidFill>
                  <a:srgbClr val="FF0000"/>
                </a:solidFill>
              </a:rPr>
              <a:t>4 500 </a:t>
            </a:r>
            <a:r>
              <a:rPr lang="fr-FR" sz="4000" dirty="0">
                <a:solidFill>
                  <a:srgbClr val="FF0000"/>
                </a:solidFill>
              </a:rPr>
              <a:t>avant J.-C. </a:t>
            </a:r>
          </a:p>
          <a:p>
            <a:pPr marL="0" indent="0">
              <a:lnSpc>
                <a:spcPct val="120000"/>
              </a:lnSpc>
              <a:spcBef>
                <a:spcPts val="0"/>
              </a:spcBef>
            </a:pPr>
            <a:r>
              <a:rPr lang="fr-FR" sz="4000" dirty="0" smtClean="0">
                <a:solidFill>
                  <a:srgbClr val="FF0000"/>
                </a:solidFill>
              </a:rPr>
              <a:t> Etat</a:t>
            </a:r>
            <a:r>
              <a:rPr lang="fr-FR" sz="4000" dirty="0">
                <a:solidFill>
                  <a:srgbClr val="FF0000"/>
                </a:solidFill>
              </a:rPr>
              <a:t> : en partie détruit par la mer, quelques restes en forme de cercle de pierres en 2014.</a:t>
            </a:r>
          </a:p>
          <a:p>
            <a:pPr marL="0" indent="0">
              <a:lnSpc>
                <a:spcPct val="120000"/>
              </a:lnSpc>
              <a:spcBef>
                <a:spcPts val="0"/>
              </a:spcBef>
            </a:pPr>
            <a:r>
              <a:rPr lang="fr-FR" sz="4000" dirty="0" smtClean="0">
                <a:solidFill>
                  <a:srgbClr val="FF0000"/>
                </a:solidFill>
              </a:rPr>
              <a:t> Fouilles</a:t>
            </a:r>
            <a:r>
              <a:rPr lang="fr-FR" sz="4000" dirty="0">
                <a:solidFill>
                  <a:srgbClr val="FF0000"/>
                </a:solidFill>
              </a:rPr>
              <a:t> : par P.R. Giot en 1950.</a:t>
            </a:r>
          </a:p>
          <a:p>
            <a:pPr marL="0" indent="0">
              <a:lnSpc>
                <a:spcPct val="120000"/>
              </a:lnSpc>
              <a:spcBef>
                <a:spcPts val="0"/>
              </a:spcBef>
            </a:pPr>
            <a:r>
              <a:rPr lang="fr-FR" sz="4000" dirty="0" smtClean="0">
                <a:solidFill>
                  <a:srgbClr val="FF0000"/>
                </a:solidFill>
              </a:rPr>
              <a:t> Un </a:t>
            </a:r>
            <a:r>
              <a:rPr lang="fr-FR" sz="4000" dirty="0">
                <a:solidFill>
                  <a:srgbClr val="FF0000"/>
                </a:solidFill>
              </a:rPr>
              <a:t>dolmen existe sur la plage d'Ezer, témoin de la remontée des eaux du Flandrien (-4500) à cet endroit.</a:t>
            </a:r>
            <a:r>
              <a:rPr lang="fr-FR" sz="4000" dirty="0"/>
              <a:t> Ce petit dolmen à galerie découvert sur l’estran à Ezer, actuellement ruiné et ensablé, a été découvert et fouillé par P.R. Giot en 1950. </a:t>
            </a:r>
            <a:endParaRPr lang="fr-FR" sz="4000" dirty="0" smtClean="0"/>
          </a:p>
          <a:p>
            <a:pPr marL="0" indent="0">
              <a:lnSpc>
                <a:spcPct val="120000"/>
              </a:lnSpc>
              <a:spcBef>
                <a:spcPts val="0"/>
              </a:spcBef>
            </a:pPr>
            <a:r>
              <a:rPr lang="fr-FR" sz="4000" dirty="0" smtClean="0">
                <a:solidFill>
                  <a:srgbClr val="0000FF"/>
                </a:solidFill>
              </a:rPr>
              <a:t> Source :</a:t>
            </a:r>
          </a:p>
          <a:p>
            <a:pPr marL="0" indent="0">
              <a:lnSpc>
                <a:spcPct val="120000"/>
              </a:lnSpc>
              <a:spcBef>
                <a:spcPts val="0"/>
              </a:spcBef>
              <a:buNone/>
            </a:pPr>
            <a:r>
              <a:rPr lang="fr-FR" sz="4000" dirty="0" smtClean="0">
                <a:solidFill>
                  <a:srgbClr val="0000FF"/>
                </a:solidFill>
              </a:rPr>
              <a:t>- MOHEN</a:t>
            </a:r>
            <a:r>
              <a:rPr lang="fr-FR" sz="4000" dirty="0">
                <a:solidFill>
                  <a:srgbClr val="0000FF"/>
                </a:solidFill>
              </a:rPr>
              <a:t>, Jean-Pierre, Pierres vives de la préhistoire: Dolmens et </a:t>
            </a:r>
            <a:r>
              <a:rPr lang="fr-FR" sz="4000" dirty="0" smtClean="0">
                <a:solidFill>
                  <a:srgbClr val="0000FF"/>
                </a:solidFill>
              </a:rPr>
              <a:t>menhirs, </a:t>
            </a:r>
            <a:r>
              <a:rPr lang="fr-FR" sz="4000" dirty="0">
                <a:solidFill>
                  <a:srgbClr val="0000FF"/>
                </a:solidFill>
              </a:rPr>
              <a:t>Ed. Odile Jacob, Septembre 2009</a:t>
            </a:r>
            <a:r>
              <a:rPr lang="fr-FR" sz="4000" dirty="0" smtClean="0">
                <a:solidFill>
                  <a:srgbClr val="0000FF"/>
                </a:solidFill>
              </a:rPr>
              <a:t>.</a:t>
            </a:r>
          </a:p>
          <a:p>
            <a:pPr marL="0" indent="0">
              <a:lnSpc>
                <a:spcPct val="120000"/>
              </a:lnSpc>
              <a:spcBef>
                <a:spcPts val="0"/>
              </a:spcBef>
              <a:buFontTx/>
              <a:buChar char="-"/>
            </a:pPr>
            <a:r>
              <a:rPr lang="fr-FR" sz="4000" dirty="0" smtClean="0">
                <a:solidFill>
                  <a:srgbClr val="0000FF"/>
                </a:solidFill>
              </a:rPr>
              <a:t> GIOT</a:t>
            </a:r>
            <a:r>
              <a:rPr lang="fr-FR" sz="4000" dirty="0">
                <a:solidFill>
                  <a:srgbClr val="0000FF"/>
                </a:solidFill>
              </a:rPr>
              <a:t>, P.R., MORZADEC, H., Revue Archéologique de l’Ouest, « Des Dolmens à couloir au péril des mers actuelles », « Le Dolmen de la Plage d’Ezer à Loctudy », </a:t>
            </a:r>
            <a:r>
              <a:rPr lang="fr-FR" sz="4000" dirty="0" smtClean="0">
                <a:solidFill>
                  <a:srgbClr val="0000FF"/>
                </a:solidFill>
              </a:rPr>
              <a:t>1992.</a:t>
            </a:r>
          </a:p>
          <a:p>
            <a:pPr marL="0" indent="0">
              <a:lnSpc>
                <a:spcPct val="120000"/>
              </a:lnSpc>
              <a:spcBef>
                <a:spcPts val="0"/>
              </a:spcBef>
              <a:buFontTx/>
              <a:buChar char="-"/>
            </a:pPr>
            <a:r>
              <a:rPr lang="fr-FR" sz="4000" dirty="0" smtClean="0">
                <a:solidFill>
                  <a:srgbClr val="0000FF"/>
                </a:solidFill>
              </a:rPr>
              <a:t> MARIEL</a:t>
            </a:r>
            <a:r>
              <a:rPr lang="fr-FR" sz="4000" dirty="0">
                <a:solidFill>
                  <a:srgbClr val="0000FF"/>
                </a:solidFill>
              </a:rPr>
              <a:t>, J., Loctudy, Des origines à l’arrivée des Romains, Evolution de la ligne de rivage, Commission d’Histoire Locale de Loctudy, Mai 1998.</a:t>
            </a:r>
          </a:p>
          <a:p>
            <a:pPr>
              <a:buFontTx/>
              <a:buChar char="-"/>
            </a:pPr>
            <a:endParaRPr lang="fr-FR" dirty="0"/>
          </a:p>
          <a:p>
            <a:endParaRPr lang="fr-FR" dirty="0"/>
          </a:p>
          <a:p>
            <a:endParaRPr lang="fr-FR" dirty="0"/>
          </a:p>
        </p:txBody>
      </p:sp>
      <p:pic>
        <p:nvPicPr>
          <p:cNvPr id="4" name="Image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5292080" y="1268760"/>
            <a:ext cx="3562350" cy="2381250"/>
          </a:xfrm>
          <a:prstGeom prst="rect">
            <a:avLst/>
          </a:prstGeom>
        </p:spPr>
      </p:pic>
      <p:sp>
        <p:nvSpPr>
          <p:cNvPr id="5" name="Rectangle 4"/>
          <p:cNvSpPr/>
          <p:nvPr/>
        </p:nvSpPr>
        <p:spPr>
          <a:xfrm>
            <a:off x="6300192" y="3717032"/>
            <a:ext cx="2123728" cy="369332"/>
          </a:xfrm>
          <a:prstGeom prst="rect">
            <a:avLst/>
          </a:prstGeom>
        </p:spPr>
        <p:txBody>
          <a:bodyPr wrap="square">
            <a:spAutoFit/>
          </a:bodyPr>
          <a:lstStyle/>
          <a:p>
            <a:r>
              <a:rPr lang="fr-FR" dirty="0" err="1"/>
              <a:t>Fig</a:t>
            </a:r>
            <a:r>
              <a:rPr lang="fr-FR" dirty="0"/>
              <a:t> </a:t>
            </a:r>
            <a:r>
              <a:rPr lang="fr-FR" dirty="0" smtClean="0"/>
              <a:t>: Dolmen d’Ezer</a:t>
            </a:r>
            <a:endParaRPr lang="fr-FR" b="1" dirty="0"/>
          </a:p>
        </p:txBody>
      </p:sp>
      <p:pic>
        <p:nvPicPr>
          <p:cNvPr id="6" name="Image 5"/>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6012160" y="4259279"/>
            <a:ext cx="1811563" cy="2598721"/>
          </a:xfrm>
          <a:prstGeom prst="rect">
            <a:avLst/>
          </a:prstGeom>
        </p:spPr>
      </p:pic>
      <p:sp>
        <p:nvSpPr>
          <p:cNvPr id="7" name="ZoneTexte 6"/>
          <p:cNvSpPr txBox="1"/>
          <p:nvPr/>
        </p:nvSpPr>
        <p:spPr>
          <a:xfrm>
            <a:off x="8244408" y="6453336"/>
            <a:ext cx="445702" cy="369332"/>
          </a:xfrm>
          <a:prstGeom prst="rect">
            <a:avLst/>
          </a:prstGeom>
          <a:noFill/>
        </p:spPr>
        <p:txBody>
          <a:bodyPr wrap="square" rtlCol="0">
            <a:spAutoFit/>
          </a:bodyPr>
          <a:lstStyle/>
          <a:p>
            <a:r>
              <a:rPr lang="fr-FR" dirty="0" smtClean="0"/>
              <a:t>38</a:t>
            </a:r>
            <a:endParaRPr lang="fr-FR" dirty="0"/>
          </a:p>
        </p:txBody>
      </p:sp>
    </p:spTree>
    <p:extLst>
      <p:ext uri="{BB962C8B-B14F-4D97-AF65-F5344CB8AC3E}">
        <p14:creationId xmlns:p14="http://schemas.microsoft.com/office/powerpoint/2010/main" xmlns="" val="1461405362"/>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323528" y="19577"/>
            <a:ext cx="8134672" cy="961152"/>
          </a:xfrm>
        </p:spPr>
        <p:txBody>
          <a:bodyPr>
            <a:noAutofit/>
          </a:bodyPr>
          <a:lstStyle/>
          <a:p>
            <a:r>
              <a:rPr lang="fr-FR" sz="3200" b="1" dirty="0"/>
              <a:t>Loctudy - Archéologie – Protohistoire </a:t>
            </a:r>
            <a:br>
              <a:rPr lang="fr-FR" sz="3200" b="1" dirty="0"/>
            </a:br>
            <a:r>
              <a:rPr lang="fr-FR" sz="3200" b="1" dirty="0"/>
              <a:t>- Les monuments de </a:t>
            </a:r>
            <a:r>
              <a:rPr lang="fr-FR" sz="3200" b="1" dirty="0" smtClean="0"/>
              <a:t>l’Âge du Bronze</a:t>
            </a:r>
            <a:endParaRPr lang="fr-FR" sz="3200" dirty="0"/>
          </a:p>
        </p:txBody>
      </p:sp>
      <p:sp>
        <p:nvSpPr>
          <p:cNvPr id="3" name="Sous-titre 2"/>
          <p:cNvSpPr>
            <a:spLocks noGrp="1"/>
          </p:cNvSpPr>
          <p:nvPr>
            <p:ph type="subTitle" idx="1"/>
          </p:nvPr>
        </p:nvSpPr>
        <p:spPr>
          <a:xfrm>
            <a:off x="251520" y="980728"/>
            <a:ext cx="6336704" cy="5877272"/>
          </a:xfrm>
        </p:spPr>
        <p:txBody>
          <a:bodyPr>
            <a:noAutofit/>
          </a:bodyPr>
          <a:lstStyle/>
          <a:p>
            <a:pPr marL="171450" indent="-171450" algn="just">
              <a:buFont typeface="Arial" panose="020B0604020202020204" pitchFamily="34" charset="0"/>
              <a:buChar char="•"/>
            </a:pPr>
            <a:r>
              <a:rPr lang="fr-FR" sz="1600" b="1" dirty="0">
                <a:solidFill>
                  <a:srgbClr val="FF0000"/>
                </a:solidFill>
              </a:rPr>
              <a:t>Tombes de Kergall</a:t>
            </a:r>
            <a:endParaRPr lang="fr-FR" sz="1600" dirty="0">
              <a:solidFill>
                <a:srgbClr val="FF0000"/>
              </a:solidFill>
            </a:endParaRPr>
          </a:p>
          <a:p>
            <a:pPr marL="171450" indent="-171450" algn="just">
              <a:buFont typeface="Arial" panose="020B0604020202020204" pitchFamily="34" charset="0"/>
              <a:buChar char="•"/>
            </a:pPr>
            <a:r>
              <a:rPr lang="fr-FR" sz="1600" dirty="0">
                <a:solidFill>
                  <a:srgbClr val="FF0000"/>
                </a:solidFill>
              </a:rPr>
              <a:t>Localisation : </a:t>
            </a:r>
            <a:r>
              <a:rPr lang="fr-FR" sz="1600" dirty="0" smtClean="0">
                <a:solidFill>
                  <a:srgbClr val="FF0000"/>
                </a:solidFill>
              </a:rPr>
              <a:t>Loctudy, Kergall (près de Coadigou)</a:t>
            </a:r>
            <a:endParaRPr lang="fr-FR" sz="1600" dirty="0">
              <a:solidFill>
                <a:srgbClr val="FF0000"/>
              </a:solidFill>
            </a:endParaRPr>
          </a:p>
          <a:p>
            <a:pPr marL="171450" indent="-171450" algn="just">
              <a:buFont typeface="Arial" panose="020B0604020202020204" pitchFamily="34" charset="0"/>
              <a:buChar char="•"/>
            </a:pPr>
            <a:r>
              <a:rPr lang="fr-FR" sz="1600" dirty="0" smtClean="0">
                <a:solidFill>
                  <a:srgbClr val="FF0000"/>
                </a:solidFill>
              </a:rPr>
              <a:t>Epoque : Âge </a:t>
            </a:r>
            <a:r>
              <a:rPr lang="fr-FR" sz="1600" dirty="0">
                <a:solidFill>
                  <a:srgbClr val="FF0000"/>
                </a:solidFill>
              </a:rPr>
              <a:t>du </a:t>
            </a:r>
            <a:r>
              <a:rPr lang="fr-FR" sz="1600" dirty="0" smtClean="0">
                <a:solidFill>
                  <a:srgbClr val="FF0000"/>
                </a:solidFill>
              </a:rPr>
              <a:t>Bronze </a:t>
            </a:r>
            <a:r>
              <a:rPr lang="fr-FR" sz="1600" dirty="0">
                <a:solidFill>
                  <a:srgbClr val="FF0000"/>
                </a:solidFill>
              </a:rPr>
              <a:t>?, incertaine</a:t>
            </a:r>
          </a:p>
          <a:p>
            <a:pPr marL="171450" indent="-171450" algn="just">
              <a:buFont typeface="Arial" panose="020B0604020202020204" pitchFamily="34" charset="0"/>
              <a:buChar char="•"/>
            </a:pPr>
            <a:r>
              <a:rPr lang="fr-FR" sz="1600" dirty="0">
                <a:solidFill>
                  <a:srgbClr val="FF0000"/>
                </a:solidFill>
              </a:rPr>
              <a:t>On parle des « tombes préhistoriques de Kergall ». </a:t>
            </a:r>
            <a:endParaRPr lang="fr-FR" sz="1600" dirty="0" smtClean="0">
              <a:solidFill>
                <a:srgbClr val="FF0000"/>
              </a:solidFill>
            </a:endParaRPr>
          </a:p>
          <a:p>
            <a:pPr marL="171450" indent="-171450" algn="just">
              <a:buFont typeface="Arial" panose="020B0604020202020204" pitchFamily="34" charset="0"/>
              <a:buChar char="•"/>
            </a:pPr>
            <a:r>
              <a:rPr lang="fr-FR" sz="1600" dirty="0" smtClean="0">
                <a:solidFill>
                  <a:schemeClr val="tx1"/>
                </a:solidFill>
              </a:rPr>
              <a:t>On </a:t>
            </a:r>
            <a:r>
              <a:rPr lang="fr-FR" sz="1600" dirty="0">
                <a:solidFill>
                  <a:schemeClr val="tx1"/>
                </a:solidFill>
              </a:rPr>
              <a:t>citera l'information, parue en 1962, selon laquelle Mr Le Guiner, ancien directeur d'école, fait part de la découverte après une tempête, de deux tombes préhistoriques à la pointe de Kergall. Placées sur fond rocheux, elles étaient recouvertes de dalles de 1 m x 0,50 m. La mer affouilla ces </a:t>
            </a:r>
            <a:r>
              <a:rPr lang="fr-FR" sz="1600" dirty="0" smtClean="0">
                <a:solidFill>
                  <a:schemeClr val="tx1"/>
                </a:solidFill>
              </a:rPr>
              <a:t>sépultures, </a:t>
            </a:r>
            <a:r>
              <a:rPr lang="fr-FR" sz="1600" dirty="0">
                <a:solidFill>
                  <a:schemeClr val="tx1"/>
                </a:solidFill>
              </a:rPr>
              <a:t>dont la position prouve bien l'affaissement du </a:t>
            </a:r>
            <a:r>
              <a:rPr lang="fr-FR" sz="1600" dirty="0" smtClean="0">
                <a:solidFill>
                  <a:schemeClr val="tx1"/>
                </a:solidFill>
              </a:rPr>
              <a:t>littoral. </a:t>
            </a:r>
          </a:p>
          <a:p>
            <a:pPr marL="171450" indent="-171450" algn="just">
              <a:buFont typeface="Arial" panose="020B0604020202020204" pitchFamily="34" charset="0"/>
              <a:buChar char="•"/>
            </a:pPr>
            <a:r>
              <a:rPr lang="fr-FR" sz="1600" dirty="0" smtClean="0">
                <a:solidFill>
                  <a:schemeClr val="tx1"/>
                </a:solidFill>
              </a:rPr>
              <a:t>Des </a:t>
            </a:r>
            <a:r>
              <a:rPr lang="fr-FR" sz="1600" dirty="0">
                <a:solidFill>
                  <a:schemeClr val="tx1"/>
                </a:solidFill>
              </a:rPr>
              <a:t>coffres similaires, trouvés sur l'estran au nord de la plage de Saint-Anne-la-Palud en Plonévez-Porzay, avaient été attribués au « Bronze Moyen » </a:t>
            </a:r>
            <a:r>
              <a:rPr lang="fr-FR" sz="1600" dirty="0" smtClean="0">
                <a:solidFill>
                  <a:schemeClr val="tx1"/>
                </a:solidFill>
              </a:rPr>
              <a:t>(-1 300 </a:t>
            </a:r>
            <a:r>
              <a:rPr lang="fr-FR" sz="1600" dirty="0">
                <a:solidFill>
                  <a:schemeClr val="tx1"/>
                </a:solidFill>
              </a:rPr>
              <a:t>avant J.C.). </a:t>
            </a:r>
            <a:endParaRPr lang="fr-FR" sz="1600" dirty="0" smtClean="0">
              <a:solidFill>
                <a:schemeClr val="tx1"/>
              </a:solidFill>
            </a:endParaRPr>
          </a:p>
          <a:p>
            <a:pPr marL="171450" indent="-171450" algn="just">
              <a:buFont typeface="Arial" panose="020B0604020202020204" pitchFamily="34" charset="0"/>
              <a:buChar char="•"/>
            </a:pPr>
            <a:r>
              <a:rPr lang="fr-FR" sz="1600" dirty="0" smtClean="0">
                <a:solidFill>
                  <a:srgbClr val="0000FF"/>
                </a:solidFill>
              </a:rPr>
              <a:t>Source :</a:t>
            </a:r>
          </a:p>
          <a:p>
            <a:pPr algn="just"/>
            <a:r>
              <a:rPr lang="fr-FR" sz="1600" dirty="0" smtClean="0">
                <a:solidFill>
                  <a:srgbClr val="0000FF"/>
                </a:solidFill>
              </a:rPr>
              <a:t>- CHARPY</a:t>
            </a:r>
            <a:r>
              <a:rPr lang="fr-FR" sz="1600" dirty="0">
                <a:solidFill>
                  <a:srgbClr val="0000FF"/>
                </a:solidFill>
              </a:rPr>
              <a:t>, Jacques, Conservateur en chef des Archives de Bretagne, Table générale du Bulletin de la Société Archéologique du Finistère 1873 -1972, BSAF, p. 258, Quimper, 1975.</a:t>
            </a:r>
          </a:p>
          <a:p>
            <a:pPr marL="171450" indent="-171450" algn="just">
              <a:buFont typeface="Arial" panose="020B0604020202020204" pitchFamily="34" charset="0"/>
              <a:buChar char="•"/>
            </a:pPr>
            <a:r>
              <a:rPr lang="fr-FR" sz="1600" dirty="0" smtClean="0">
                <a:solidFill>
                  <a:srgbClr val="0000FF"/>
                </a:solidFill>
              </a:rPr>
              <a:t>GIOT </a:t>
            </a:r>
            <a:r>
              <a:rPr lang="fr-FR" sz="1600" dirty="0">
                <a:solidFill>
                  <a:srgbClr val="0000FF"/>
                </a:solidFill>
              </a:rPr>
              <a:t>P.R., Gallia préhistoire, Tome 8, pp. 33-50, Rennes, 1965.</a:t>
            </a:r>
          </a:p>
          <a:p>
            <a:pPr marL="171450" indent="-171450" algn="just">
              <a:buFont typeface="Arial" panose="020B0604020202020204" pitchFamily="34" charset="0"/>
              <a:buChar char="•"/>
            </a:pPr>
            <a:r>
              <a:rPr lang="fr-FR" sz="1600" dirty="0" smtClean="0">
                <a:solidFill>
                  <a:srgbClr val="0000FF"/>
                </a:solidFill>
              </a:rPr>
              <a:t>Bull</a:t>
            </a:r>
            <a:r>
              <a:rPr lang="fr-FR" sz="1600" dirty="0">
                <a:solidFill>
                  <a:srgbClr val="0000FF"/>
                </a:solidFill>
              </a:rPr>
              <a:t>. Soc. Archéologique Finistère, BSAF, t. </a:t>
            </a:r>
            <a:r>
              <a:rPr lang="fr-FR" sz="1600" dirty="0" smtClean="0">
                <a:solidFill>
                  <a:srgbClr val="0000FF"/>
                </a:solidFill>
              </a:rPr>
              <a:t>LXXXVIII, 1962.</a:t>
            </a:r>
          </a:p>
          <a:p>
            <a:pPr marL="171450" indent="-171450" algn="just">
              <a:buFont typeface="Arial" panose="020B0604020202020204" pitchFamily="34" charset="0"/>
              <a:buChar char="•"/>
            </a:pPr>
            <a:r>
              <a:rPr lang="fr-FR" sz="1600" dirty="0">
                <a:solidFill>
                  <a:srgbClr val="0000FF"/>
                </a:solidFill>
              </a:rPr>
              <a:t>MARIEL, J., </a:t>
            </a:r>
            <a:r>
              <a:rPr lang="fr-FR" sz="1600" u="sng" dirty="0">
                <a:solidFill>
                  <a:srgbClr val="0000FF"/>
                </a:solidFill>
              </a:rPr>
              <a:t>Loctudy</a:t>
            </a:r>
            <a:r>
              <a:rPr lang="fr-FR" sz="1600" dirty="0">
                <a:solidFill>
                  <a:srgbClr val="0000FF"/>
                </a:solidFill>
              </a:rPr>
              <a:t>, Des origines à l'arrivée des Romains, Evolution de la ligne de rivage, Commission d'Histoire Locale, Mai 1998.</a:t>
            </a:r>
          </a:p>
          <a:p>
            <a:pPr algn="just"/>
            <a:endParaRPr lang="fr-FR" sz="1600" dirty="0">
              <a:solidFill>
                <a:srgbClr val="0000FF"/>
              </a:solidFill>
            </a:endParaRPr>
          </a:p>
          <a:p>
            <a:pPr marL="457200" indent="-457200" algn="just">
              <a:buFont typeface="Arial" panose="020B0604020202020204" pitchFamily="34" charset="0"/>
              <a:buChar char="•"/>
            </a:pPr>
            <a:endParaRPr lang="fr-FR" sz="1600" dirty="0">
              <a:solidFill>
                <a:schemeClr val="tx1"/>
              </a:solidFill>
            </a:endParaRPr>
          </a:p>
        </p:txBody>
      </p:sp>
      <p:pic>
        <p:nvPicPr>
          <p:cNvPr id="4" name="Image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6732240" y="1916832"/>
            <a:ext cx="2171603" cy="3115205"/>
          </a:xfrm>
          <a:prstGeom prst="rect">
            <a:avLst/>
          </a:prstGeom>
        </p:spPr>
      </p:pic>
      <p:sp>
        <p:nvSpPr>
          <p:cNvPr id="5" name="ZoneTexte 4"/>
          <p:cNvSpPr txBox="1"/>
          <p:nvPr/>
        </p:nvSpPr>
        <p:spPr>
          <a:xfrm>
            <a:off x="8244408" y="6453336"/>
            <a:ext cx="445702" cy="369332"/>
          </a:xfrm>
          <a:prstGeom prst="rect">
            <a:avLst/>
          </a:prstGeom>
          <a:noFill/>
        </p:spPr>
        <p:txBody>
          <a:bodyPr wrap="square" rtlCol="0">
            <a:spAutoFit/>
          </a:bodyPr>
          <a:lstStyle/>
          <a:p>
            <a:r>
              <a:rPr lang="fr-FR" dirty="0" smtClean="0"/>
              <a:t>39</a:t>
            </a:r>
            <a:endParaRPr lang="fr-FR" dirty="0"/>
          </a:p>
        </p:txBody>
      </p:sp>
    </p:spTree>
    <p:extLst>
      <p:ext uri="{BB962C8B-B14F-4D97-AF65-F5344CB8AC3E}">
        <p14:creationId xmlns:p14="http://schemas.microsoft.com/office/powerpoint/2010/main" xmlns="" val="401270570"/>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0"/>
            <a:ext cx="8229600" cy="980728"/>
          </a:xfrm>
        </p:spPr>
        <p:txBody>
          <a:bodyPr>
            <a:noAutofit/>
          </a:bodyPr>
          <a:lstStyle/>
          <a:p>
            <a:r>
              <a:rPr lang="fr-FR" sz="3200" b="1" dirty="0"/>
              <a:t>Loctudy - Archéologie – Protohistoire </a:t>
            </a:r>
            <a:br>
              <a:rPr lang="fr-FR" sz="3200" b="1" dirty="0"/>
            </a:br>
            <a:r>
              <a:rPr lang="fr-FR" sz="3200" b="1" dirty="0"/>
              <a:t>- Les monuments de l’Âge du Bronze</a:t>
            </a:r>
            <a:endParaRPr lang="fr-FR" sz="3200" dirty="0"/>
          </a:p>
        </p:txBody>
      </p:sp>
      <p:sp>
        <p:nvSpPr>
          <p:cNvPr id="3" name="Espace réservé du contenu 2"/>
          <p:cNvSpPr>
            <a:spLocks noGrp="1"/>
          </p:cNvSpPr>
          <p:nvPr>
            <p:ph idx="1"/>
          </p:nvPr>
        </p:nvSpPr>
        <p:spPr>
          <a:xfrm>
            <a:off x="179512" y="836712"/>
            <a:ext cx="6480720" cy="6021288"/>
          </a:xfrm>
        </p:spPr>
        <p:txBody>
          <a:bodyPr>
            <a:normAutofit fontScale="25000" lnSpcReduction="20000"/>
          </a:bodyPr>
          <a:lstStyle/>
          <a:p>
            <a:pPr marL="0" indent="0" algn="just">
              <a:lnSpc>
                <a:spcPct val="120000"/>
              </a:lnSpc>
              <a:spcBef>
                <a:spcPts val="0"/>
              </a:spcBef>
            </a:pPr>
            <a:r>
              <a:rPr lang="fr-FR" sz="5600" dirty="0" smtClean="0">
                <a:solidFill>
                  <a:srgbClr val="FF0000"/>
                </a:solidFill>
              </a:rPr>
              <a:t> </a:t>
            </a:r>
            <a:r>
              <a:rPr lang="fr-FR" sz="4800" b="1" dirty="0" smtClean="0">
                <a:solidFill>
                  <a:srgbClr val="FF0000"/>
                </a:solidFill>
              </a:rPr>
              <a:t>Tumulus de Coadigou</a:t>
            </a:r>
            <a:endParaRPr lang="fr-FR" sz="4800" dirty="0" smtClean="0">
              <a:solidFill>
                <a:srgbClr val="FF0000"/>
              </a:solidFill>
            </a:endParaRPr>
          </a:p>
          <a:p>
            <a:pPr marL="0" indent="0" algn="just">
              <a:lnSpc>
                <a:spcPct val="120000"/>
              </a:lnSpc>
              <a:spcBef>
                <a:spcPts val="0"/>
              </a:spcBef>
            </a:pPr>
            <a:r>
              <a:rPr lang="fr-FR" sz="4800" dirty="0" smtClean="0">
                <a:solidFill>
                  <a:srgbClr val="FF0000"/>
                </a:solidFill>
              </a:rPr>
              <a:t> Localisation </a:t>
            </a:r>
            <a:r>
              <a:rPr lang="fr-FR" sz="4800" dirty="0">
                <a:solidFill>
                  <a:srgbClr val="FF0000"/>
                </a:solidFill>
              </a:rPr>
              <a:t>: Loctudy, Parc du Manoir de Coadigou </a:t>
            </a:r>
          </a:p>
          <a:p>
            <a:pPr marL="0" indent="0" algn="just">
              <a:lnSpc>
                <a:spcPct val="120000"/>
              </a:lnSpc>
              <a:spcBef>
                <a:spcPts val="0"/>
              </a:spcBef>
            </a:pPr>
            <a:r>
              <a:rPr lang="fr-FR" sz="4800" dirty="0" smtClean="0">
                <a:solidFill>
                  <a:srgbClr val="FF0000"/>
                </a:solidFill>
              </a:rPr>
              <a:t> Epoque </a:t>
            </a:r>
            <a:r>
              <a:rPr lang="fr-FR" sz="4800" dirty="0">
                <a:solidFill>
                  <a:srgbClr val="FF0000"/>
                </a:solidFill>
              </a:rPr>
              <a:t>: Âge du </a:t>
            </a:r>
            <a:r>
              <a:rPr lang="fr-FR" sz="4800" dirty="0" smtClean="0">
                <a:solidFill>
                  <a:srgbClr val="FF0000"/>
                </a:solidFill>
              </a:rPr>
              <a:t>Bronze</a:t>
            </a:r>
            <a:r>
              <a:rPr lang="fr-FR" sz="4800" dirty="0">
                <a:solidFill>
                  <a:srgbClr val="FF0000"/>
                </a:solidFill>
              </a:rPr>
              <a:t>, incertaine</a:t>
            </a:r>
          </a:p>
          <a:p>
            <a:pPr marL="0" indent="0" algn="just">
              <a:lnSpc>
                <a:spcPct val="120000"/>
              </a:lnSpc>
              <a:spcBef>
                <a:spcPts val="0"/>
              </a:spcBef>
            </a:pPr>
            <a:r>
              <a:rPr lang="fr-FR" sz="4800" dirty="0" smtClean="0">
                <a:solidFill>
                  <a:srgbClr val="FF0000"/>
                </a:solidFill>
              </a:rPr>
              <a:t> Nombre </a:t>
            </a:r>
            <a:r>
              <a:rPr lang="fr-FR" sz="4800" dirty="0">
                <a:solidFill>
                  <a:srgbClr val="FF0000"/>
                </a:solidFill>
              </a:rPr>
              <a:t>: 2</a:t>
            </a:r>
          </a:p>
          <a:p>
            <a:pPr marL="0" indent="0" algn="just">
              <a:lnSpc>
                <a:spcPct val="120000"/>
              </a:lnSpc>
              <a:spcBef>
                <a:spcPts val="0"/>
              </a:spcBef>
            </a:pPr>
            <a:r>
              <a:rPr lang="fr-FR" sz="4800" dirty="0" smtClean="0">
                <a:solidFill>
                  <a:srgbClr val="FF0000"/>
                </a:solidFill>
              </a:rPr>
              <a:t> Etat</a:t>
            </a:r>
            <a:r>
              <a:rPr lang="fr-FR" sz="4800" dirty="0">
                <a:solidFill>
                  <a:srgbClr val="FF0000"/>
                </a:solidFill>
              </a:rPr>
              <a:t> : arasé, fouillé</a:t>
            </a:r>
          </a:p>
          <a:p>
            <a:pPr marL="0" indent="0" algn="just">
              <a:lnSpc>
                <a:spcPct val="120000"/>
              </a:lnSpc>
              <a:spcBef>
                <a:spcPts val="0"/>
              </a:spcBef>
            </a:pPr>
            <a:r>
              <a:rPr lang="fr-FR" sz="4800" dirty="0" smtClean="0"/>
              <a:t> Les </a:t>
            </a:r>
            <a:r>
              <a:rPr lang="fr-FR" sz="4800" dirty="0"/>
              <a:t>deux tumulus du Coadigou, situés au sud du village de Coadigou en Loctudy, furent </a:t>
            </a:r>
            <a:r>
              <a:rPr lang="fr-FR" sz="4800" dirty="0" smtClean="0"/>
              <a:t>arasés (aplanis, nivelés) </a:t>
            </a:r>
          </a:p>
          <a:p>
            <a:pPr marL="0" indent="0" algn="just">
              <a:lnSpc>
                <a:spcPct val="120000"/>
              </a:lnSpc>
              <a:spcBef>
                <a:spcPts val="0"/>
              </a:spcBef>
              <a:buNone/>
            </a:pPr>
            <a:r>
              <a:rPr lang="fr-FR" sz="4800" dirty="0" smtClean="0">
                <a:solidFill>
                  <a:srgbClr val="FF0000"/>
                </a:solidFill>
              </a:rPr>
              <a:t>→</a:t>
            </a:r>
            <a:r>
              <a:rPr lang="fr-FR" sz="4800" dirty="0" smtClean="0"/>
              <a:t> </a:t>
            </a:r>
            <a:r>
              <a:rPr lang="fr-FR" sz="4800" dirty="0" smtClean="0">
                <a:solidFill>
                  <a:srgbClr val="FF0000"/>
                </a:solidFill>
              </a:rPr>
              <a:t>pas de trace visible dans le parc du Manoir (?)</a:t>
            </a:r>
          </a:p>
          <a:p>
            <a:pPr marL="0" indent="0" algn="just">
              <a:lnSpc>
                <a:spcPct val="120000"/>
              </a:lnSpc>
              <a:spcBef>
                <a:spcPts val="0"/>
              </a:spcBef>
              <a:buNone/>
            </a:pPr>
            <a:r>
              <a:rPr lang="fr-FR" sz="4800" dirty="0" smtClean="0">
                <a:solidFill>
                  <a:srgbClr val="FF0000"/>
                </a:solidFill>
              </a:rPr>
              <a:t>→ recherche de la position exacte et de vestiges des monuments (?)</a:t>
            </a:r>
          </a:p>
          <a:p>
            <a:pPr marL="0" indent="0" algn="just">
              <a:lnSpc>
                <a:spcPct val="120000"/>
              </a:lnSpc>
              <a:spcBef>
                <a:spcPts val="0"/>
              </a:spcBef>
              <a:buNone/>
            </a:pPr>
            <a:r>
              <a:rPr lang="fr-FR" sz="4800" dirty="0" smtClean="0"/>
              <a:t>On </a:t>
            </a:r>
            <a:r>
              <a:rPr lang="fr-FR" sz="4800" dirty="0"/>
              <a:t>ignore </a:t>
            </a:r>
            <a:r>
              <a:rPr lang="fr-FR" sz="4800" dirty="0" smtClean="0"/>
              <a:t>pratiquement </a:t>
            </a:r>
            <a:r>
              <a:rPr lang="fr-FR" sz="4800" dirty="0"/>
              <a:t>tout sur ces tumulus, et il paraît difficile de les dater</a:t>
            </a:r>
            <a:r>
              <a:rPr lang="fr-FR" sz="4800" dirty="0" smtClean="0"/>
              <a:t>.</a:t>
            </a:r>
          </a:p>
          <a:p>
            <a:pPr marL="0" indent="0" algn="just">
              <a:lnSpc>
                <a:spcPct val="120000"/>
              </a:lnSpc>
              <a:spcBef>
                <a:spcPts val="0"/>
              </a:spcBef>
            </a:pPr>
            <a:r>
              <a:rPr lang="fr-FR" sz="4800" dirty="0" smtClean="0">
                <a:solidFill>
                  <a:srgbClr val="FF0000"/>
                </a:solidFill>
              </a:rPr>
              <a:t> Une </a:t>
            </a:r>
            <a:r>
              <a:rPr lang="fr-FR" sz="4800" b="1" dirty="0" smtClean="0">
                <a:solidFill>
                  <a:srgbClr val="FF0000"/>
                </a:solidFill>
              </a:rPr>
              <a:t>saunerie</a:t>
            </a:r>
            <a:r>
              <a:rPr lang="fr-FR" sz="4800" dirty="0" smtClean="0">
                <a:solidFill>
                  <a:srgbClr val="FF0000"/>
                </a:solidFill>
              </a:rPr>
              <a:t>, </a:t>
            </a:r>
            <a:r>
              <a:rPr lang="fr-FR" sz="4800" dirty="0">
                <a:solidFill>
                  <a:srgbClr val="FF0000"/>
                </a:solidFill>
              </a:rPr>
              <a:t>avec peut-être présence de vases à évaporation de sel, existait à Coadigou Une « saunerie » (ou </a:t>
            </a:r>
            <a:r>
              <a:rPr lang="fr-FR" sz="4800" dirty="0" err="1">
                <a:solidFill>
                  <a:srgbClr val="FF0000"/>
                </a:solidFill>
              </a:rPr>
              <a:t>saulnerie</a:t>
            </a:r>
            <a:r>
              <a:rPr lang="fr-FR" sz="4800" dirty="0">
                <a:solidFill>
                  <a:srgbClr val="FF0000"/>
                </a:solidFill>
              </a:rPr>
              <a:t>) est un lieu où dans l'antiquité, au Moyen Âge ou à une époque plus récente, les « sauniers » (ou </a:t>
            </a:r>
            <a:r>
              <a:rPr lang="fr-FR" sz="4800" dirty="0" err="1">
                <a:solidFill>
                  <a:srgbClr val="FF0000"/>
                </a:solidFill>
              </a:rPr>
              <a:t>saulnier</a:t>
            </a:r>
            <a:r>
              <a:rPr lang="fr-FR" sz="4800" dirty="0">
                <a:solidFill>
                  <a:srgbClr val="FF0000"/>
                </a:solidFill>
              </a:rPr>
              <a:t>) extrayaient le sel de l'eau de mer, par évaporation naturelle dans des marais salants, ou à l'aide du feu, dans des « fours à sel </a:t>
            </a:r>
            <a:r>
              <a:rPr lang="fr-FR" sz="4800" dirty="0" smtClean="0">
                <a:solidFill>
                  <a:srgbClr val="FF0000"/>
                </a:solidFill>
              </a:rPr>
              <a:t>».</a:t>
            </a:r>
          </a:p>
          <a:p>
            <a:pPr marL="0" indent="0" algn="just">
              <a:lnSpc>
                <a:spcPct val="120000"/>
              </a:lnSpc>
              <a:spcBef>
                <a:spcPts val="0"/>
              </a:spcBef>
            </a:pPr>
            <a:r>
              <a:rPr lang="fr-FR" sz="4800" dirty="0" smtClean="0">
                <a:solidFill>
                  <a:srgbClr val="FF0000"/>
                </a:solidFill>
              </a:rPr>
              <a:t> Les </a:t>
            </a:r>
            <a:r>
              <a:rPr lang="fr-FR" sz="4800" dirty="0">
                <a:solidFill>
                  <a:srgbClr val="FF0000"/>
                </a:solidFill>
              </a:rPr>
              <a:t>tumulus de Coadigou, dans une clairière de la forêt littorale, était sans doute en relation avec l’exploitation des sauneries du rivage ou d'un marais de Coadigou entre Langoz et Kergall. Les tumulus étaient peut-être des tombes de chefs locaux propriétaires des sauneries</a:t>
            </a:r>
            <a:r>
              <a:rPr lang="fr-FR" sz="4800" dirty="0" smtClean="0">
                <a:solidFill>
                  <a:srgbClr val="FF0000"/>
                </a:solidFill>
              </a:rPr>
              <a:t>.</a:t>
            </a:r>
          </a:p>
          <a:p>
            <a:pPr marL="0" indent="0" algn="just">
              <a:lnSpc>
                <a:spcPct val="120000"/>
              </a:lnSpc>
              <a:spcBef>
                <a:spcPts val="0"/>
              </a:spcBef>
            </a:pPr>
            <a:r>
              <a:rPr lang="fr-FR" sz="4800" dirty="0"/>
              <a:t> L</a:t>
            </a:r>
            <a:r>
              <a:rPr lang="fr-FR" sz="4800" dirty="0" smtClean="0"/>
              <a:t>es </a:t>
            </a:r>
            <a:r>
              <a:rPr lang="fr-FR" sz="4800" dirty="0"/>
              <a:t>vestiges </a:t>
            </a:r>
            <a:r>
              <a:rPr lang="fr-FR" sz="4800" dirty="0" smtClean="0"/>
              <a:t>d’un </a:t>
            </a:r>
            <a:r>
              <a:rPr lang="fr-FR" sz="4800" dirty="0"/>
              <a:t>four </a:t>
            </a:r>
            <a:r>
              <a:rPr lang="fr-FR" sz="4800" dirty="0" smtClean="0"/>
              <a:t>à sel à Langoz non-visibles </a:t>
            </a:r>
            <a:r>
              <a:rPr lang="fr-FR" sz="4800" dirty="0"/>
              <a:t>sont a priori enfouis sous le chemin de randonnée de </a:t>
            </a:r>
            <a:r>
              <a:rPr lang="fr-FR" sz="4800" dirty="0" smtClean="0"/>
              <a:t>Langoz (proche de la plage de Coadigou).</a:t>
            </a:r>
          </a:p>
          <a:p>
            <a:pPr marL="0" indent="0" algn="just">
              <a:lnSpc>
                <a:spcPct val="120000"/>
              </a:lnSpc>
              <a:spcBef>
                <a:spcPts val="0"/>
              </a:spcBef>
            </a:pPr>
            <a:r>
              <a:rPr lang="fr-FR" sz="4800" dirty="0" smtClean="0">
                <a:solidFill>
                  <a:srgbClr val="0000FF"/>
                </a:solidFill>
              </a:rPr>
              <a:t> Source :</a:t>
            </a:r>
          </a:p>
          <a:p>
            <a:pPr marL="0" indent="0" algn="just">
              <a:lnSpc>
                <a:spcPct val="120000"/>
              </a:lnSpc>
              <a:spcBef>
                <a:spcPts val="0"/>
              </a:spcBef>
              <a:buFontTx/>
              <a:buChar char="-"/>
            </a:pPr>
            <a:r>
              <a:rPr lang="fr-FR" sz="4800" dirty="0" smtClean="0">
                <a:solidFill>
                  <a:srgbClr val="0000FF"/>
                </a:solidFill>
              </a:rPr>
              <a:t> PÉRENNÈS</a:t>
            </a:r>
            <a:r>
              <a:rPr lang="fr-FR" sz="4800" dirty="0">
                <a:solidFill>
                  <a:srgbClr val="0000FF"/>
                </a:solidFill>
              </a:rPr>
              <a:t>, H. ; ABGRALL J.M., « Notice sur les paroisses de Quimper et de Léon, Loctudy », </a:t>
            </a:r>
            <a:r>
              <a:rPr lang="fr-FR" sz="4800" dirty="0" smtClean="0">
                <a:solidFill>
                  <a:srgbClr val="0000FF"/>
                </a:solidFill>
              </a:rPr>
              <a:t>1927.</a:t>
            </a:r>
          </a:p>
          <a:p>
            <a:pPr marL="0" indent="0" algn="just">
              <a:lnSpc>
                <a:spcPct val="120000"/>
              </a:lnSpc>
              <a:spcBef>
                <a:spcPts val="0"/>
              </a:spcBef>
              <a:buFontTx/>
              <a:buChar char="-"/>
            </a:pPr>
            <a:r>
              <a:rPr lang="fr-FR" sz="4800" dirty="0" smtClean="0">
                <a:solidFill>
                  <a:srgbClr val="0000FF"/>
                </a:solidFill>
              </a:rPr>
              <a:t> MARIEL</a:t>
            </a:r>
            <a:r>
              <a:rPr lang="fr-FR" sz="4800" dirty="0">
                <a:solidFill>
                  <a:srgbClr val="0000FF"/>
                </a:solidFill>
              </a:rPr>
              <a:t>, J., </a:t>
            </a:r>
            <a:r>
              <a:rPr lang="fr-FR" sz="4800" u="sng" dirty="0">
                <a:solidFill>
                  <a:srgbClr val="0000FF"/>
                </a:solidFill>
              </a:rPr>
              <a:t>Loctudy</a:t>
            </a:r>
            <a:r>
              <a:rPr lang="fr-FR" sz="4800" dirty="0">
                <a:solidFill>
                  <a:srgbClr val="0000FF"/>
                </a:solidFill>
              </a:rPr>
              <a:t>, Des origines à l'arrivée des Romains, Evolution de la ligne de rivage, Commission d'Histoire Locale, Mai 1998</a:t>
            </a:r>
            <a:r>
              <a:rPr lang="fr-FR" sz="4800" dirty="0" smtClean="0">
                <a:solidFill>
                  <a:srgbClr val="0000FF"/>
                </a:solidFill>
              </a:rPr>
              <a:t>.</a:t>
            </a:r>
          </a:p>
          <a:p>
            <a:pPr marL="0" indent="0" algn="just">
              <a:lnSpc>
                <a:spcPct val="120000"/>
              </a:lnSpc>
              <a:spcBef>
                <a:spcPts val="0"/>
              </a:spcBef>
              <a:buFontTx/>
              <a:buChar char="-"/>
            </a:pPr>
            <a:r>
              <a:rPr lang="fr-FR" sz="4800" dirty="0" smtClean="0">
                <a:solidFill>
                  <a:srgbClr val="0000FF"/>
                </a:solidFill>
              </a:rPr>
              <a:t> BAAB</a:t>
            </a:r>
            <a:r>
              <a:rPr lang="fr-FR" sz="4800" dirty="0">
                <a:solidFill>
                  <a:srgbClr val="0000FF"/>
                </a:solidFill>
              </a:rPr>
              <a:t>, Bulletin de l’Association bretonne et Union régionaliste bretonne, Cinquante-Deuxième Congrès tenu à Moncontour du 2 au 7 Septembre 1912, Troisième Série, Tome 31, Saint-Brieuc, Imp.-Lib.-</a:t>
            </a:r>
            <a:r>
              <a:rPr lang="fr-FR" sz="4800" dirty="0" err="1">
                <a:solidFill>
                  <a:srgbClr val="0000FF"/>
                </a:solidFill>
              </a:rPr>
              <a:t>Lith</a:t>
            </a:r>
            <a:r>
              <a:rPr lang="fr-FR" sz="4800" dirty="0">
                <a:solidFill>
                  <a:srgbClr val="0000FF"/>
                </a:solidFill>
              </a:rPr>
              <a:t>. De René Prudhomme, </a:t>
            </a:r>
            <a:r>
              <a:rPr lang="fr-FR" sz="4800" dirty="0" smtClean="0">
                <a:solidFill>
                  <a:srgbClr val="0000FF"/>
                </a:solidFill>
              </a:rPr>
              <a:t>1912</a:t>
            </a:r>
          </a:p>
          <a:p>
            <a:pPr marL="0" indent="0" algn="just">
              <a:lnSpc>
                <a:spcPct val="120000"/>
              </a:lnSpc>
              <a:spcBef>
                <a:spcPts val="0"/>
              </a:spcBef>
              <a:buFontTx/>
              <a:buChar char="-"/>
            </a:pPr>
            <a:r>
              <a:rPr lang="fr-FR" sz="4800" dirty="0" smtClean="0">
                <a:solidFill>
                  <a:srgbClr val="0000FF"/>
                </a:solidFill>
              </a:rPr>
              <a:t> CHATELLIER, P. du, Revue archéologique, 1886.</a:t>
            </a:r>
          </a:p>
          <a:p>
            <a:pPr marL="0" indent="0" algn="just">
              <a:lnSpc>
                <a:spcPct val="120000"/>
              </a:lnSpc>
              <a:spcBef>
                <a:spcPts val="0"/>
              </a:spcBef>
              <a:buFontTx/>
              <a:buChar char="-"/>
            </a:pPr>
            <a:r>
              <a:rPr lang="fr-FR" sz="4800" dirty="0" smtClean="0">
                <a:solidFill>
                  <a:srgbClr val="0000FF"/>
                </a:solidFill>
              </a:rPr>
              <a:t> ROUZEAU, M. et M., </a:t>
            </a:r>
            <a:r>
              <a:rPr lang="fr-FR" sz="4800" dirty="0">
                <a:solidFill>
                  <a:srgbClr val="0000FF"/>
                </a:solidFill>
              </a:rPr>
              <a:t>exposé </a:t>
            </a:r>
            <a:r>
              <a:rPr lang="fr-FR" sz="4800" dirty="0" smtClean="0">
                <a:solidFill>
                  <a:srgbClr val="0000FF"/>
                </a:solidFill>
              </a:rPr>
              <a:t>sur </a:t>
            </a:r>
            <a:r>
              <a:rPr lang="fr-FR" sz="4800" dirty="0">
                <a:solidFill>
                  <a:srgbClr val="0000FF"/>
                </a:solidFill>
              </a:rPr>
              <a:t>le four à sel </a:t>
            </a:r>
            <a:r>
              <a:rPr lang="fr-FR" sz="4800" dirty="0" smtClean="0">
                <a:solidFill>
                  <a:srgbClr val="0000FF"/>
                </a:solidFill>
              </a:rPr>
              <a:t>de Langoz, 2015.</a:t>
            </a:r>
            <a:endParaRPr lang="fr-FR" sz="4800" dirty="0">
              <a:solidFill>
                <a:srgbClr val="0000FF"/>
              </a:solidFill>
            </a:endParaRPr>
          </a:p>
          <a:p>
            <a:pPr marL="0" indent="0" algn="just">
              <a:lnSpc>
                <a:spcPct val="120000"/>
              </a:lnSpc>
              <a:spcBef>
                <a:spcPts val="0"/>
              </a:spcBef>
              <a:buFontTx/>
              <a:buChar char="-"/>
            </a:pPr>
            <a:endParaRPr lang="fr-FR" sz="4800" dirty="0">
              <a:solidFill>
                <a:srgbClr val="0000FF"/>
              </a:solidFill>
            </a:endParaRPr>
          </a:p>
        </p:txBody>
      </p:sp>
      <p:pic>
        <p:nvPicPr>
          <p:cNvPr id="19" name="Image 18"/>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6732240" y="1052736"/>
            <a:ext cx="2214501" cy="3176744"/>
          </a:xfrm>
          <a:prstGeom prst="rect">
            <a:avLst/>
          </a:prstGeom>
        </p:spPr>
      </p:pic>
      <p:sp>
        <p:nvSpPr>
          <p:cNvPr id="6" name="ZoneTexte 5"/>
          <p:cNvSpPr txBox="1"/>
          <p:nvPr/>
        </p:nvSpPr>
        <p:spPr>
          <a:xfrm>
            <a:off x="8244408" y="6453336"/>
            <a:ext cx="445702" cy="369332"/>
          </a:xfrm>
          <a:prstGeom prst="rect">
            <a:avLst/>
          </a:prstGeom>
          <a:noFill/>
        </p:spPr>
        <p:txBody>
          <a:bodyPr wrap="square" rtlCol="0">
            <a:spAutoFit/>
          </a:bodyPr>
          <a:lstStyle/>
          <a:p>
            <a:r>
              <a:rPr lang="fr-FR" dirty="0" smtClean="0"/>
              <a:t>40</a:t>
            </a:r>
            <a:endParaRPr lang="fr-FR" dirty="0"/>
          </a:p>
        </p:txBody>
      </p:sp>
    </p:spTree>
    <p:extLst>
      <p:ext uri="{BB962C8B-B14F-4D97-AF65-F5344CB8AC3E}">
        <p14:creationId xmlns:p14="http://schemas.microsoft.com/office/powerpoint/2010/main" xmlns="" val="1406850973"/>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251520" y="1"/>
            <a:ext cx="8424936" cy="908719"/>
          </a:xfrm>
        </p:spPr>
        <p:txBody>
          <a:bodyPr>
            <a:normAutofit fontScale="90000"/>
          </a:bodyPr>
          <a:lstStyle/>
          <a:p>
            <a:r>
              <a:rPr lang="fr-FR" sz="2800" b="1" dirty="0"/>
              <a:t>Loctudy - Archéologie </a:t>
            </a:r>
            <a:r>
              <a:rPr lang="fr-FR" sz="2800" b="1" dirty="0" smtClean="0"/>
              <a:t>– Protohistoire </a:t>
            </a:r>
            <a:br>
              <a:rPr lang="fr-FR" sz="2800" b="1" dirty="0" smtClean="0"/>
            </a:br>
            <a:r>
              <a:rPr lang="fr-FR" sz="2800" b="1" dirty="0" smtClean="0"/>
              <a:t>- Les </a:t>
            </a:r>
            <a:r>
              <a:rPr lang="fr-FR" sz="2800" b="1" dirty="0"/>
              <a:t>monuments </a:t>
            </a:r>
            <a:r>
              <a:rPr lang="fr-FR" sz="2800" b="1" dirty="0" smtClean="0"/>
              <a:t>de l’Âge du Fer</a:t>
            </a:r>
            <a:endParaRPr lang="fr-FR" sz="2800" dirty="0"/>
          </a:p>
        </p:txBody>
      </p:sp>
      <p:sp>
        <p:nvSpPr>
          <p:cNvPr id="3" name="Sous-titre 2"/>
          <p:cNvSpPr>
            <a:spLocks noGrp="1"/>
          </p:cNvSpPr>
          <p:nvPr>
            <p:ph type="subTitle" idx="1"/>
          </p:nvPr>
        </p:nvSpPr>
        <p:spPr>
          <a:xfrm>
            <a:off x="238880" y="836712"/>
            <a:ext cx="8725608" cy="5904655"/>
          </a:xfrm>
        </p:spPr>
        <p:txBody>
          <a:bodyPr>
            <a:normAutofit fontScale="92500" lnSpcReduction="20000"/>
          </a:bodyPr>
          <a:lstStyle/>
          <a:p>
            <a:pPr algn="just">
              <a:spcBef>
                <a:spcPts val="0"/>
              </a:spcBef>
              <a:buFont typeface="Arial" panose="020B0604020202020204" pitchFamily="34" charset="0"/>
              <a:buChar char="•"/>
            </a:pPr>
            <a:r>
              <a:rPr lang="fr-FR" sz="1800" dirty="0">
                <a:solidFill>
                  <a:schemeClr val="tx1"/>
                </a:solidFill>
              </a:rPr>
              <a:t> </a:t>
            </a:r>
            <a:r>
              <a:rPr lang="fr-FR" sz="1700" b="1" dirty="0">
                <a:solidFill>
                  <a:srgbClr val="FF0000"/>
                </a:solidFill>
              </a:rPr>
              <a:t>La pierre gravée de Kermaria </a:t>
            </a:r>
          </a:p>
          <a:p>
            <a:pPr marL="0" lvl="1" algn="just">
              <a:spcBef>
                <a:spcPts val="0"/>
              </a:spcBef>
              <a:buFont typeface="Arial" panose="020B0604020202020204" pitchFamily="34" charset="0"/>
              <a:buChar char="•"/>
            </a:pPr>
            <a:r>
              <a:rPr lang="fr-FR" sz="1700" dirty="0" smtClean="0">
                <a:solidFill>
                  <a:schemeClr val="tx1"/>
                </a:solidFill>
              </a:rPr>
              <a:t> </a:t>
            </a:r>
            <a:r>
              <a:rPr lang="fr-FR" sz="1700" dirty="0" smtClean="0">
                <a:solidFill>
                  <a:srgbClr val="FF0000"/>
                </a:solidFill>
              </a:rPr>
              <a:t>Localisation </a:t>
            </a:r>
            <a:r>
              <a:rPr lang="fr-FR" sz="1700" dirty="0">
                <a:solidFill>
                  <a:srgbClr val="FF0000"/>
                </a:solidFill>
              </a:rPr>
              <a:t>: Kermaria, Pont-l’Abbé, au nord de Pont-l’Abbé, Route de Quimper </a:t>
            </a:r>
          </a:p>
          <a:p>
            <a:pPr marL="0" lvl="1" algn="just">
              <a:spcBef>
                <a:spcPts val="0"/>
              </a:spcBef>
              <a:buFont typeface="Arial" panose="020B0604020202020204" pitchFamily="34" charset="0"/>
              <a:buChar char="•"/>
            </a:pPr>
            <a:r>
              <a:rPr lang="fr-FR" sz="1700" dirty="0" smtClean="0">
                <a:solidFill>
                  <a:srgbClr val="FF0000"/>
                </a:solidFill>
              </a:rPr>
              <a:t> Epoque : </a:t>
            </a:r>
            <a:r>
              <a:rPr lang="fr-FR" sz="1700" dirty="0">
                <a:solidFill>
                  <a:srgbClr val="FF0000"/>
                </a:solidFill>
              </a:rPr>
              <a:t>Protohistoire – La Tène ou second </a:t>
            </a:r>
            <a:r>
              <a:rPr lang="fr-FR" sz="1700" dirty="0" smtClean="0">
                <a:solidFill>
                  <a:srgbClr val="FF0000"/>
                </a:solidFill>
              </a:rPr>
              <a:t>Âge </a:t>
            </a:r>
            <a:r>
              <a:rPr lang="fr-FR" sz="1700" dirty="0">
                <a:solidFill>
                  <a:srgbClr val="FF0000"/>
                </a:solidFill>
              </a:rPr>
              <a:t>du Fer (-125 → - 25 avant JC) </a:t>
            </a:r>
            <a:endParaRPr lang="fr-FR" sz="1700" dirty="0" smtClean="0">
              <a:solidFill>
                <a:srgbClr val="FF0000"/>
              </a:solidFill>
            </a:endParaRPr>
          </a:p>
          <a:p>
            <a:pPr marL="0" lvl="1" algn="just">
              <a:spcBef>
                <a:spcPts val="0"/>
              </a:spcBef>
              <a:buFont typeface="Arial" panose="020B0604020202020204" pitchFamily="34" charset="0"/>
              <a:buChar char="•"/>
            </a:pPr>
            <a:r>
              <a:rPr lang="fr-FR" sz="1700" dirty="0" smtClean="0">
                <a:solidFill>
                  <a:srgbClr val="FF0000"/>
                </a:solidFill>
              </a:rPr>
              <a:t> Le </a:t>
            </a:r>
            <a:r>
              <a:rPr lang="fr-FR" sz="1700" b="1" i="1" dirty="0">
                <a:solidFill>
                  <a:srgbClr val="FF0000"/>
                </a:solidFill>
              </a:rPr>
              <a:t>bétyle</a:t>
            </a:r>
            <a:r>
              <a:rPr lang="fr-FR" sz="1700" i="1" dirty="0">
                <a:solidFill>
                  <a:srgbClr val="FF0000"/>
                </a:solidFill>
              </a:rPr>
              <a:t> </a:t>
            </a:r>
            <a:r>
              <a:rPr lang="fr-FR" sz="1700" baseline="30000" dirty="0">
                <a:solidFill>
                  <a:srgbClr val="FF0000"/>
                </a:solidFill>
              </a:rPr>
              <a:t>1 </a:t>
            </a:r>
            <a:r>
              <a:rPr lang="fr-FR" sz="1700" dirty="0">
                <a:solidFill>
                  <a:srgbClr val="FF0000"/>
                </a:solidFill>
              </a:rPr>
              <a:t>de Kermaria, ou « pierre gravée de Kermaria </a:t>
            </a:r>
            <a:r>
              <a:rPr lang="fr-FR" sz="1700" dirty="0" smtClean="0">
                <a:solidFill>
                  <a:srgbClr val="FF0000"/>
                </a:solidFill>
              </a:rPr>
              <a:t>» à 4 faces</a:t>
            </a:r>
            <a:endParaRPr lang="fr-FR" sz="1700" dirty="0">
              <a:solidFill>
                <a:srgbClr val="FF0000"/>
              </a:solidFill>
            </a:endParaRPr>
          </a:p>
          <a:p>
            <a:pPr marL="0" lvl="1" algn="just">
              <a:spcBef>
                <a:spcPts val="0"/>
              </a:spcBef>
              <a:buFont typeface="Arial" panose="020B0604020202020204" pitchFamily="34" charset="0"/>
              <a:buChar char="•"/>
            </a:pPr>
            <a:r>
              <a:rPr lang="fr-FR" sz="1700" dirty="0" smtClean="0">
                <a:solidFill>
                  <a:schemeClr val="tx1"/>
                </a:solidFill>
              </a:rPr>
              <a:t> </a:t>
            </a:r>
            <a:r>
              <a:rPr lang="fr-FR" sz="1700" dirty="0" smtClean="0">
                <a:solidFill>
                  <a:srgbClr val="FF0000"/>
                </a:solidFill>
              </a:rPr>
              <a:t>En 1895, découverte de la pierre gravée de Kermaria, relatée en 1898 par P. du Chatellier au manoir de Kernuz et décrite vers 1898 par J.F. Hewitt.</a:t>
            </a:r>
          </a:p>
          <a:p>
            <a:pPr marL="0" lvl="1" algn="just">
              <a:spcBef>
                <a:spcPts val="0"/>
              </a:spcBef>
              <a:buFont typeface="Arial" panose="020B0604020202020204" pitchFamily="34" charset="0"/>
              <a:buChar char="•"/>
            </a:pPr>
            <a:r>
              <a:rPr lang="fr-FR" sz="1700" dirty="0" smtClean="0">
                <a:solidFill>
                  <a:schemeClr val="tx1"/>
                </a:solidFill>
              </a:rPr>
              <a:t> </a:t>
            </a:r>
            <a:r>
              <a:rPr lang="fr-FR" sz="1700" dirty="0" smtClean="0">
                <a:solidFill>
                  <a:srgbClr val="FF0000"/>
                </a:solidFill>
              </a:rPr>
              <a:t>motifs celtiques indo-européens : on suit la traînée de ces motifs cosmiques ou cosmogoniques (notamment </a:t>
            </a:r>
            <a:r>
              <a:rPr lang="fr-FR" sz="1700" dirty="0" err="1" smtClean="0">
                <a:solidFill>
                  <a:srgbClr val="FF0000"/>
                </a:solidFill>
              </a:rPr>
              <a:t>suastika</a:t>
            </a:r>
            <a:r>
              <a:rPr lang="fr-FR" sz="1700" dirty="0" smtClean="0">
                <a:solidFill>
                  <a:srgbClr val="FF0000"/>
                </a:solidFill>
              </a:rPr>
              <a:t>) de l'Inde jusqu'en Gaule par la vallée du Danube, mais c’est la première fois qu’ils se retrouvent sur un monument jusqu'au fond de la Gaule armoricaine.</a:t>
            </a:r>
          </a:p>
          <a:p>
            <a:pPr marL="0" lvl="1" algn="just">
              <a:spcBef>
                <a:spcPts val="0"/>
              </a:spcBef>
              <a:buFont typeface="Arial" panose="020B0604020202020204" pitchFamily="34" charset="0"/>
              <a:buChar char="•"/>
            </a:pPr>
            <a:r>
              <a:rPr lang="fr-FR" sz="1700" dirty="0" smtClean="0">
                <a:solidFill>
                  <a:schemeClr val="tx1"/>
                </a:solidFill>
              </a:rPr>
              <a:t> Face I : le </a:t>
            </a:r>
            <a:r>
              <a:rPr lang="fr-FR" sz="1700" dirty="0" smtClean="0">
                <a:solidFill>
                  <a:srgbClr val="FF0000"/>
                </a:solidFill>
              </a:rPr>
              <a:t>sû-astika</a:t>
            </a:r>
            <a:r>
              <a:rPr lang="fr-FR" sz="1700" dirty="0" smtClean="0">
                <a:solidFill>
                  <a:schemeClr val="tx1"/>
                </a:solidFill>
              </a:rPr>
              <a:t>, swastika, svastika , </a:t>
            </a:r>
            <a:r>
              <a:rPr lang="fr-FR" sz="1700" dirty="0" smtClean="0">
                <a:solidFill>
                  <a:srgbClr val="FF0000"/>
                </a:solidFill>
              </a:rPr>
              <a:t>croix ou roue solaire avec rotation circulaire</a:t>
            </a:r>
            <a:r>
              <a:rPr lang="fr-FR" sz="1700" dirty="0" smtClean="0">
                <a:solidFill>
                  <a:schemeClr val="tx1"/>
                </a:solidFill>
              </a:rPr>
              <a:t>, ici une sû-astika femelle, avec ses crochets tournés de droite à gauche. </a:t>
            </a:r>
          </a:p>
          <a:p>
            <a:pPr marL="0" lvl="1" algn="just">
              <a:spcBef>
                <a:spcPts val="0"/>
              </a:spcBef>
              <a:buFont typeface="Arial" panose="020B0604020202020204" pitchFamily="34" charset="0"/>
              <a:buChar char="•"/>
            </a:pPr>
            <a:r>
              <a:rPr lang="fr-FR" sz="1700" dirty="0" smtClean="0">
                <a:solidFill>
                  <a:schemeClr val="tx1"/>
                </a:solidFill>
              </a:rPr>
              <a:t> Face </a:t>
            </a:r>
            <a:r>
              <a:rPr lang="fr-FR" sz="1700" dirty="0">
                <a:solidFill>
                  <a:schemeClr val="tx1"/>
                </a:solidFill>
              </a:rPr>
              <a:t>II </a:t>
            </a:r>
            <a:r>
              <a:rPr lang="fr-FR" sz="1700" dirty="0" smtClean="0">
                <a:solidFill>
                  <a:schemeClr val="tx1"/>
                </a:solidFill>
              </a:rPr>
              <a:t>: sculptures </a:t>
            </a:r>
            <a:r>
              <a:rPr lang="fr-FR" sz="1700" dirty="0">
                <a:solidFill>
                  <a:schemeClr val="tx1"/>
                </a:solidFill>
              </a:rPr>
              <a:t>qui sont la représentation de </a:t>
            </a:r>
            <a:r>
              <a:rPr lang="fr-FR" sz="1700" dirty="0">
                <a:solidFill>
                  <a:srgbClr val="FF0000"/>
                </a:solidFill>
              </a:rPr>
              <a:t>l'Astika à huit rayons</a:t>
            </a:r>
            <a:r>
              <a:rPr lang="fr-FR" sz="1700" dirty="0">
                <a:solidFill>
                  <a:schemeClr val="tx1"/>
                </a:solidFill>
              </a:rPr>
              <a:t>. </a:t>
            </a:r>
            <a:r>
              <a:rPr lang="fr-FR" sz="1700" dirty="0" smtClean="0">
                <a:solidFill>
                  <a:schemeClr val="tx1"/>
                </a:solidFill>
              </a:rPr>
              <a:t>Les </a:t>
            </a:r>
            <a:r>
              <a:rPr lang="fr-FR" sz="1700" dirty="0">
                <a:solidFill>
                  <a:schemeClr val="tx1"/>
                </a:solidFill>
              </a:rPr>
              <a:t>lignes qui forment le carré indiquent les quatre saisons de l'année solaire, et les huit rayons à l'intérieur marquent les huit points de la boussole autour desquels le soleil parcourt annuellement la voie indiquée par les étoiles, qu'il rencontre aux solstices et aux équinoxes. </a:t>
            </a:r>
          </a:p>
          <a:p>
            <a:pPr marL="0" lvl="1" algn="just">
              <a:spcBef>
                <a:spcPts val="0"/>
              </a:spcBef>
              <a:buFont typeface="Arial" panose="020B0604020202020204" pitchFamily="34" charset="0"/>
              <a:buChar char="•"/>
            </a:pPr>
            <a:r>
              <a:rPr lang="fr-FR" sz="1700" dirty="0" smtClean="0">
                <a:solidFill>
                  <a:schemeClr val="tx1"/>
                </a:solidFill>
              </a:rPr>
              <a:t> Face </a:t>
            </a:r>
            <a:r>
              <a:rPr lang="fr-FR" sz="1700" dirty="0">
                <a:solidFill>
                  <a:schemeClr val="tx1"/>
                </a:solidFill>
              </a:rPr>
              <a:t>III </a:t>
            </a:r>
            <a:r>
              <a:rPr lang="fr-FR" sz="1700" dirty="0" smtClean="0">
                <a:solidFill>
                  <a:schemeClr val="tx1"/>
                </a:solidFill>
              </a:rPr>
              <a:t>:  </a:t>
            </a:r>
            <a:r>
              <a:rPr lang="fr-FR" sz="1700" dirty="0">
                <a:solidFill>
                  <a:schemeClr val="tx1"/>
                </a:solidFill>
              </a:rPr>
              <a:t>les quatre feuilles de </a:t>
            </a:r>
            <a:r>
              <a:rPr lang="fr-FR" sz="1700" dirty="0">
                <a:solidFill>
                  <a:srgbClr val="FF0000"/>
                </a:solidFill>
              </a:rPr>
              <a:t>l'arbre sacré Palâska</a:t>
            </a:r>
            <a:r>
              <a:rPr lang="fr-FR" sz="1700" dirty="0">
                <a:solidFill>
                  <a:schemeClr val="tx1"/>
                </a:solidFill>
              </a:rPr>
              <a:t>, né de la plume de l'oiseau mère tombant sur la terre avec le sang de la blessure faite par la flèche du dieu Krïshânu, le dieu de l'arc-en-ciel. Ce dessin marque les solstices annuels du soleil. </a:t>
            </a:r>
          </a:p>
          <a:p>
            <a:pPr marL="0" lvl="1" algn="just">
              <a:spcBef>
                <a:spcPts val="0"/>
              </a:spcBef>
              <a:buFont typeface="Arial" panose="020B0604020202020204" pitchFamily="34" charset="0"/>
              <a:buChar char="•"/>
            </a:pPr>
            <a:r>
              <a:rPr lang="fr-FR" sz="1700" dirty="0" smtClean="0">
                <a:solidFill>
                  <a:schemeClr val="tx1"/>
                </a:solidFill>
              </a:rPr>
              <a:t> Face </a:t>
            </a:r>
            <a:r>
              <a:rPr lang="fr-FR" sz="1700" dirty="0">
                <a:solidFill>
                  <a:schemeClr val="tx1"/>
                </a:solidFill>
              </a:rPr>
              <a:t>IV présente un dessin qui n'est pas aussi clair que les autres ; mais il représente, certainement, la croix de Saint-Georges, le dieu de la charrue, le dieu laboureur de la terre, et le dieu de l'année des équinoxes. </a:t>
            </a:r>
          </a:p>
          <a:p>
            <a:pPr algn="just">
              <a:spcBef>
                <a:spcPts val="0"/>
              </a:spcBef>
              <a:buFont typeface="Arial" panose="020B0604020202020204" pitchFamily="34" charset="0"/>
              <a:buChar char="•"/>
            </a:pPr>
            <a:r>
              <a:rPr lang="fr-FR" sz="1700" dirty="0" smtClean="0">
                <a:solidFill>
                  <a:srgbClr val="0000FF"/>
                </a:solidFill>
              </a:rPr>
              <a:t> Notes </a:t>
            </a:r>
            <a:r>
              <a:rPr lang="fr-FR" sz="1700" dirty="0">
                <a:solidFill>
                  <a:srgbClr val="0000FF"/>
                </a:solidFill>
              </a:rPr>
              <a:t>:</a:t>
            </a:r>
          </a:p>
          <a:p>
            <a:pPr algn="just">
              <a:spcBef>
                <a:spcPts val="0"/>
              </a:spcBef>
            </a:pPr>
            <a:r>
              <a:rPr lang="fr-FR" sz="1700" baseline="30000" dirty="0">
                <a:solidFill>
                  <a:srgbClr val="0000FF"/>
                </a:solidFill>
              </a:rPr>
              <a:t>1</a:t>
            </a:r>
            <a:r>
              <a:rPr lang="fr-FR" sz="1700" dirty="0">
                <a:solidFill>
                  <a:srgbClr val="0000FF"/>
                </a:solidFill>
              </a:rPr>
              <a:t> Un bétyle est une météorite, au sens strict ou supposé, dans laquelle les anciens voyaient la manifestation d'une divinité, tombée du ciel. </a:t>
            </a:r>
          </a:p>
          <a:p>
            <a:pPr algn="just">
              <a:spcBef>
                <a:spcPts val="0"/>
              </a:spcBef>
              <a:buFont typeface="Arial" panose="020B0604020202020204" pitchFamily="34" charset="0"/>
              <a:buChar char="•"/>
            </a:pPr>
            <a:r>
              <a:rPr lang="fr-FR" sz="1700" dirty="0" smtClean="0">
                <a:solidFill>
                  <a:srgbClr val="0000FF"/>
                </a:solidFill>
              </a:rPr>
              <a:t> Sources </a:t>
            </a:r>
            <a:r>
              <a:rPr lang="fr-FR" sz="1700" dirty="0">
                <a:solidFill>
                  <a:srgbClr val="0000FF"/>
                </a:solidFill>
              </a:rPr>
              <a:t>:</a:t>
            </a:r>
          </a:p>
          <a:p>
            <a:pPr algn="just">
              <a:spcBef>
                <a:spcPts val="0"/>
              </a:spcBef>
              <a:buFontTx/>
              <a:buChar char="-"/>
            </a:pPr>
            <a:r>
              <a:rPr lang="fr-FR" sz="1700" dirty="0" smtClean="0">
                <a:solidFill>
                  <a:srgbClr val="0000FF"/>
                </a:solidFill>
              </a:rPr>
              <a:t> CHATELLIER</a:t>
            </a:r>
            <a:r>
              <a:rPr lang="fr-FR" sz="1700" dirty="0">
                <a:solidFill>
                  <a:srgbClr val="0000FF"/>
                </a:solidFill>
              </a:rPr>
              <a:t>, P. du, Pierre gravée de Kermaria, Pont-L'Abbé (Finistère), Quimper, 1898.</a:t>
            </a:r>
          </a:p>
          <a:p>
            <a:pPr algn="just">
              <a:spcBef>
                <a:spcPts val="0"/>
              </a:spcBef>
              <a:buFontTx/>
              <a:buChar char="-"/>
            </a:pPr>
            <a:r>
              <a:rPr lang="fr-FR" sz="1700" dirty="0" smtClean="0">
                <a:solidFill>
                  <a:srgbClr val="0000FF"/>
                </a:solidFill>
              </a:rPr>
              <a:t> HEWITT</a:t>
            </a:r>
            <a:r>
              <a:rPr lang="fr-FR" sz="1700" dirty="0">
                <a:solidFill>
                  <a:srgbClr val="0000FF"/>
                </a:solidFill>
              </a:rPr>
              <a:t>, J.F., L'histoire et les migrations de la croix et du sû-astika, Bull. de la Société d'Anthropologie, Bruxelles, vers 1898.</a:t>
            </a:r>
          </a:p>
          <a:p>
            <a:endParaRPr lang="fr-FR" sz="1600" dirty="0"/>
          </a:p>
        </p:txBody>
      </p:sp>
      <p:sp>
        <p:nvSpPr>
          <p:cNvPr id="4" name="ZoneTexte 3"/>
          <p:cNvSpPr txBox="1"/>
          <p:nvPr/>
        </p:nvSpPr>
        <p:spPr>
          <a:xfrm>
            <a:off x="8244408" y="6453336"/>
            <a:ext cx="445702" cy="369332"/>
          </a:xfrm>
          <a:prstGeom prst="rect">
            <a:avLst/>
          </a:prstGeom>
          <a:noFill/>
        </p:spPr>
        <p:txBody>
          <a:bodyPr wrap="square" rtlCol="0">
            <a:spAutoFit/>
          </a:bodyPr>
          <a:lstStyle/>
          <a:p>
            <a:r>
              <a:rPr lang="fr-FR" dirty="0" smtClean="0"/>
              <a:t>41</a:t>
            </a:r>
            <a:endParaRPr lang="fr-FR" dirty="0"/>
          </a:p>
        </p:txBody>
      </p:sp>
    </p:spTree>
    <p:extLst>
      <p:ext uri="{BB962C8B-B14F-4D97-AF65-F5344CB8AC3E}">
        <p14:creationId xmlns:p14="http://schemas.microsoft.com/office/powerpoint/2010/main" xmlns="" val="523041284"/>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79512" y="274638"/>
            <a:ext cx="8640960" cy="778098"/>
          </a:xfrm>
        </p:spPr>
        <p:txBody>
          <a:bodyPr>
            <a:noAutofit/>
          </a:bodyPr>
          <a:lstStyle/>
          <a:p>
            <a:r>
              <a:rPr lang="fr-FR" sz="3200" b="1" dirty="0"/>
              <a:t>Loctudy – Archéologie </a:t>
            </a:r>
            <a:r>
              <a:rPr lang="fr-FR" sz="3200" b="1" dirty="0" smtClean="0"/>
              <a:t>– Préhistoire/Protohistoire</a:t>
            </a:r>
            <a:br>
              <a:rPr lang="fr-FR" sz="3200" b="1" dirty="0" smtClean="0"/>
            </a:br>
            <a:r>
              <a:rPr lang="fr-FR" sz="3200" b="1" dirty="0" smtClean="0"/>
              <a:t>- </a:t>
            </a:r>
            <a:r>
              <a:rPr lang="fr-FR" sz="3200" b="1" dirty="0"/>
              <a:t>Les monuments </a:t>
            </a:r>
            <a:r>
              <a:rPr lang="fr-FR" sz="3200" b="1" dirty="0" smtClean="0"/>
              <a:t>de </a:t>
            </a:r>
            <a:r>
              <a:rPr lang="fr-FR" sz="3200" b="1" dirty="0"/>
              <a:t>l’Âge du Fer</a:t>
            </a:r>
            <a:endParaRPr lang="fr-FR" sz="3200" dirty="0"/>
          </a:p>
        </p:txBody>
      </p:sp>
      <p:sp>
        <p:nvSpPr>
          <p:cNvPr id="5" name="Espace réservé du contenu 4"/>
          <p:cNvSpPr>
            <a:spLocks noGrp="1"/>
          </p:cNvSpPr>
          <p:nvPr>
            <p:ph idx="1"/>
          </p:nvPr>
        </p:nvSpPr>
        <p:spPr>
          <a:xfrm>
            <a:off x="5076056" y="4869160"/>
            <a:ext cx="3923928" cy="504056"/>
          </a:xfrm>
        </p:spPr>
        <p:txBody>
          <a:bodyPr>
            <a:normAutofit fontScale="70000" lnSpcReduction="20000"/>
          </a:bodyPr>
          <a:lstStyle/>
          <a:p>
            <a:pPr marL="0" indent="0">
              <a:buNone/>
            </a:pPr>
            <a:r>
              <a:rPr lang="fr-FR" sz="2400" dirty="0" smtClean="0"/>
              <a:t>Fig. : Pierre gravée de Kermaria (4 faces)</a:t>
            </a:r>
            <a:endParaRPr lang="fr-FR" sz="2400" dirty="0"/>
          </a:p>
        </p:txBody>
      </p:sp>
      <p:pic>
        <p:nvPicPr>
          <p:cNvPr id="6" name="Image 5"/>
          <p:cNvPicPr>
            <a:picLocks noChangeAspect="1"/>
          </p:cNvPicPr>
          <p:nvPr/>
        </p:nvPicPr>
        <p:blipFill>
          <a:blip r:embed="rId2" cstate="print"/>
          <a:stretch>
            <a:fillRect/>
          </a:stretch>
        </p:blipFill>
        <p:spPr>
          <a:xfrm>
            <a:off x="0" y="1412776"/>
            <a:ext cx="2208231" cy="3096344"/>
          </a:xfrm>
          <a:prstGeom prst="rect">
            <a:avLst/>
          </a:prstGeom>
        </p:spPr>
      </p:pic>
      <p:pic>
        <p:nvPicPr>
          <p:cNvPr id="7" name="Image 6"/>
          <p:cNvPicPr>
            <a:picLocks noChangeAspect="1"/>
          </p:cNvPicPr>
          <p:nvPr/>
        </p:nvPicPr>
        <p:blipFill>
          <a:blip r:embed="rId3" cstate="print"/>
          <a:stretch>
            <a:fillRect/>
          </a:stretch>
        </p:blipFill>
        <p:spPr>
          <a:xfrm>
            <a:off x="2267744" y="1412777"/>
            <a:ext cx="2281431" cy="3096344"/>
          </a:xfrm>
          <a:prstGeom prst="rect">
            <a:avLst/>
          </a:prstGeom>
        </p:spPr>
      </p:pic>
      <p:pic>
        <p:nvPicPr>
          <p:cNvPr id="8" name="Image 7"/>
          <p:cNvPicPr>
            <a:picLocks noChangeAspect="1"/>
          </p:cNvPicPr>
          <p:nvPr/>
        </p:nvPicPr>
        <p:blipFill>
          <a:blip r:embed="rId4" cstate="print"/>
          <a:stretch>
            <a:fillRect/>
          </a:stretch>
        </p:blipFill>
        <p:spPr>
          <a:xfrm>
            <a:off x="4427984" y="1412776"/>
            <a:ext cx="2315426" cy="3096344"/>
          </a:xfrm>
          <a:prstGeom prst="rect">
            <a:avLst/>
          </a:prstGeom>
        </p:spPr>
      </p:pic>
      <p:pic>
        <p:nvPicPr>
          <p:cNvPr id="9" name="Image 8"/>
          <p:cNvPicPr>
            <a:picLocks noChangeAspect="1"/>
          </p:cNvPicPr>
          <p:nvPr/>
        </p:nvPicPr>
        <p:blipFill>
          <a:blip r:embed="rId5" cstate="print"/>
          <a:stretch>
            <a:fillRect/>
          </a:stretch>
        </p:blipFill>
        <p:spPr>
          <a:xfrm>
            <a:off x="6781838" y="1412776"/>
            <a:ext cx="2282191" cy="3096344"/>
          </a:xfrm>
          <a:prstGeom prst="rect">
            <a:avLst/>
          </a:prstGeom>
        </p:spPr>
      </p:pic>
      <p:pic>
        <p:nvPicPr>
          <p:cNvPr id="10" name="Image 9"/>
          <p:cNvPicPr>
            <a:picLocks noChangeAspect="1"/>
          </p:cNvPicPr>
          <p:nvPr/>
        </p:nvPicPr>
        <p:blipFill>
          <a:blip r:embed="rId6" cstate="print">
            <a:extLst>
              <a:ext uri="{28A0092B-C50C-407E-A947-70E740481C1C}">
                <a14:useLocalDpi xmlns:a14="http://schemas.microsoft.com/office/drawing/2010/main" xmlns="" val="0"/>
              </a:ext>
            </a:extLst>
          </a:blip>
          <a:stretch>
            <a:fillRect/>
          </a:stretch>
        </p:blipFill>
        <p:spPr>
          <a:xfrm>
            <a:off x="2699792" y="4581129"/>
            <a:ext cx="1587203" cy="2276872"/>
          </a:xfrm>
          <a:prstGeom prst="rect">
            <a:avLst/>
          </a:prstGeom>
        </p:spPr>
      </p:pic>
      <p:sp>
        <p:nvSpPr>
          <p:cNvPr id="11" name="ZoneTexte 10"/>
          <p:cNvSpPr txBox="1"/>
          <p:nvPr/>
        </p:nvSpPr>
        <p:spPr>
          <a:xfrm>
            <a:off x="8244408" y="6453336"/>
            <a:ext cx="445702" cy="369332"/>
          </a:xfrm>
          <a:prstGeom prst="rect">
            <a:avLst/>
          </a:prstGeom>
          <a:noFill/>
        </p:spPr>
        <p:txBody>
          <a:bodyPr wrap="square" rtlCol="0">
            <a:spAutoFit/>
          </a:bodyPr>
          <a:lstStyle/>
          <a:p>
            <a:r>
              <a:rPr lang="fr-FR" dirty="0" smtClean="0"/>
              <a:t>42</a:t>
            </a:r>
            <a:endParaRPr lang="fr-FR" dirty="0"/>
          </a:p>
        </p:txBody>
      </p:sp>
      <p:sp>
        <p:nvSpPr>
          <p:cNvPr id="12" name="Rectangle 11"/>
          <p:cNvSpPr/>
          <p:nvPr/>
        </p:nvSpPr>
        <p:spPr>
          <a:xfrm>
            <a:off x="251520" y="980728"/>
            <a:ext cx="3125023" cy="400110"/>
          </a:xfrm>
          <a:prstGeom prst="rect">
            <a:avLst/>
          </a:prstGeom>
        </p:spPr>
        <p:txBody>
          <a:bodyPr wrap="none">
            <a:spAutoFit/>
          </a:bodyPr>
          <a:lstStyle/>
          <a:p>
            <a:pPr algn="just">
              <a:spcBef>
                <a:spcPts val="0"/>
              </a:spcBef>
              <a:buFont typeface="Arial" panose="020B0604020202020204" pitchFamily="34" charset="0"/>
              <a:buChar char="•"/>
            </a:pPr>
            <a:r>
              <a:rPr lang="fr-FR" sz="2000" dirty="0" smtClean="0">
                <a:solidFill>
                  <a:srgbClr val="FF0000"/>
                </a:solidFill>
              </a:rPr>
              <a:t> </a:t>
            </a:r>
            <a:r>
              <a:rPr lang="fr-FR" b="1" dirty="0" smtClean="0">
                <a:solidFill>
                  <a:srgbClr val="FF0000"/>
                </a:solidFill>
              </a:rPr>
              <a:t>La pierre gravée de Kermaria </a:t>
            </a:r>
            <a:endParaRPr lang="fr-FR" b="1" dirty="0">
              <a:solidFill>
                <a:srgbClr val="FF0000"/>
              </a:solidFill>
            </a:endParaRPr>
          </a:p>
        </p:txBody>
      </p:sp>
    </p:spTree>
    <p:extLst>
      <p:ext uri="{BB962C8B-B14F-4D97-AF65-F5344CB8AC3E}">
        <p14:creationId xmlns:p14="http://schemas.microsoft.com/office/powerpoint/2010/main" xmlns="" val="964917105"/>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161764" y="1"/>
            <a:ext cx="8568952" cy="908720"/>
          </a:xfrm>
        </p:spPr>
        <p:txBody>
          <a:bodyPr>
            <a:noAutofit/>
          </a:bodyPr>
          <a:lstStyle/>
          <a:p>
            <a:r>
              <a:rPr lang="fr-FR" sz="3200" b="1" dirty="0"/>
              <a:t>Loctudy - Archéologie </a:t>
            </a:r>
            <a:r>
              <a:rPr lang="fr-FR" sz="3200" b="1" dirty="0" smtClean="0"/>
              <a:t>- </a:t>
            </a:r>
            <a:r>
              <a:rPr lang="fr-FR" sz="3200" b="1" dirty="0"/>
              <a:t>Protohistoire </a:t>
            </a:r>
            <a:r>
              <a:rPr lang="fr-FR" sz="3200" b="1" dirty="0" smtClean="0"/>
              <a:t/>
            </a:r>
            <a:br>
              <a:rPr lang="fr-FR" sz="3200" b="1" dirty="0" smtClean="0"/>
            </a:br>
            <a:r>
              <a:rPr lang="fr-FR" sz="3200" b="1" dirty="0" smtClean="0"/>
              <a:t>- </a:t>
            </a:r>
            <a:r>
              <a:rPr lang="fr-FR" sz="3200" b="1" dirty="0"/>
              <a:t>Les monuments de l’Age de </a:t>
            </a:r>
            <a:r>
              <a:rPr lang="fr-FR" sz="3200" b="1" dirty="0" smtClean="0"/>
              <a:t>Fer</a:t>
            </a:r>
            <a:endParaRPr lang="fr-FR" sz="3200" dirty="0"/>
          </a:p>
        </p:txBody>
      </p:sp>
      <p:sp>
        <p:nvSpPr>
          <p:cNvPr id="3" name="Sous-titre 2"/>
          <p:cNvSpPr>
            <a:spLocks noGrp="1"/>
          </p:cNvSpPr>
          <p:nvPr>
            <p:ph type="subTitle" idx="1"/>
          </p:nvPr>
        </p:nvSpPr>
        <p:spPr>
          <a:xfrm>
            <a:off x="0" y="1052736"/>
            <a:ext cx="6372200" cy="5616624"/>
          </a:xfrm>
        </p:spPr>
        <p:txBody>
          <a:bodyPr>
            <a:normAutofit fontScale="55000" lnSpcReduction="20000"/>
          </a:bodyPr>
          <a:lstStyle/>
          <a:p>
            <a:pPr algn="just">
              <a:lnSpc>
                <a:spcPct val="120000"/>
              </a:lnSpc>
              <a:spcBef>
                <a:spcPts val="0"/>
              </a:spcBef>
              <a:buFont typeface="Arial" panose="020B0604020202020204" pitchFamily="34" charset="0"/>
              <a:buChar char="•"/>
            </a:pPr>
            <a:r>
              <a:rPr lang="fr-FR" dirty="0" smtClean="0">
                <a:solidFill>
                  <a:srgbClr val="FF0000"/>
                </a:solidFill>
              </a:rPr>
              <a:t> </a:t>
            </a:r>
            <a:r>
              <a:rPr lang="fr-FR" b="1" dirty="0" smtClean="0">
                <a:solidFill>
                  <a:srgbClr val="FF0000"/>
                </a:solidFill>
              </a:rPr>
              <a:t>Site de Keralio</a:t>
            </a:r>
            <a:endParaRPr lang="fr-FR" dirty="0" smtClean="0">
              <a:solidFill>
                <a:srgbClr val="FF0000"/>
              </a:solidFill>
            </a:endParaRPr>
          </a:p>
          <a:p>
            <a:pPr algn="just">
              <a:lnSpc>
                <a:spcPct val="120000"/>
              </a:lnSpc>
              <a:spcBef>
                <a:spcPts val="0"/>
              </a:spcBef>
              <a:buFont typeface="Arial" panose="020B0604020202020204" pitchFamily="34" charset="0"/>
              <a:buChar char="•"/>
            </a:pPr>
            <a:r>
              <a:rPr lang="fr-FR" dirty="0">
                <a:solidFill>
                  <a:schemeClr val="tx1"/>
                </a:solidFill>
              </a:rPr>
              <a:t> </a:t>
            </a:r>
            <a:r>
              <a:rPr lang="fr-FR" dirty="0" smtClean="0">
                <a:solidFill>
                  <a:schemeClr val="tx1"/>
                </a:solidFill>
              </a:rPr>
              <a:t>Site de Keralio, près </a:t>
            </a:r>
            <a:r>
              <a:rPr lang="fr-FR" dirty="0">
                <a:solidFill>
                  <a:schemeClr val="tx1"/>
                </a:solidFill>
              </a:rPr>
              <a:t>de Trevannec à l’entrée de Pont-l’Abbé</a:t>
            </a:r>
            <a:r>
              <a:rPr lang="fr-FR" dirty="0" smtClean="0">
                <a:solidFill>
                  <a:schemeClr val="tx1"/>
                </a:solidFill>
              </a:rPr>
              <a:t>.</a:t>
            </a:r>
          </a:p>
          <a:p>
            <a:pPr algn="just">
              <a:lnSpc>
                <a:spcPct val="120000"/>
              </a:lnSpc>
              <a:spcBef>
                <a:spcPts val="0"/>
              </a:spcBef>
              <a:buFont typeface="Arial" panose="020B0604020202020204" pitchFamily="34" charset="0"/>
              <a:buChar char="•"/>
            </a:pPr>
            <a:r>
              <a:rPr lang="fr-FR" dirty="0" smtClean="0">
                <a:solidFill>
                  <a:schemeClr val="tx1"/>
                </a:solidFill>
              </a:rPr>
              <a:t> </a:t>
            </a:r>
            <a:r>
              <a:rPr lang="fr-FR" dirty="0" smtClean="0">
                <a:solidFill>
                  <a:srgbClr val="FF0000"/>
                </a:solidFill>
              </a:rPr>
              <a:t>Nombreux </a:t>
            </a:r>
            <a:r>
              <a:rPr lang="fr-FR" dirty="0">
                <a:solidFill>
                  <a:srgbClr val="FF0000"/>
                </a:solidFill>
              </a:rPr>
              <a:t>vestiges </a:t>
            </a:r>
            <a:r>
              <a:rPr lang="fr-FR" b="1" dirty="0">
                <a:solidFill>
                  <a:srgbClr val="FF0000"/>
                </a:solidFill>
              </a:rPr>
              <a:t>d'un ancien village gaulois</a:t>
            </a:r>
            <a:r>
              <a:rPr lang="fr-FR" dirty="0">
                <a:solidFill>
                  <a:srgbClr val="FF0000"/>
                </a:solidFill>
              </a:rPr>
              <a:t> </a:t>
            </a:r>
            <a:endParaRPr lang="fr-FR" dirty="0" smtClean="0">
              <a:solidFill>
                <a:srgbClr val="FF0000"/>
              </a:solidFill>
            </a:endParaRPr>
          </a:p>
          <a:p>
            <a:pPr algn="just">
              <a:lnSpc>
                <a:spcPct val="120000"/>
              </a:lnSpc>
              <a:spcBef>
                <a:spcPts val="0"/>
              </a:spcBef>
              <a:buFont typeface="Arial" panose="020B0604020202020204" pitchFamily="34" charset="0"/>
              <a:buChar char="•"/>
            </a:pPr>
            <a:r>
              <a:rPr lang="fr-FR" dirty="0" smtClean="0">
                <a:solidFill>
                  <a:srgbClr val="FF0000"/>
                </a:solidFill>
              </a:rPr>
              <a:t> </a:t>
            </a:r>
            <a:r>
              <a:rPr lang="fr-FR" b="1" dirty="0" smtClean="0">
                <a:solidFill>
                  <a:srgbClr val="FF0000"/>
                </a:solidFill>
              </a:rPr>
              <a:t>Stèle de Keralio</a:t>
            </a:r>
          </a:p>
          <a:p>
            <a:pPr algn="just">
              <a:lnSpc>
                <a:spcPct val="120000"/>
              </a:lnSpc>
              <a:spcBef>
                <a:spcPts val="0"/>
              </a:spcBef>
              <a:buFont typeface="Arial" panose="020B0604020202020204" pitchFamily="34" charset="0"/>
              <a:buChar char="•"/>
            </a:pPr>
            <a:r>
              <a:rPr lang="fr-FR" dirty="0">
                <a:solidFill>
                  <a:srgbClr val="FF0000"/>
                </a:solidFill>
              </a:rPr>
              <a:t> </a:t>
            </a:r>
            <a:r>
              <a:rPr lang="fr-FR" dirty="0" smtClean="0">
                <a:solidFill>
                  <a:srgbClr val="FF0000"/>
                </a:solidFill>
              </a:rPr>
              <a:t>Localisation</a:t>
            </a:r>
            <a:r>
              <a:rPr lang="fr-FR" dirty="0">
                <a:solidFill>
                  <a:srgbClr val="FF0000"/>
                </a:solidFill>
              </a:rPr>
              <a:t> : </a:t>
            </a:r>
            <a:r>
              <a:rPr lang="fr-FR" dirty="0" smtClean="0">
                <a:solidFill>
                  <a:srgbClr val="FF0000"/>
                </a:solidFill>
              </a:rPr>
              <a:t>Keralio</a:t>
            </a:r>
            <a:r>
              <a:rPr lang="fr-FR" dirty="0">
                <a:solidFill>
                  <a:srgbClr val="FF0000"/>
                </a:solidFill>
              </a:rPr>
              <a:t>, en </a:t>
            </a:r>
            <a:r>
              <a:rPr lang="fr-FR" dirty="0" smtClean="0">
                <a:solidFill>
                  <a:srgbClr val="FF0000"/>
                </a:solidFill>
              </a:rPr>
              <a:t>Pont-l’Abbé, </a:t>
            </a:r>
            <a:r>
              <a:rPr lang="fr-FR" dirty="0">
                <a:solidFill>
                  <a:srgbClr val="FF0000"/>
                </a:solidFill>
              </a:rPr>
              <a:t>près de </a:t>
            </a:r>
            <a:r>
              <a:rPr lang="fr-FR" dirty="0" smtClean="0">
                <a:solidFill>
                  <a:srgbClr val="FF0000"/>
                </a:solidFill>
              </a:rPr>
              <a:t>Trevannec.</a:t>
            </a:r>
          </a:p>
          <a:p>
            <a:pPr algn="just">
              <a:lnSpc>
                <a:spcPct val="120000"/>
              </a:lnSpc>
              <a:spcBef>
                <a:spcPts val="0"/>
              </a:spcBef>
              <a:buFont typeface="Arial" panose="020B0604020202020204" pitchFamily="34" charset="0"/>
              <a:buChar char="•"/>
            </a:pPr>
            <a:r>
              <a:rPr lang="fr-FR" dirty="0">
                <a:solidFill>
                  <a:srgbClr val="FF0000"/>
                </a:solidFill>
              </a:rPr>
              <a:t> </a:t>
            </a:r>
            <a:r>
              <a:rPr lang="fr-FR" dirty="0" smtClean="0">
                <a:solidFill>
                  <a:srgbClr val="FF0000"/>
                </a:solidFill>
              </a:rPr>
              <a:t>Epoque </a:t>
            </a:r>
            <a:r>
              <a:rPr lang="fr-FR" dirty="0">
                <a:solidFill>
                  <a:srgbClr val="FF0000"/>
                </a:solidFill>
              </a:rPr>
              <a:t>: Age du </a:t>
            </a:r>
            <a:r>
              <a:rPr lang="fr-FR" dirty="0" smtClean="0">
                <a:solidFill>
                  <a:srgbClr val="FF0000"/>
                </a:solidFill>
              </a:rPr>
              <a:t>Fer</a:t>
            </a:r>
            <a:r>
              <a:rPr lang="fr-FR" dirty="0">
                <a:solidFill>
                  <a:srgbClr val="FF0000"/>
                </a:solidFill>
              </a:rPr>
              <a:t>, -400 → -300 ans avant J.C. </a:t>
            </a:r>
            <a:endParaRPr lang="fr-FR" dirty="0" smtClean="0">
              <a:solidFill>
                <a:srgbClr val="FF0000"/>
              </a:solidFill>
            </a:endParaRPr>
          </a:p>
          <a:p>
            <a:pPr algn="just">
              <a:lnSpc>
                <a:spcPct val="120000"/>
              </a:lnSpc>
              <a:spcBef>
                <a:spcPts val="0"/>
              </a:spcBef>
              <a:buFont typeface="Arial" panose="020B0604020202020204" pitchFamily="34" charset="0"/>
              <a:buChar char="•"/>
            </a:pPr>
            <a:r>
              <a:rPr lang="fr-FR" dirty="0">
                <a:solidFill>
                  <a:schemeClr val="tx1"/>
                </a:solidFill>
              </a:rPr>
              <a:t> </a:t>
            </a:r>
            <a:r>
              <a:rPr lang="fr-FR" dirty="0" smtClean="0">
                <a:solidFill>
                  <a:schemeClr val="tx1"/>
                </a:solidFill>
              </a:rPr>
              <a:t>Trouvée en 2001 à la ferme de Keralio</a:t>
            </a:r>
          </a:p>
          <a:p>
            <a:pPr algn="just">
              <a:lnSpc>
                <a:spcPct val="120000"/>
              </a:lnSpc>
              <a:spcBef>
                <a:spcPts val="0"/>
              </a:spcBef>
              <a:buFont typeface="Arial" panose="020B0604020202020204" pitchFamily="34" charset="0"/>
              <a:buChar char="•"/>
            </a:pPr>
            <a:r>
              <a:rPr lang="fr-FR" dirty="0">
                <a:solidFill>
                  <a:srgbClr val="FF0000"/>
                </a:solidFill>
              </a:rPr>
              <a:t> </a:t>
            </a:r>
            <a:r>
              <a:rPr lang="fr-FR" dirty="0" smtClean="0">
                <a:solidFill>
                  <a:srgbClr val="FF0000"/>
                </a:solidFill>
              </a:rPr>
              <a:t>Ornée </a:t>
            </a:r>
            <a:r>
              <a:rPr lang="fr-FR" dirty="0">
                <a:solidFill>
                  <a:srgbClr val="FF0000"/>
                </a:solidFill>
              </a:rPr>
              <a:t>et gravée de motifs proches de celle de </a:t>
            </a:r>
            <a:r>
              <a:rPr lang="fr-FR" dirty="0" smtClean="0">
                <a:solidFill>
                  <a:srgbClr val="FF0000"/>
                </a:solidFill>
              </a:rPr>
              <a:t>Kermaria</a:t>
            </a:r>
          </a:p>
          <a:p>
            <a:pPr algn="just">
              <a:lnSpc>
                <a:spcPct val="120000"/>
              </a:lnSpc>
              <a:spcBef>
                <a:spcPts val="0"/>
              </a:spcBef>
              <a:buFont typeface="Arial" panose="020B0604020202020204" pitchFamily="34" charset="0"/>
              <a:buChar char="•"/>
            </a:pPr>
            <a:r>
              <a:rPr lang="fr-FR" dirty="0" smtClean="0">
                <a:solidFill>
                  <a:srgbClr val="0000FF"/>
                </a:solidFill>
              </a:rPr>
              <a:t> Source :</a:t>
            </a:r>
          </a:p>
          <a:p>
            <a:pPr algn="just" fontAlgn="t">
              <a:lnSpc>
                <a:spcPct val="120000"/>
              </a:lnSpc>
              <a:spcBef>
                <a:spcPts val="0"/>
              </a:spcBef>
              <a:buFontTx/>
              <a:buChar char="-"/>
            </a:pPr>
            <a:r>
              <a:rPr lang="fr-FR" dirty="0" smtClean="0">
                <a:solidFill>
                  <a:srgbClr val="0000FF"/>
                </a:solidFill>
              </a:rPr>
              <a:t> HINGUANT</a:t>
            </a:r>
            <a:r>
              <a:rPr lang="fr-FR" dirty="0">
                <a:solidFill>
                  <a:srgbClr val="0000FF"/>
                </a:solidFill>
              </a:rPr>
              <a:t>, Stéphan ; LE GOFF, Elven ; GEBHARDT, Anne ; GRALL, Bertrand ; MAGUER, Patrick ; MARGUERIE, Dominique, « Un site de l'Age du Fer stratifié en milieu rural : l'établissement de Keralio à Pont-L'Abbé (Finistère) », Revue archéologique de </a:t>
            </a:r>
            <a:r>
              <a:rPr lang="fr-FR" dirty="0" smtClean="0">
                <a:solidFill>
                  <a:srgbClr val="0000FF"/>
                </a:solidFill>
              </a:rPr>
              <a:t>l'ouest, </a:t>
            </a:r>
            <a:r>
              <a:rPr lang="fr-FR" dirty="0">
                <a:solidFill>
                  <a:srgbClr val="0000FF"/>
                </a:solidFill>
              </a:rPr>
              <a:t>1998</a:t>
            </a:r>
            <a:r>
              <a:rPr lang="fr-FR" dirty="0" smtClean="0">
                <a:solidFill>
                  <a:srgbClr val="0000FF"/>
                </a:solidFill>
              </a:rPr>
              <a:t>.</a:t>
            </a:r>
          </a:p>
          <a:p>
            <a:pPr algn="just" fontAlgn="t">
              <a:lnSpc>
                <a:spcPct val="120000"/>
              </a:lnSpc>
              <a:spcBef>
                <a:spcPts val="0"/>
              </a:spcBef>
              <a:buFontTx/>
              <a:buChar char="-"/>
            </a:pPr>
            <a:r>
              <a:rPr lang="fr-FR" dirty="0" smtClean="0">
                <a:solidFill>
                  <a:srgbClr val="0000FF"/>
                </a:solidFill>
              </a:rPr>
              <a:t> DAIRE</a:t>
            </a:r>
            <a:r>
              <a:rPr lang="fr-FR" dirty="0">
                <a:solidFill>
                  <a:srgbClr val="0000FF"/>
                </a:solidFill>
              </a:rPr>
              <a:t>, Marie-</a:t>
            </a:r>
            <a:r>
              <a:rPr lang="fr-FR" dirty="0" err="1">
                <a:solidFill>
                  <a:srgbClr val="0000FF"/>
                </a:solidFill>
              </a:rPr>
              <a:t>Yvane</a:t>
            </a:r>
            <a:r>
              <a:rPr lang="fr-FR" dirty="0">
                <a:solidFill>
                  <a:srgbClr val="0000FF"/>
                </a:solidFill>
              </a:rPr>
              <a:t> ; VILLARD, Anne ; LE GOFF, Elven ; HINGUANT, Stéphan, « Les stèles de l'Age du Fer à décors géométriques et curvilignes. Etat de la question dans l'Ouest armoricain. », Revue archéologique de </a:t>
            </a:r>
            <a:r>
              <a:rPr lang="fr-FR" dirty="0" smtClean="0">
                <a:solidFill>
                  <a:srgbClr val="0000FF"/>
                </a:solidFill>
              </a:rPr>
              <a:t>l'ouest, </a:t>
            </a:r>
            <a:r>
              <a:rPr lang="fr-FR" dirty="0">
                <a:solidFill>
                  <a:srgbClr val="0000FF"/>
                </a:solidFill>
              </a:rPr>
              <a:t>1996.</a:t>
            </a:r>
          </a:p>
        </p:txBody>
      </p:sp>
      <p:pic>
        <p:nvPicPr>
          <p:cNvPr id="4" name="Image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6516216" y="1052736"/>
            <a:ext cx="2214501" cy="3176744"/>
          </a:xfrm>
          <a:prstGeom prst="rect">
            <a:avLst/>
          </a:prstGeom>
        </p:spPr>
      </p:pic>
      <p:sp>
        <p:nvSpPr>
          <p:cNvPr id="5" name="ZoneTexte 4"/>
          <p:cNvSpPr txBox="1"/>
          <p:nvPr/>
        </p:nvSpPr>
        <p:spPr>
          <a:xfrm>
            <a:off x="8244408" y="6453336"/>
            <a:ext cx="445702" cy="369332"/>
          </a:xfrm>
          <a:prstGeom prst="rect">
            <a:avLst/>
          </a:prstGeom>
          <a:noFill/>
        </p:spPr>
        <p:txBody>
          <a:bodyPr wrap="square" rtlCol="0">
            <a:spAutoFit/>
          </a:bodyPr>
          <a:lstStyle/>
          <a:p>
            <a:r>
              <a:rPr lang="fr-FR" dirty="0" smtClean="0"/>
              <a:t>43</a:t>
            </a:r>
            <a:endParaRPr lang="fr-FR" dirty="0"/>
          </a:p>
        </p:txBody>
      </p:sp>
    </p:spTree>
    <p:extLst>
      <p:ext uri="{BB962C8B-B14F-4D97-AF65-F5344CB8AC3E}">
        <p14:creationId xmlns:p14="http://schemas.microsoft.com/office/powerpoint/2010/main" xmlns="" val="4294418006"/>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29669" y="0"/>
            <a:ext cx="8229600" cy="1381634"/>
          </a:xfrm>
        </p:spPr>
        <p:txBody>
          <a:bodyPr>
            <a:noAutofit/>
          </a:bodyPr>
          <a:lstStyle/>
          <a:p>
            <a:r>
              <a:rPr lang="fr-FR" sz="2800" b="1" dirty="0"/>
              <a:t>Loctudy - Archéologie - Protohistoire </a:t>
            </a:r>
            <a:br>
              <a:rPr lang="fr-FR" sz="2800" b="1" dirty="0"/>
            </a:br>
            <a:r>
              <a:rPr lang="fr-FR" sz="2800" b="1" dirty="0"/>
              <a:t>- Les monuments de l’Age de </a:t>
            </a:r>
            <a:r>
              <a:rPr lang="fr-FR" sz="2800" b="1" dirty="0" smtClean="0"/>
              <a:t>Fer</a:t>
            </a:r>
            <a:endParaRPr lang="fr-FR" sz="2800" dirty="0"/>
          </a:p>
        </p:txBody>
      </p:sp>
      <p:pic>
        <p:nvPicPr>
          <p:cNvPr id="5" name="Image 4" descr="C:\Users\pv110859\Music\vanux\_pont\Stèle de Keralio en Pont l'Abbé-1.jpg"/>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5724128" y="1500599"/>
            <a:ext cx="3322712" cy="5107706"/>
          </a:xfrm>
          <a:prstGeom prst="rect">
            <a:avLst/>
          </a:prstGeom>
          <a:noFill/>
          <a:ln>
            <a:noFill/>
          </a:ln>
        </p:spPr>
      </p:pic>
      <p:pic>
        <p:nvPicPr>
          <p:cNvPr id="6" name="Image 5"/>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251520" y="1567745"/>
            <a:ext cx="5364088" cy="5040560"/>
          </a:xfrm>
          <a:prstGeom prst="rect">
            <a:avLst/>
          </a:prstGeom>
        </p:spPr>
      </p:pic>
      <p:sp>
        <p:nvSpPr>
          <p:cNvPr id="7" name="ZoneTexte 6"/>
          <p:cNvSpPr txBox="1"/>
          <p:nvPr/>
        </p:nvSpPr>
        <p:spPr>
          <a:xfrm>
            <a:off x="8244408" y="6453336"/>
            <a:ext cx="445702" cy="369332"/>
          </a:xfrm>
          <a:prstGeom prst="rect">
            <a:avLst/>
          </a:prstGeom>
          <a:noFill/>
        </p:spPr>
        <p:txBody>
          <a:bodyPr wrap="square" rtlCol="0">
            <a:spAutoFit/>
          </a:bodyPr>
          <a:lstStyle/>
          <a:p>
            <a:r>
              <a:rPr lang="fr-FR" dirty="0" smtClean="0"/>
              <a:t>44</a:t>
            </a:r>
            <a:endParaRPr lang="fr-FR" dirty="0"/>
          </a:p>
        </p:txBody>
      </p:sp>
      <p:sp>
        <p:nvSpPr>
          <p:cNvPr id="8" name="Rectangle 7"/>
          <p:cNvSpPr/>
          <p:nvPr/>
        </p:nvSpPr>
        <p:spPr>
          <a:xfrm>
            <a:off x="467544" y="1124744"/>
            <a:ext cx="1746760" cy="369332"/>
          </a:xfrm>
          <a:prstGeom prst="rect">
            <a:avLst/>
          </a:prstGeom>
        </p:spPr>
        <p:txBody>
          <a:bodyPr wrap="none">
            <a:spAutoFit/>
          </a:bodyPr>
          <a:lstStyle/>
          <a:p>
            <a:pPr>
              <a:buFont typeface="Arial" pitchFamily="34" charset="0"/>
              <a:buChar char="•"/>
            </a:pPr>
            <a:r>
              <a:rPr lang="fr-FR" b="1" dirty="0" smtClean="0">
                <a:solidFill>
                  <a:srgbClr val="FF0000"/>
                </a:solidFill>
              </a:rPr>
              <a:t>Stèle de Keralio</a:t>
            </a:r>
            <a:endParaRPr lang="fr-FR" dirty="0"/>
          </a:p>
        </p:txBody>
      </p:sp>
    </p:spTree>
    <p:extLst>
      <p:ext uri="{BB962C8B-B14F-4D97-AF65-F5344CB8AC3E}">
        <p14:creationId xmlns:p14="http://schemas.microsoft.com/office/powerpoint/2010/main" xmlns="" val="2603546778"/>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95536" y="0"/>
            <a:ext cx="8229600" cy="1066130"/>
          </a:xfrm>
        </p:spPr>
        <p:txBody>
          <a:bodyPr>
            <a:normAutofit fontScale="90000"/>
          </a:bodyPr>
          <a:lstStyle/>
          <a:p>
            <a:r>
              <a:rPr lang="fr-FR" sz="3200" b="1" dirty="0"/>
              <a:t>Loctudy - Archéologie - Protohistoire </a:t>
            </a:r>
            <a:br>
              <a:rPr lang="fr-FR" sz="3200" b="1" dirty="0"/>
            </a:br>
            <a:r>
              <a:rPr lang="fr-FR" sz="3200" b="1" dirty="0"/>
              <a:t>- Les monuments de </a:t>
            </a:r>
            <a:r>
              <a:rPr lang="fr-FR" sz="3200" b="1" dirty="0" smtClean="0"/>
              <a:t>l’Âge </a:t>
            </a:r>
            <a:r>
              <a:rPr lang="fr-FR" sz="3200" b="1" dirty="0"/>
              <a:t>de Fer</a:t>
            </a:r>
            <a:endParaRPr lang="fr-FR" sz="3200" dirty="0"/>
          </a:p>
        </p:txBody>
      </p:sp>
      <p:sp>
        <p:nvSpPr>
          <p:cNvPr id="3" name="Espace réservé du contenu 2"/>
          <p:cNvSpPr>
            <a:spLocks noGrp="1"/>
          </p:cNvSpPr>
          <p:nvPr>
            <p:ph idx="1"/>
          </p:nvPr>
        </p:nvSpPr>
        <p:spPr>
          <a:xfrm>
            <a:off x="106328" y="1052736"/>
            <a:ext cx="5833824" cy="5805264"/>
          </a:xfrm>
        </p:spPr>
        <p:txBody>
          <a:bodyPr>
            <a:normAutofit fontScale="92500" lnSpcReduction="10000"/>
          </a:bodyPr>
          <a:lstStyle/>
          <a:p>
            <a:pPr marL="0" indent="0">
              <a:spcBef>
                <a:spcPts val="0"/>
              </a:spcBef>
            </a:pPr>
            <a:r>
              <a:rPr lang="fr-FR" sz="1400" b="1" dirty="0" smtClean="0">
                <a:solidFill>
                  <a:srgbClr val="FF0000"/>
                </a:solidFill>
              </a:rPr>
              <a:t> Stèle </a:t>
            </a:r>
            <a:r>
              <a:rPr lang="fr-FR" sz="1400" b="1" dirty="0">
                <a:solidFill>
                  <a:srgbClr val="FF0000"/>
                </a:solidFill>
              </a:rPr>
              <a:t>de l’église Saint-Tudy </a:t>
            </a:r>
            <a:endParaRPr lang="fr-FR" sz="1400" dirty="0">
              <a:solidFill>
                <a:srgbClr val="FF0000"/>
              </a:solidFill>
            </a:endParaRPr>
          </a:p>
          <a:p>
            <a:pPr marL="0" indent="0">
              <a:spcBef>
                <a:spcPts val="0"/>
              </a:spcBef>
            </a:pPr>
            <a:r>
              <a:rPr lang="fr-FR" sz="1400" dirty="0" smtClean="0">
                <a:solidFill>
                  <a:srgbClr val="FF0000"/>
                </a:solidFill>
              </a:rPr>
              <a:t> Localisation</a:t>
            </a:r>
            <a:r>
              <a:rPr lang="fr-FR" sz="1400" dirty="0">
                <a:solidFill>
                  <a:srgbClr val="FF0000"/>
                </a:solidFill>
              </a:rPr>
              <a:t> </a:t>
            </a:r>
            <a:r>
              <a:rPr lang="fr-FR" sz="1400" dirty="0" smtClean="0">
                <a:solidFill>
                  <a:srgbClr val="FF0000"/>
                </a:solidFill>
              </a:rPr>
              <a:t>(actuel) : </a:t>
            </a:r>
            <a:r>
              <a:rPr lang="fr-FR" sz="1400" dirty="0">
                <a:solidFill>
                  <a:srgbClr val="FF0000"/>
                </a:solidFill>
              </a:rPr>
              <a:t>Loctudy, Eglise Saint-Tudy, Enclos paroissial ou placître, </a:t>
            </a:r>
            <a:r>
              <a:rPr lang="fr-FR" sz="1400" dirty="0" smtClean="0">
                <a:solidFill>
                  <a:srgbClr val="FF0000"/>
                </a:solidFill>
              </a:rPr>
              <a:t>cimetière </a:t>
            </a:r>
            <a:r>
              <a:rPr lang="fr-FR" sz="1400" dirty="0">
                <a:solidFill>
                  <a:srgbClr val="FF0000"/>
                </a:solidFill>
              </a:rPr>
              <a:t>de </a:t>
            </a:r>
            <a:r>
              <a:rPr lang="fr-FR" sz="1400" dirty="0" smtClean="0">
                <a:solidFill>
                  <a:srgbClr val="FF0000"/>
                </a:solidFill>
              </a:rPr>
              <a:t>ND </a:t>
            </a:r>
            <a:r>
              <a:rPr lang="fr-FR" sz="1400" dirty="0">
                <a:solidFill>
                  <a:srgbClr val="FF0000"/>
                </a:solidFill>
              </a:rPr>
              <a:t>de </a:t>
            </a:r>
            <a:r>
              <a:rPr lang="fr-FR" sz="1400" dirty="0" smtClean="0">
                <a:solidFill>
                  <a:srgbClr val="FF0000"/>
                </a:solidFill>
              </a:rPr>
              <a:t>Pors-Bihan, à l’est.</a:t>
            </a:r>
          </a:p>
          <a:p>
            <a:pPr marL="0" indent="0">
              <a:spcBef>
                <a:spcPts val="0"/>
              </a:spcBef>
            </a:pPr>
            <a:r>
              <a:rPr lang="fr-FR" sz="1400" dirty="0" smtClean="0">
                <a:solidFill>
                  <a:srgbClr val="FF0000"/>
                </a:solidFill>
              </a:rPr>
              <a:t> Localisation (initiale) : menhir près de l’ancien </a:t>
            </a:r>
            <a:r>
              <a:rPr lang="fr-FR" sz="1400" dirty="0">
                <a:solidFill>
                  <a:srgbClr val="FF0000"/>
                </a:solidFill>
              </a:rPr>
              <a:t>ruisseau </a:t>
            </a:r>
            <a:r>
              <a:rPr lang="fr-FR" sz="1400" dirty="0" smtClean="0">
                <a:solidFill>
                  <a:srgbClr val="FF0000"/>
                </a:solidFill>
              </a:rPr>
              <a:t>de Poulpeye à Ty Glaz dans l’Anse du cimetière (?)</a:t>
            </a:r>
            <a:endParaRPr lang="fr-FR" sz="1400" dirty="0">
              <a:solidFill>
                <a:srgbClr val="FF0000"/>
              </a:solidFill>
            </a:endParaRPr>
          </a:p>
          <a:p>
            <a:pPr marL="0" indent="0">
              <a:spcBef>
                <a:spcPts val="0"/>
              </a:spcBef>
            </a:pPr>
            <a:r>
              <a:rPr lang="fr-FR" sz="1400" dirty="0" smtClean="0">
                <a:solidFill>
                  <a:srgbClr val="FF0000"/>
                </a:solidFill>
              </a:rPr>
              <a:t> Epoque</a:t>
            </a:r>
            <a:r>
              <a:rPr lang="fr-FR" sz="1400" dirty="0">
                <a:solidFill>
                  <a:srgbClr val="FF0000"/>
                </a:solidFill>
              </a:rPr>
              <a:t> : Âge du Fer, -400 avant </a:t>
            </a:r>
            <a:r>
              <a:rPr lang="fr-FR" sz="1400" dirty="0" smtClean="0">
                <a:solidFill>
                  <a:srgbClr val="FF0000"/>
                </a:solidFill>
              </a:rPr>
              <a:t>JC, </a:t>
            </a:r>
            <a:r>
              <a:rPr lang="fr-FR" sz="1400" dirty="0">
                <a:solidFill>
                  <a:srgbClr val="FF0000"/>
                </a:solidFill>
              </a:rPr>
              <a:t>-300-200 avant </a:t>
            </a:r>
            <a:r>
              <a:rPr lang="fr-FR" sz="1400" dirty="0" smtClean="0">
                <a:solidFill>
                  <a:srgbClr val="FF0000"/>
                </a:solidFill>
              </a:rPr>
              <a:t>JC.</a:t>
            </a:r>
          </a:p>
          <a:p>
            <a:pPr marL="0" indent="0">
              <a:spcBef>
                <a:spcPts val="0"/>
              </a:spcBef>
            </a:pPr>
            <a:r>
              <a:rPr lang="fr-FR" sz="1400" dirty="0">
                <a:solidFill>
                  <a:srgbClr val="FF0000"/>
                </a:solidFill>
              </a:rPr>
              <a:t> </a:t>
            </a:r>
            <a:r>
              <a:rPr lang="fr-FR" sz="1400" dirty="0" smtClean="0">
                <a:solidFill>
                  <a:srgbClr val="FF0000"/>
                </a:solidFill>
              </a:rPr>
              <a:t>Hauteur : environ </a:t>
            </a:r>
            <a:r>
              <a:rPr lang="fr-FR" sz="1400" dirty="0">
                <a:solidFill>
                  <a:srgbClr val="FF0000"/>
                </a:solidFill>
              </a:rPr>
              <a:t>4 m (avec croix) </a:t>
            </a:r>
            <a:endParaRPr lang="fr-FR" sz="1400" dirty="0" smtClean="0">
              <a:solidFill>
                <a:srgbClr val="FF0000"/>
              </a:solidFill>
            </a:endParaRPr>
          </a:p>
          <a:p>
            <a:pPr marL="0" indent="0">
              <a:spcBef>
                <a:spcPts val="0"/>
              </a:spcBef>
            </a:pPr>
            <a:r>
              <a:rPr lang="fr-FR" sz="1400" dirty="0">
                <a:solidFill>
                  <a:srgbClr val="FF0000"/>
                </a:solidFill>
              </a:rPr>
              <a:t> </a:t>
            </a:r>
            <a:r>
              <a:rPr lang="fr-FR" sz="1400" dirty="0" smtClean="0">
                <a:solidFill>
                  <a:srgbClr val="FF0000"/>
                </a:solidFill>
              </a:rPr>
              <a:t>Dénomination</a:t>
            </a:r>
            <a:r>
              <a:rPr lang="fr-FR" sz="1400" dirty="0">
                <a:solidFill>
                  <a:srgbClr val="FF0000"/>
                </a:solidFill>
              </a:rPr>
              <a:t> </a:t>
            </a:r>
            <a:r>
              <a:rPr lang="fr-FR" sz="1400" dirty="0" smtClean="0">
                <a:solidFill>
                  <a:srgbClr val="FF0000"/>
                </a:solidFill>
              </a:rPr>
              <a:t>: stèle, </a:t>
            </a:r>
            <a:r>
              <a:rPr lang="fr-FR" sz="1400" dirty="0">
                <a:solidFill>
                  <a:srgbClr val="FF0000"/>
                </a:solidFill>
              </a:rPr>
              <a:t> </a:t>
            </a:r>
            <a:r>
              <a:rPr lang="fr-FR" sz="1400" i="1" dirty="0">
                <a:solidFill>
                  <a:srgbClr val="FF0000"/>
                </a:solidFill>
              </a:rPr>
              <a:t>lec’h</a:t>
            </a:r>
            <a:r>
              <a:rPr lang="fr-FR" sz="1400" dirty="0">
                <a:solidFill>
                  <a:srgbClr val="FF0000"/>
                </a:solidFill>
              </a:rPr>
              <a:t> </a:t>
            </a:r>
            <a:endParaRPr lang="fr-FR" sz="1400" dirty="0" smtClean="0">
              <a:solidFill>
                <a:srgbClr val="FF0000"/>
              </a:solidFill>
            </a:endParaRPr>
          </a:p>
          <a:p>
            <a:pPr marL="0" indent="0">
              <a:spcBef>
                <a:spcPts val="0"/>
              </a:spcBef>
            </a:pPr>
            <a:r>
              <a:rPr lang="fr-FR" sz="1400" dirty="0"/>
              <a:t> </a:t>
            </a:r>
            <a:r>
              <a:rPr lang="fr-FR" sz="1400" dirty="0" smtClean="0"/>
              <a:t>La stèle se </a:t>
            </a:r>
            <a:r>
              <a:rPr lang="fr-FR" sz="1400" dirty="0"/>
              <a:t>dresse dans l'enclos paroissial ou placître de l'église. </a:t>
            </a:r>
            <a:endParaRPr lang="fr-FR" sz="1400" dirty="0" smtClean="0"/>
          </a:p>
          <a:p>
            <a:pPr marL="0" indent="0">
              <a:spcBef>
                <a:spcPts val="0"/>
              </a:spcBef>
            </a:pPr>
            <a:r>
              <a:rPr lang="fr-FR" sz="1400" dirty="0"/>
              <a:t> </a:t>
            </a:r>
            <a:r>
              <a:rPr lang="fr-FR" sz="1400" dirty="0" smtClean="0"/>
              <a:t>A </a:t>
            </a:r>
            <a:r>
              <a:rPr lang="fr-FR" sz="1400" dirty="0"/>
              <a:t>l'origine, l'emplacement initial de la stèle était à l'arrière de </a:t>
            </a:r>
            <a:r>
              <a:rPr lang="fr-FR" sz="1400" dirty="0" smtClean="0"/>
              <a:t>l'église.</a:t>
            </a:r>
          </a:p>
          <a:p>
            <a:pPr marL="0" indent="0">
              <a:spcBef>
                <a:spcPts val="0"/>
              </a:spcBef>
            </a:pPr>
            <a:r>
              <a:rPr lang="fr-FR" sz="1400" dirty="0"/>
              <a:t> </a:t>
            </a:r>
            <a:r>
              <a:rPr lang="fr-FR" sz="1400" dirty="0" smtClean="0"/>
              <a:t>Dans </a:t>
            </a:r>
            <a:r>
              <a:rPr lang="fr-FR" sz="1400" dirty="0"/>
              <a:t>les années 1970, elle a été déplacée de l'arrière de l'église vers le devant de l'église (en façade). </a:t>
            </a:r>
            <a:endParaRPr lang="fr-FR" sz="1400" dirty="0" smtClean="0"/>
          </a:p>
          <a:p>
            <a:pPr marL="0" indent="0">
              <a:spcBef>
                <a:spcPts val="0"/>
              </a:spcBef>
            </a:pPr>
            <a:r>
              <a:rPr lang="fr-FR" sz="1400" dirty="0"/>
              <a:t> </a:t>
            </a:r>
            <a:r>
              <a:rPr lang="fr-FR" sz="1400" dirty="0" smtClean="0"/>
              <a:t>En </a:t>
            </a:r>
            <a:r>
              <a:rPr lang="fr-FR" sz="1400" dirty="0"/>
              <a:t>2005, elle a été remise à son emplacement derrière l’église, mais pas à sa position initiale au sud-est. Elle est actuellement située derrière l'abside de l'église, à l’est, légèrement nord-est, presque dans l’axe ouest-est de l’église, à environ 10 mètres de l'absidiole centrale. </a:t>
            </a:r>
            <a:endParaRPr lang="fr-FR" sz="1400" dirty="0" smtClean="0"/>
          </a:p>
          <a:p>
            <a:pPr marL="0" indent="0">
              <a:spcBef>
                <a:spcPts val="0"/>
              </a:spcBef>
            </a:pPr>
            <a:r>
              <a:rPr lang="fr-FR" sz="1400" dirty="0"/>
              <a:t> </a:t>
            </a:r>
            <a:r>
              <a:rPr lang="fr-FR" sz="1400" dirty="0" smtClean="0"/>
              <a:t>C'est </a:t>
            </a:r>
            <a:r>
              <a:rPr lang="fr-FR" sz="1400" dirty="0"/>
              <a:t>une « stèle de l'âge du fer » qui date de l’époque de la Tène, stèle parfois dite gauloise </a:t>
            </a:r>
            <a:r>
              <a:rPr lang="fr-FR" sz="1400" dirty="0" smtClean="0"/>
              <a:t>(de  </a:t>
            </a:r>
            <a:r>
              <a:rPr lang="fr-FR" sz="1400" dirty="0"/>
              <a:t>-</a:t>
            </a:r>
            <a:r>
              <a:rPr lang="fr-FR" sz="1400" dirty="0" smtClean="0"/>
              <a:t>750 </a:t>
            </a:r>
            <a:r>
              <a:rPr lang="fr-FR" sz="1400" dirty="0"/>
              <a:t>ans avant </a:t>
            </a:r>
            <a:r>
              <a:rPr lang="fr-FR" sz="1400" dirty="0" smtClean="0"/>
              <a:t>JC jusqu'au </a:t>
            </a:r>
            <a:r>
              <a:rPr lang="fr-FR" sz="1400" dirty="0"/>
              <a:t>début de l'ère </a:t>
            </a:r>
            <a:r>
              <a:rPr lang="fr-FR" sz="1400" dirty="0" smtClean="0"/>
              <a:t>chrétienne = -50 avant JC) . </a:t>
            </a:r>
          </a:p>
          <a:p>
            <a:pPr marL="0" indent="0">
              <a:spcBef>
                <a:spcPts val="0"/>
              </a:spcBef>
            </a:pPr>
            <a:r>
              <a:rPr lang="fr-FR" sz="1400" dirty="0"/>
              <a:t> </a:t>
            </a:r>
            <a:r>
              <a:rPr lang="fr-FR" sz="1400" dirty="0" smtClean="0"/>
              <a:t>Cette </a:t>
            </a:r>
            <a:r>
              <a:rPr lang="fr-FR" sz="1400" dirty="0"/>
              <a:t>grande stèle remarquablement taillée présente des </a:t>
            </a:r>
            <a:r>
              <a:rPr lang="fr-FR" sz="1400" b="1" dirty="0">
                <a:solidFill>
                  <a:srgbClr val="FF0000"/>
                </a:solidFill>
              </a:rPr>
              <a:t>cannelures</a:t>
            </a:r>
            <a:r>
              <a:rPr lang="fr-FR" sz="1400" dirty="0"/>
              <a:t> longitudinales. </a:t>
            </a:r>
            <a:r>
              <a:rPr lang="fr-FR" sz="1400" dirty="0" smtClean="0"/>
              <a:t>→ menhir retaillé</a:t>
            </a:r>
          </a:p>
          <a:p>
            <a:pPr marL="0" indent="0">
              <a:spcBef>
                <a:spcPts val="0"/>
              </a:spcBef>
            </a:pPr>
            <a:r>
              <a:rPr lang="fr-FR" sz="1400" dirty="0" smtClean="0">
                <a:solidFill>
                  <a:srgbClr val="FF0000"/>
                </a:solidFill>
              </a:rPr>
              <a:t> </a:t>
            </a:r>
            <a:r>
              <a:rPr lang="fr-FR" sz="1400" dirty="0">
                <a:solidFill>
                  <a:srgbClr val="FF0000"/>
                </a:solidFill>
              </a:rPr>
              <a:t>T</a:t>
            </a:r>
            <a:r>
              <a:rPr lang="fr-FR" sz="1400" dirty="0" smtClean="0">
                <a:solidFill>
                  <a:srgbClr val="FF0000"/>
                </a:solidFill>
              </a:rPr>
              <a:t>ombe </a:t>
            </a:r>
            <a:r>
              <a:rPr lang="fr-FR" sz="1400" dirty="0">
                <a:solidFill>
                  <a:srgbClr val="FF0000"/>
                </a:solidFill>
              </a:rPr>
              <a:t>d’un </a:t>
            </a:r>
            <a:r>
              <a:rPr lang="fr-FR" sz="1400" dirty="0" smtClean="0">
                <a:solidFill>
                  <a:srgbClr val="FF0000"/>
                </a:solidFill>
              </a:rPr>
              <a:t>personnage-chef </a:t>
            </a:r>
            <a:r>
              <a:rPr lang="fr-FR" sz="1400" dirty="0">
                <a:solidFill>
                  <a:srgbClr val="FF0000"/>
                </a:solidFill>
              </a:rPr>
              <a:t>important </a:t>
            </a:r>
            <a:r>
              <a:rPr lang="fr-FR" sz="1400" dirty="0" smtClean="0">
                <a:solidFill>
                  <a:srgbClr val="FF0000"/>
                </a:solidFill>
              </a:rPr>
              <a:t>gaulois (?)</a:t>
            </a:r>
          </a:p>
          <a:p>
            <a:pPr marL="0" indent="0">
              <a:spcBef>
                <a:spcPts val="0"/>
              </a:spcBef>
            </a:pPr>
            <a:r>
              <a:rPr lang="fr-FR" sz="1400" dirty="0"/>
              <a:t> </a:t>
            </a:r>
            <a:r>
              <a:rPr lang="fr-FR" sz="1400" dirty="0" smtClean="0"/>
              <a:t>C'est </a:t>
            </a:r>
            <a:r>
              <a:rPr lang="fr-FR" sz="1400" dirty="0"/>
              <a:t>une « </a:t>
            </a:r>
            <a:r>
              <a:rPr lang="fr-FR" sz="1400" dirty="0">
                <a:solidFill>
                  <a:srgbClr val="FF0000"/>
                </a:solidFill>
              </a:rPr>
              <a:t>stèle christianisée</a:t>
            </a:r>
            <a:r>
              <a:rPr lang="fr-FR" sz="1400" dirty="0"/>
              <a:t> » puisqu'elle a été surmontée anciennement d'une croix en pierre</a:t>
            </a:r>
            <a:r>
              <a:rPr lang="fr-FR" sz="1400" dirty="0" smtClean="0"/>
              <a:t>.</a:t>
            </a:r>
          </a:p>
          <a:p>
            <a:pPr marL="0" indent="0">
              <a:spcBef>
                <a:spcPts val="0"/>
              </a:spcBef>
            </a:pPr>
            <a:r>
              <a:rPr lang="fr-FR" sz="1400" dirty="0">
                <a:solidFill>
                  <a:srgbClr val="FF0000"/>
                </a:solidFill>
              </a:rPr>
              <a:t> </a:t>
            </a:r>
            <a:r>
              <a:rPr lang="fr-FR" sz="1400" dirty="0" smtClean="0">
                <a:solidFill>
                  <a:srgbClr val="FF0000"/>
                </a:solidFill>
              </a:rPr>
              <a:t>Voir Fig. Apposition </a:t>
            </a:r>
            <a:r>
              <a:rPr lang="fr-FR" sz="1400" dirty="0">
                <a:solidFill>
                  <a:srgbClr val="FF0000"/>
                </a:solidFill>
              </a:rPr>
              <a:t>des mains et du bas-ventre d’une femme pour </a:t>
            </a:r>
            <a:r>
              <a:rPr lang="fr-FR" sz="1400" dirty="0" smtClean="0">
                <a:solidFill>
                  <a:srgbClr val="FF0000"/>
                </a:solidFill>
              </a:rPr>
              <a:t>enfantement</a:t>
            </a:r>
            <a:endParaRPr lang="fr-FR" sz="1400" b="1" dirty="0">
              <a:solidFill>
                <a:srgbClr val="FF0000"/>
              </a:solidFill>
            </a:endParaRPr>
          </a:p>
          <a:p>
            <a:pPr marL="0" indent="0">
              <a:spcBef>
                <a:spcPts val="0"/>
              </a:spcBef>
              <a:buNone/>
            </a:pPr>
            <a:r>
              <a:rPr lang="fr-FR" sz="1400" dirty="0" smtClean="0">
                <a:solidFill>
                  <a:srgbClr val="FF0000"/>
                </a:solidFill>
              </a:rPr>
              <a:t>→position initiale de la stèle (plus au sud-est)</a:t>
            </a:r>
          </a:p>
          <a:p>
            <a:pPr marL="0" indent="0">
              <a:spcBef>
                <a:spcPts val="0"/>
              </a:spcBef>
            </a:pPr>
            <a:r>
              <a:rPr lang="fr-FR" sz="1400" dirty="0" smtClean="0">
                <a:solidFill>
                  <a:srgbClr val="0000FF"/>
                </a:solidFill>
              </a:rPr>
              <a:t> Source :</a:t>
            </a:r>
          </a:p>
          <a:p>
            <a:pPr marL="0" indent="0">
              <a:spcBef>
                <a:spcPts val="0"/>
              </a:spcBef>
              <a:buNone/>
            </a:pPr>
            <a:r>
              <a:rPr lang="fr-FR" sz="1400" dirty="0" smtClean="0">
                <a:solidFill>
                  <a:srgbClr val="0000FF"/>
                </a:solidFill>
              </a:rPr>
              <a:t>- </a:t>
            </a:r>
            <a:r>
              <a:rPr lang="fr-FR" sz="1400" dirty="0">
                <a:solidFill>
                  <a:srgbClr val="0000FF"/>
                </a:solidFill>
              </a:rPr>
              <a:t>PÉRENNÈS, H. ; ABGRALL J.M., « Notice sur les paroisses de Quimper et de Léon, Loctudy </a:t>
            </a:r>
            <a:r>
              <a:rPr lang="fr-FR" sz="1400" dirty="0" smtClean="0">
                <a:solidFill>
                  <a:srgbClr val="0000FF"/>
                </a:solidFill>
              </a:rPr>
              <a:t>», </a:t>
            </a:r>
            <a:r>
              <a:rPr lang="fr-FR" sz="1400" dirty="0">
                <a:solidFill>
                  <a:srgbClr val="0000FF"/>
                </a:solidFill>
              </a:rPr>
              <a:t>1927.</a:t>
            </a:r>
          </a:p>
          <a:p>
            <a:pPr marL="0" indent="0">
              <a:spcBef>
                <a:spcPts val="0"/>
              </a:spcBef>
              <a:buNone/>
            </a:pPr>
            <a:r>
              <a:rPr lang="fr-FR" sz="1400" dirty="0" smtClean="0">
                <a:solidFill>
                  <a:srgbClr val="0000FF"/>
                </a:solidFill>
              </a:rPr>
              <a:t>- MARIEL</a:t>
            </a:r>
            <a:r>
              <a:rPr lang="fr-FR" sz="1400" dirty="0">
                <a:solidFill>
                  <a:srgbClr val="0000FF"/>
                </a:solidFill>
              </a:rPr>
              <a:t>, J., </a:t>
            </a:r>
            <a:r>
              <a:rPr lang="fr-FR" sz="1400" u="sng" dirty="0">
                <a:solidFill>
                  <a:srgbClr val="0000FF"/>
                </a:solidFill>
              </a:rPr>
              <a:t>Loctudy</a:t>
            </a:r>
            <a:r>
              <a:rPr lang="fr-FR" sz="1400" dirty="0">
                <a:solidFill>
                  <a:srgbClr val="0000FF"/>
                </a:solidFill>
              </a:rPr>
              <a:t>, Des origines à l’arrivée des Romains, Evolution de la ligne de rivage, Commission d’Histoire Locale, Mai 1998.</a:t>
            </a:r>
          </a:p>
          <a:p>
            <a:pPr marL="0" indent="0">
              <a:spcBef>
                <a:spcPts val="0"/>
              </a:spcBef>
            </a:pPr>
            <a:endParaRPr lang="fr-FR" sz="1400" dirty="0"/>
          </a:p>
          <a:p>
            <a:pPr marL="0" indent="0">
              <a:spcBef>
                <a:spcPts val="0"/>
              </a:spcBef>
            </a:pPr>
            <a:endParaRPr lang="fr-FR" dirty="0"/>
          </a:p>
        </p:txBody>
      </p:sp>
      <p:pic>
        <p:nvPicPr>
          <p:cNvPr id="4" name="Image 3" descr="P1000721"/>
          <p:cNvPicPr/>
          <p:nvPr/>
        </p:nvPicPr>
        <p:blipFill>
          <a:blip r:embed="rId2" cstate="print"/>
          <a:srcRect/>
          <a:stretch>
            <a:fillRect/>
          </a:stretch>
        </p:blipFill>
        <p:spPr bwMode="auto">
          <a:xfrm>
            <a:off x="5940152" y="2348880"/>
            <a:ext cx="3095779" cy="2448272"/>
          </a:xfrm>
          <a:prstGeom prst="rect">
            <a:avLst/>
          </a:prstGeom>
          <a:noFill/>
          <a:ln w="9525">
            <a:noFill/>
            <a:miter lim="800000"/>
            <a:headEnd/>
            <a:tailEnd/>
          </a:ln>
        </p:spPr>
      </p:pic>
      <p:sp>
        <p:nvSpPr>
          <p:cNvPr id="5" name="ZoneTexte 4"/>
          <p:cNvSpPr txBox="1"/>
          <p:nvPr/>
        </p:nvSpPr>
        <p:spPr>
          <a:xfrm>
            <a:off x="8244408" y="6453336"/>
            <a:ext cx="445702" cy="369332"/>
          </a:xfrm>
          <a:prstGeom prst="rect">
            <a:avLst/>
          </a:prstGeom>
          <a:noFill/>
        </p:spPr>
        <p:txBody>
          <a:bodyPr wrap="square" rtlCol="0">
            <a:spAutoFit/>
          </a:bodyPr>
          <a:lstStyle/>
          <a:p>
            <a:r>
              <a:rPr lang="fr-FR" dirty="0" smtClean="0"/>
              <a:t>45</a:t>
            </a:r>
            <a:endParaRPr lang="fr-FR" dirty="0"/>
          </a:p>
        </p:txBody>
      </p:sp>
    </p:spTree>
    <p:extLst>
      <p:ext uri="{BB962C8B-B14F-4D97-AF65-F5344CB8AC3E}">
        <p14:creationId xmlns:p14="http://schemas.microsoft.com/office/powerpoint/2010/main" xmlns="" val="3833738680"/>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685800" y="1"/>
            <a:ext cx="7772400" cy="836712"/>
          </a:xfrm>
        </p:spPr>
        <p:txBody>
          <a:bodyPr>
            <a:normAutofit fontScale="90000"/>
          </a:bodyPr>
          <a:lstStyle/>
          <a:p>
            <a:r>
              <a:rPr lang="fr-FR" sz="3200" b="1" dirty="0"/>
              <a:t>Loctudy - Archéologie - Protohistoire </a:t>
            </a:r>
            <a:br>
              <a:rPr lang="fr-FR" sz="3200" b="1" dirty="0"/>
            </a:br>
            <a:r>
              <a:rPr lang="fr-FR" sz="3200" b="1" dirty="0"/>
              <a:t>- Les monuments de l’Âge de Fer</a:t>
            </a:r>
            <a:endParaRPr lang="fr-FR" sz="3200" dirty="0"/>
          </a:p>
        </p:txBody>
      </p:sp>
      <p:sp>
        <p:nvSpPr>
          <p:cNvPr id="3" name="Sous-titre 2"/>
          <p:cNvSpPr>
            <a:spLocks noGrp="1"/>
          </p:cNvSpPr>
          <p:nvPr>
            <p:ph type="subTitle" idx="1"/>
          </p:nvPr>
        </p:nvSpPr>
        <p:spPr>
          <a:xfrm>
            <a:off x="3851919" y="5589240"/>
            <a:ext cx="4606281" cy="1104528"/>
          </a:xfrm>
        </p:spPr>
        <p:txBody>
          <a:bodyPr>
            <a:normAutofit/>
          </a:bodyPr>
          <a:lstStyle/>
          <a:p>
            <a:pPr algn="just"/>
            <a:r>
              <a:rPr lang="fr-FR" sz="2000" dirty="0" smtClean="0">
                <a:solidFill>
                  <a:schemeClr val="tx1"/>
                </a:solidFill>
              </a:rPr>
              <a:t>Fig. : </a:t>
            </a:r>
            <a:r>
              <a:rPr lang="fr-FR" sz="2000" dirty="0">
                <a:solidFill>
                  <a:schemeClr val="tx1"/>
                </a:solidFill>
              </a:rPr>
              <a:t>Eglise Saint Tudy - Extérieur - Dessin de Léon Gaucherel </a:t>
            </a:r>
            <a:r>
              <a:rPr lang="fr-FR" sz="2000" dirty="0" smtClean="0">
                <a:solidFill>
                  <a:schemeClr val="tx1"/>
                </a:solidFill>
              </a:rPr>
              <a:t>1840</a:t>
            </a:r>
          </a:p>
          <a:p>
            <a:pPr algn="just"/>
            <a:r>
              <a:rPr lang="fr-FR" sz="2000" dirty="0" smtClean="0">
                <a:solidFill>
                  <a:schemeClr val="tx1"/>
                </a:solidFill>
              </a:rPr>
              <a:t>→ </a:t>
            </a:r>
            <a:r>
              <a:rPr lang="fr-FR" sz="2000" dirty="0" smtClean="0">
                <a:solidFill>
                  <a:srgbClr val="FF0000"/>
                </a:solidFill>
              </a:rPr>
              <a:t>la stèle devait être plus au sud-est !</a:t>
            </a:r>
            <a:endParaRPr lang="fr-FR" sz="2000" dirty="0">
              <a:solidFill>
                <a:srgbClr val="FF0000"/>
              </a:solidFill>
            </a:endParaRPr>
          </a:p>
        </p:txBody>
      </p:sp>
      <p:pic>
        <p:nvPicPr>
          <p:cNvPr id="4" name="Image 3" descr="F:\_livre_loc\Figures\dessin gaucherel 1840 - loctudy - église saint tudy.jpg"/>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851919" y="1268760"/>
            <a:ext cx="4822304" cy="4060041"/>
          </a:xfrm>
          <a:prstGeom prst="rect">
            <a:avLst/>
          </a:prstGeom>
          <a:noFill/>
          <a:ln>
            <a:noFill/>
          </a:ln>
        </p:spPr>
      </p:pic>
      <p:pic>
        <p:nvPicPr>
          <p:cNvPr id="5" name="Image 4" descr="F:\_livre_loc\Figures\Stèle de l'église Saint Tudy – derrière l’église – Apposition des mains et du bas-ventre d’une femme pour enfantement.jpg"/>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323528" y="1291640"/>
            <a:ext cx="2876223" cy="4060041"/>
          </a:xfrm>
          <a:prstGeom prst="rect">
            <a:avLst/>
          </a:prstGeom>
          <a:noFill/>
          <a:ln>
            <a:noFill/>
          </a:ln>
        </p:spPr>
      </p:pic>
      <p:sp>
        <p:nvSpPr>
          <p:cNvPr id="6" name="Sous-titre 2"/>
          <p:cNvSpPr txBox="1">
            <a:spLocks/>
          </p:cNvSpPr>
          <p:nvPr/>
        </p:nvSpPr>
        <p:spPr>
          <a:xfrm>
            <a:off x="145519" y="5589240"/>
            <a:ext cx="3490377" cy="1104528"/>
          </a:xfrm>
          <a:prstGeom prst="rect">
            <a:avLst/>
          </a:prstGeom>
        </p:spPr>
        <p:txBody>
          <a:bodyPr vert="horz" lIns="91440" tIns="45720" rIns="91440" bIns="45720" rtlCol="0">
            <a:normAutofit fontScale="62500" lnSpcReduction="20000"/>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just"/>
            <a:r>
              <a:rPr lang="fr-FR" dirty="0" smtClean="0">
                <a:solidFill>
                  <a:schemeClr val="tx1"/>
                </a:solidFill>
              </a:rPr>
              <a:t>Fig. : </a:t>
            </a:r>
            <a:r>
              <a:rPr lang="fr-FR" dirty="0" smtClean="0">
                <a:solidFill>
                  <a:srgbClr val="FF0000"/>
                </a:solidFill>
              </a:rPr>
              <a:t>Eglise et stèle Saint Tudy - </a:t>
            </a:r>
            <a:r>
              <a:rPr lang="fr-FR" dirty="0">
                <a:solidFill>
                  <a:srgbClr val="FF0000"/>
                </a:solidFill>
              </a:rPr>
              <a:t>Apposition des mains et du bas-ventre d’une femme pour enfantement</a:t>
            </a:r>
          </a:p>
        </p:txBody>
      </p:sp>
      <p:sp>
        <p:nvSpPr>
          <p:cNvPr id="7" name="ZoneTexte 6"/>
          <p:cNvSpPr txBox="1"/>
          <p:nvPr/>
        </p:nvSpPr>
        <p:spPr>
          <a:xfrm>
            <a:off x="8244408" y="6453336"/>
            <a:ext cx="445702" cy="369332"/>
          </a:xfrm>
          <a:prstGeom prst="rect">
            <a:avLst/>
          </a:prstGeom>
          <a:noFill/>
        </p:spPr>
        <p:txBody>
          <a:bodyPr wrap="square" rtlCol="0">
            <a:spAutoFit/>
          </a:bodyPr>
          <a:lstStyle/>
          <a:p>
            <a:r>
              <a:rPr lang="fr-FR" dirty="0" smtClean="0"/>
              <a:t>46</a:t>
            </a:r>
            <a:endParaRPr lang="fr-FR" dirty="0"/>
          </a:p>
        </p:txBody>
      </p:sp>
    </p:spTree>
    <p:extLst>
      <p:ext uri="{BB962C8B-B14F-4D97-AF65-F5344CB8AC3E}">
        <p14:creationId xmlns:p14="http://schemas.microsoft.com/office/powerpoint/2010/main" xmlns="" val="3959166424"/>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43498" y="0"/>
            <a:ext cx="8229600" cy="1143000"/>
          </a:xfrm>
        </p:spPr>
        <p:txBody>
          <a:bodyPr>
            <a:normAutofit/>
          </a:bodyPr>
          <a:lstStyle/>
          <a:p>
            <a:r>
              <a:rPr lang="fr-FR" sz="3200" b="1" dirty="0"/>
              <a:t>Loctudy - Archéologie - Protohistoire </a:t>
            </a:r>
            <a:br>
              <a:rPr lang="fr-FR" sz="3200" b="1" dirty="0"/>
            </a:br>
            <a:r>
              <a:rPr lang="fr-FR" sz="3200" b="1" dirty="0"/>
              <a:t>- Les monuments de l’Âge de Fer</a:t>
            </a:r>
            <a:endParaRPr lang="fr-FR" sz="3200" dirty="0"/>
          </a:p>
        </p:txBody>
      </p:sp>
      <p:sp>
        <p:nvSpPr>
          <p:cNvPr id="3" name="Espace réservé du contenu 2"/>
          <p:cNvSpPr>
            <a:spLocks noGrp="1"/>
          </p:cNvSpPr>
          <p:nvPr>
            <p:ph idx="1"/>
          </p:nvPr>
        </p:nvSpPr>
        <p:spPr>
          <a:xfrm>
            <a:off x="179512" y="1143000"/>
            <a:ext cx="5832648" cy="4983163"/>
          </a:xfrm>
        </p:spPr>
        <p:txBody>
          <a:bodyPr>
            <a:normAutofit fontScale="47500" lnSpcReduction="20000"/>
          </a:bodyPr>
          <a:lstStyle/>
          <a:p>
            <a:pPr marL="0" indent="0" algn="just">
              <a:lnSpc>
                <a:spcPct val="120000"/>
              </a:lnSpc>
              <a:spcBef>
                <a:spcPts val="0"/>
              </a:spcBef>
            </a:pPr>
            <a:r>
              <a:rPr lang="fr-FR" b="1" dirty="0" smtClean="0">
                <a:solidFill>
                  <a:srgbClr val="FF0000"/>
                </a:solidFill>
              </a:rPr>
              <a:t> </a:t>
            </a:r>
            <a:r>
              <a:rPr lang="fr-FR" sz="3400" b="1" dirty="0" smtClean="0">
                <a:solidFill>
                  <a:srgbClr val="FF0000"/>
                </a:solidFill>
              </a:rPr>
              <a:t>Stèle </a:t>
            </a:r>
            <a:r>
              <a:rPr lang="fr-FR" sz="3400" b="1" dirty="0">
                <a:solidFill>
                  <a:srgbClr val="FF0000"/>
                </a:solidFill>
              </a:rPr>
              <a:t>basse de la grande place ou Stèle de Kerandouin n° 1</a:t>
            </a:r>
            <a:endParaRPr lang="fr-FR" sz="3400" dirty="0">
              <a:solidFill>
                <a:srgbClr val="FF0000"/>
              </a:solidFill>
            </a:endParaRPr>
          </a:p>
          <a:p>
            <a:pPr marL="0" indent="0" algn="just">
              <a:lnSpc>
                <a:spcPct val="120000"/>
              </a:lnSpc>
              <a:spcBef>
                <a:spcPts val="0"/>
              </a:spcBef>
            </a:pPr>
            <a:r>
              <a:rPr lang="fr-FR" sz="3400" dirty="0" smtClean="0"/>
              <a:t> Désignation</a:t>
            </a:r>
            <a:r>
              <a:rPr lang="fr-FR" sz="3400" dirty="0"/>
              <a:t> : </a:t>
            </a:r>
            <a:r>
              <a:rPr lang="fr-FR" sz="3400" dirty="0">
                <a:solidFill>
                  <a:srgbClr val="FF0000"/>
                </a:solidFill>
              </a:rPr>
              <a:t>« Stèle basse de la grande place », ou « Stèle de Kerandouin »</a:t>
            </a:r>
          </a:p>
          <a:p>
            <a:pPr marL="0" indent="0" algn="just">
              <a:lnSpc>
                <a:spcPct val="120000"/>
              </a:lnSpc>
              <a:spcBef>
                <a:spcPts val="0"/>
              </a:spcBef>
            </a:pPr>
            <a:r>
              <a:rPr lang="fr-FR" sz="3400" dirty="0" smtClean="0"/>
              <a:t> </a:t>
            </a:r>
            <a:r>
              <a:rPr lang="fr-FR" sz="3400" dirty="0" smtClean="0">
                <a:solidFill>
                  <a:srgbClr val="FF0000"/>
                </a:solidFill>
              </a:rPr>
              <a:t>Localisation</a:t>
            </a:r>
            <a:r>
              <a:rPr lang="fr-FR" sz="3400" dirty="0">
                <a:solidFill>
                  <a:srgbClr val="FF0000"/>
                </a:solidFill>
              </a:rPr>
              <a:t> </a:t>
            </a:r>
            <a:r>
              <a:rPr lang="fr-FR" sz="3400" dirty="0" smtClean="0">
                <a:solidFill>
                  <a:srgbClr val="FF0000"/>
                </a:solidFill>
              </a:rPr>
              <a:t>(actuelle): </a:t>
            </a:r>
            <a:r>
              <a:rPr lang="fr-FR" sz="3400" dirty="0">
                <a:solidFill>
                  <a:srgbClr val="FF0000"/>
                </a:solidFill>
              </a:rPr>
              <a:t>Loctudy, Mairie</a:t>
            </a:r>
            <a:r>
              <a:rPr lang="fr-FR" sz="3400" b="1" dirty="0"/>
              <a:t>,</a:t>
            </a:r>
            <a:r>
              <a:rPr lang="fr-FR" sz="3400" dirty="0"/>
              <a:t> Place des Anciens </a:t>
            </a:r>
            <a:r>
              <a:rPr lang="fr-FR" sz="3400" dirty="0" smtClean="0"/>
              <a:t>Combattants, Grande </a:t>
            </a:r>
            <a:r>
              <a:rPr lang="fr-FR" sz="3400" dirty="0"/>
              <a:t>place de la Mairie </a:t>
            </a:r>
            <a:r>
              <a:rPr lang="fr-FR" sz="3400" dirty="0" smtClean="0"/>
              <a:t>devant </a:t>
            </a:r>
            <a:r>
              <a:rPr lang="fr-FR" sz="3400" dirty="0"/>
              <a:t>l’ancien « syndicat d’initiative »</a:t>
            </a:r>
          </a:p>
          <a:p>
            <a:pPr marL="0" indent="0" algn="just">
              <a:lnSpc>
                <a:spcPct val="120000"/>
              </a:lnSpc>
              <a:spcBef>
                <a:spcPts val="0"/>
              </a:spcBef>
            </a:pPr>
            <a:r>
              <a:rPr lang="fr-FR" sz="3400" dirty="0" smtClean="0"/>
              <a:t> </a:t>
            </a:r>
            <a:r>
              <a:rPr lang="fr-FR" sz="3400" dirty="0" smtClean="0">
                <a:solidFill>
                  <a:srgbClr val="FF0000"/>
                </a:solidFill>
              </a:rPr>
              <a:t>Localisation (initiale)</a:t>
            </a:r>
            <a:r>
              <a:rPr lang="fr-FR" sz="3400" dirty="0">
                <a:solidFill>
                  <a:srgbClr val="FF0000"/>
                </a:solidFill>
              </a:rPr>
              <a:t> : Loctudy, Larvor, Kerandouin</a:t>
            </a:r>
            <a:r>
              <a:rPr lang="fr-FR" sz="3400" dirty="0"/>
              <a:t>, près de Kerizur.</a:t>
            </a:r>
          </a:p>
          <a:p>
            <a:pPr marL="0" indent="0" algn="just">
              <a:lnSpc>
                <a:spcPct val="120000"/>
              </a:lnSpc>
              <a:spcBef>
                <a:spcPts val="0"/>
              </a:spcBef>
            </a:pPr>
            <a:r>
              <a:rPr lang="fr-FR" sz="3400" dirty="0" smtClean="0"/>
              <a:t> Epoque </a:t>
            </a:r>
            <a:r>
              <a:rPr lang="fr-FR" sz="3400" dirty="0"/>
              <a:t>: Âge du Fer, -400 avant J.C.</a:t>
            </a:r>
          </a:p>
          <a:p>
            <a:pPr marL="0" indent="0" algn="just">
              <a:lnSpc>
                <a:spcPct val="120000"/>
              </a:lnSpc>
              <a:spcBef>
                <a:spcPts val="0"/>
              </a:spcBef>
            </a:pPr>
            <a:r>
              <a:rPr lang="fr-FR" sz="3400" dirty="0" smtClean="0"/>
              <a:t> La </a:t>
            </a:r>
            <a:r>
              <a:rPr lang="fr-FR" sz="3400" dirty="0"/>
              <a:t>« stèle basse » , petite pierre ronde de moins d’un mètre de haut, est de forme hémisphérique et porte </a:t>
            </a:r>
            <a:r>
              <a:rPr lang="fr-FR" sz="3400" dirty="0" smtClean="0"/>
              <a:t>à son sommet des </a:t>
            </a:r>
            <a:r>
              <a:rPr lang="fr-FR" sz="3400" dirty="0"/>
              <a:t>cupules. </a:t>
            </a:r>
            <a:endParaRPr lang="fr-FR" sz="3400" dirty="0" smtClean="0"/>
          </a:p>
          <a:p>
            <a:pPr marL="0" indent="0" algn="just">
              <a:lnSpc>
                <a:spcPct val="120000"/>
              </a:lnSpc>
              <a:spcBef>
                <a:spcPts val="0"/>
              </a:spcBef>
            </a:pPr>
            <a:r>
              <a:rPr lang="fr-FR" sz="3400" dirty="0" smtClean="0"/>
              <a:t> Elle est </a:t>
            </a:r>
            <a:r>
              <a:rPr lang="fr-FR" sz="3400" dirty="0">
                <a:solidFill>
                  <a:srgbClr val="FF0000"/>
                </a:solidFill>
              </a:rPr>
              <a:t>symbole de fertilité et de </a:t>
            </a:r>
            <a:r>
              <a:rPr lang="fr-FR" sz="3400" dirty="0" smtClean="0">
                <a:solidFill>
                  <a:srgbClr val="FF0000"/>
                </a:solidFill>
              </a:rPr>
              <a:t>natalité (pierre ronde). </a:t>
            </a:r>
          </a:p>
          <a:p>
            <a:pPr marL="0" indent="0" algn="just">
              <a:lnSpc>
                <a:spcPct val="120000"/>
              </a:lnSpc>
              <a:spcBef>
                <a:spcPts val="0"/>
              </a:spcBef>
            </a:pPr>
            <a:r>
              <a:rPr lang="fr-FR" sz="3400" dirty="0" smtClean="0"/>
              <a:t> </a:t>
            </a:r>
            <a:r>
              <a:rPr lang="fr-FR" sz="3400" dirty="0" smtClean="0">
                <a:solidFill>
                  <a:srgbClr val="FF0000"/>
                </a:solidFill>
              </a:rPr>
              <a:t>Elle </a:t>
            </a:r>
            <a:r>
              <a:rPr lang="fr-FR" sz="3400" dirty="0">
                <a:solidFill>
                  <a:srgbClr val="FF0000"/>
                </a:solidFill>
              </a:rPr>
              <a:t>provient en fait du lieu-dit </a:t>
            </a:r>
            <a:r>
              <a:rPr lang="fr-FR" sz="3400" i="1" dirty="0">
                <a:solidFill>
                  <a:srgbClr val="FF0000"/>
                </a:solidFill>
              </a:rPr>
              <a:t>Park ar Villien</a:t>
            </a:r>
            <a:r>
              <a:rPr lang="fr-FR" sz="3400" dirty="0">
                <a:solidFill>
                  <a:srgbClr val="FF0000"/>
                </a:solidFill>
              </a:rPr>
              <a:t>, « champ de galets », près du hameau de Kerandouin </a:t>
            </a:r>
            <a:r>
              <a:rPr lang="fr-FR" sz="3400" dirty="0"/>
              <a:t>au sud de la commune de Loctudy. </a:t>
            </a:r>
            <a:endParaRPr lang="fr-FR" sz="3400" dirty="0" smtClean="0"/>
          </a:p>
          <a:p>
            <a:pPr marL="0" indent="0" algn="just">
              <a:lnSpc>
                <a:spcPct val="120000"/>
              </a:lnSpc>
              <a:spcBef>
                <a:spcPts val="0"/>
              </a:spcBef>
            </a:pPr>
            <a:r>
              <a:rPr lang="fr-FR" sz="3400" dirty="0" smtClean="0"/>
              <a:t> présence de </a:t>
            </a:r>
            <a:r>
              <a:rPr lang="fr-FR" sz="3400" dirty="0" smtClean="0">
                <a:solidFill>
                  <a:srgbClr val="FF0000"/>
                </a:solidFill>
              </a:rPr>
              <a:t>cupules</a:t>
            </a:r>
          </a:p>
          <a:p>
            <a:pPr marL="0" indent="0" algn="just">
              <a:lnSpc>
                <a:spcPct val="120000"/>
              </a:lnSpc>
              <a:spcBef>
                <a:spcPts val="0"/>
              </a:spcBef>
            </a:pPr>
            <a:r>
              <a:rPr lang="fr-FR" sz="3400" dirty="0" smtClean="0">
                <a:solidFill>
                  <a:srgbClr val="0000FF"/>
                </a:solidFill>
              </a:rPr>
              <a:t> Source :</a:t>
            </a:r>
          </a:p>
          <a:p>
            <a:pPr marL="0" indent="0" algn="just">
              <a:lnSpc>
                <a:spcPct val="120000"/>
              </a:lnSpc>
              <a:spcBef>
                <a:spcPts val="0"/>
              </a:spcBef>
              <a:buNone/>
            </a:pPr>
            <a:r>
              <a:rPr lang="fr-FR" sz="3400" dirty="0">
                <a:solidFill>
                  <a:srgbClr val="0000FF"/>
                </a:solidFill>
              </a:rPr>
              <a:t>- L’ESTRAN, Revue municipale de Loctudy, N° 60, </a:t>
            </a:r>
            <a:r>
              <a:rPr lang="fr-FR" sz="3400" dirty="0" smtClean="0">
                <a:solidFill>
                  <a:srgbClr val="0000FF"/>
                </a:solidFill>
              </a:rPr>
              <a:t>Juin </a:t>
            </a:r>
            <a:r>
              <a:rPr lang="fr-FR" sz="3400" dirty="0">
                <a:solidFill>
                  <a:srgbClr val="0000FF"/>
                </a:solidFill>
              </a:rPr>
              <a:t>2014.</a:t>
            </a:r>
          </a:p>
          <a:p>
            <a:pPr marL="0" indent="0" algn="just">
              <a:lnSpc>
                <a:spcPct val="120000"/>
              </a:lnSpc>
              <a:spcBef>
                <a:spcPts val="0"/>
              </a:spcBef>
              <a:buNone/>
            </a:pPr>
            <a:r>
              <a:rPr lang="fr-FR" sz="3400" dirty="0">
                <a:solidFill>
                  <a:srgbClr val="0000FF"/>
                </a:solidFill>
              </a:rPr>
              <a:t>-</a:t>
            </a:r>
            <a:r>
              <a:rPr lang="fr-FR" sz="3400" dirty="0" smtClean="0">
                <a:solidFill>
                  <a:srgbClr val="0000FF"/>
                </a:solidFill>
              </a:rPr>
              <a:t> </a:t>
            </a:r>
            <a:r>
              <a:rPr lang="fr-FR" sz="3400" dirty="0">
                <a:solidFill>
                  <a:srgbClr val="0000FF"/>
                </a:solidFill>
              </a:rPr>
              <a:t>MARIEL, J., </a:t>
            </a:r>
            <a:r>
              <a:rPr lang="fr-FR" sz="3400" u="sng" dirty="0">
                <a:solidFill>
                  <a:srgbClr val="0000FF"/>
                </a:solidFill>
              </a:rPr>
              <a:t>Loctudy</a:t>
            </a:r>
            <a:r>
              <a:rPr lang="fr-FR" sz="3400" dirty="0">
                <a:solidFill>
                  <a:srgbClr val="0000FF"/>
                </a:solidFill>
              </a:rPr>
              <a:t>, Des origines à l’arrivée des Romains, Evolution de la ligne de rivage, Commission d’Histoire Locale, Mai 1998.</a:t>
            </a:r>
          </a:p>
          <a:p>
            <a:pPr marL="0" indent="0" algn="just">
              <a:lnSpc>
                <a:spcPct val="120000"/>
              </a:lnSpc>
              <a:spcBef>
                <a:spcPts val="0"/>
              </a:spcBef>
            </a:pPr>
            <a:endParaRPr lang="fr-FR" dirty="0"/>
          </a:p>
        </p:txBody>
      </p:sp>
      <p:pic>
        <p:nvPicPr>
          <p:cNvPr id="9" name="Image 8" descr="C:\Users\pv110859\Music\vanux\loc\loctudy - stèle basse.jpg"/>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6084168" y="4293096"/>
            <a:ext cx="2879725" cy="2166620"/>
          </a:xfrm>
          <a:prstGeom prst="rect">
            <a:avLst/>
          </a:prstGeom>
          <a:noFill/>
          <a:ln>
            <a:noFill/>
          </a:ln>
        </p:spPr>
      </p:pic>
      <p:pic>
        <p:nvPicPr>
          <p:cNvPr id="10" name="Image 9"/>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6516216" y="1052736"/>
            <a:ext cx="2214501" cy="3176744"/>
          </a:xfrm>
          <a:prstGeom prst="rect">
            <a:avLst/>
          </a:prstGeom>
        </p:spPr>
      </p:pic>
      <p:sp>
        <p:nvSpPr>
          <p:cNvPr id="6" name="ZoneTexte 5"/>
          <p:cNvSpPr txBox="1"/>
          <p:nvPr/>
        </p:nvSpPr>
        <p:spPr>
          <a:xfrm>
            <a:off x="8244408" y="6453336"/>
            <a:ext cx="445702" cy="369332"/>
          </a:xfrm>
          <a:prstGeom prst="rect">
            <a:avLst/>
          </a:prstGeom>
          <a:noFill/>
        </p:spPr>
        <p:txBody>
          <a:bodyPr wrap="square" rtlCol="0">
            <a:spAutoFit/>
          </a:bodyPr>
          <a:lstStyle/>
          <a:p>
            <a:r>
              <a:rPr lang="fr-FR" dirty="0" smtClean="0"/>
              <a:t>47</a:t>
            </a:r>
            <a:endParaRPr lang="fr-FR" dirty="0"/>
          </a:p>
        </p:txBody>
      </p:sp>
    </p:spTree>
    <p:extLst>
      <p:ext uri="{BB962C8B-B14F-4D97-AF65-F5344CB8AC3E}">
        <p14:creationId xmlns:p14="http://schemas.microsoft.com/office/powerpoint/2010/main" xmlns="" val="805115163"/>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0"/>
            <a:ext cx="8229600" cy="1143000"/>
          </a:xfrm>
        </p:spPr>
        <p:txBody>
          <a:bodyPr>
            <a:normAutofit/>
          </a:bodyPr>
          <a:lstStyle/>
          <a:p>
            <a:r>
              <a:rPr lang="fr-FR" sz="3200" b="1" dirty="0"/>
              <a:t>Loctudy - Archéologie - Protohistoire </a:t>
            </a:r>
            <a:br>
              <a:rPr lang="fr-FR" sz="3200" b="1" dirty="0"/>
            </a:br>
            <a:r>
              <a:rPr lang="fr-FR" sz="3200" b="1" dirty="0"/>
              <a:t>- Les monuments de l’Âge de Fer</a:t>
            </a:r>
            <a:endParaRPr lang="fr-FR" sz="3200" dirty="0"/>
          </a:p>
        </p:txBody>
      </p:sp>
      <p:sp>
        <p:nvSpPr>
          <p:cNvPr id="3" name="Espace réservé du contenu 2"/>
          <p:cNvSpPr>
            <a:spLocks noGrp="1"/>
          </p:cNvSpPr>
          <p:nvPr>
            <p:ph idx="1"/>
          </p:nvPr>
        </p:nvSpPr>
        <p:spPr>
          <a:xfrm>
            <a:off x="179512" y="1143000"/>
            <a:ext cx="5266928" cy="5526360"/>
          </a:xfrm>
        </p:spPr>
        <p:txBody>
          <a:bodyPr>
            <a:normAutofit fontScale="40000" lnSpcReduction="20000"/>
          </a:bodyPr>
          <a:lstStyle/>
          <a:p>
            <a:pPr marL="0" indent="0">
              <a:lnSpc>
                <a:spcPct val="120000"/>
              </a:lnSpc>
              <a:spcBef>
                <a:spcPts val="0"/>
              </a:spcBef>
            </a:pPr>
            <a:r>
              <a:rPr lang="fr-FR" b="1" dirty="0" smtClean="0">
                <a:solidFill>
                  <a:srgbClr val="FF0000"/>
                </a:solidFill>
              </a:rPr>
              <a:t> Stèle </a:t>
            </a:r>
            <a:r>
              <a:rPr lang="fr-FR" b="1" dirty="0">
                <a:solidFill>
                  <a:srgbClr val="FF0000"/>
                </a:solidFill>
              </a:rPr>
              <a:t>de Kerandouin n° 2</a:t>
            </a:r>
            <a:endParaRPr lang="fr-FR" dirty="0">
              <a:solidFill>
                <a:srgbClr val="FF0000"/>
              </a:solidFill>
            </a:endParaRPr>
          </a:p>
          <a:p>
            <a:pPr marL="0" indent="0">
              <a:lnSpc>
                <a:spcPct val="120000"/>
              </a:lnSpc>
              <a:spcBef>
                <a:spcPts val="0"/>
              </a:spcBef>
            </a:pPr>
            <a:r>
              <a:rPr lang="fr-FR" dirty="0" smtClean="0">
                <a:solidFill>
                  <a:srgbClr val="FF0000"/>
                </a:solidFill>
              </a:rPr>
              <a:t> Localisation</a:t>
            </a:r>
            <a:r>
              <a:rPr lang="fr-FR" dirty="0">
                <a:solidFill>
                  <a:srgbClr val="FF0000"/>
                </a:solidFill>
              </a:rPr>
              <a:t> : Loctudy, Larvor, Kerandouin, au sud de la paroisse, proche de la chapelle Saint-Guido.</a:t>
            </a:r>
          </a:p>
          <a:p>
            <a:pPr marL="0" indent="0">
              <a:lnSpc>
                <a:spcPct val="120000"/>
              </a:lnSpc>
              <a:spcBef>
                <a:spcPts val="0"/>
              </a:spcBef>
            </a:pPr>
            <a:r>
              <a:rPr lang="fr-FR" dirty="0" smtClean="0">
                <a:solidFill>
                  <a:srgbClr val="FF0000"/>
                </a:solidFill>
              </a:rPr>
              <a:t> Hauteur : oui, sur </a:t>
            </a:r>
            <a:r>
              <a:rPr lang="fr-FR" dirty="0">
                <a:solidFill>
                  <a:srgbClr val="FF0000"/>
                </a:solidFill>
              </a:rPr>
              <a:t>une hauteur (quelques mètres) par rapport à la chapelle Saint-Quido et à la mer</a:t>
            </a:r>
            <a:r>
              <a:rPr lang="fr-FR" dirty="0" smtClean="0">
                <a:solidFill>
                  <a:srgbClr val="FF0000"/>
                </a:solidFill>
              </a:rPr>
              <a:t>.</a:t>
            </a:r>
            <a:endParaRPr lang="fr-FR" dirty="0"/>
          </a:p>
          <a:p>
            <a:pPr marL="0" indent="0">
              <a:lnSpc>
                <a:spcPct val="120000"/>
              </a:lnSpc>
              <a:spcBef>
                <a:spcPts val="0"/>
              </a:spcBef>
            </a:pPr>
            <a:r>
              <a:rPr lang="fr-FR" dirty="0" smtClean="0"/>
              <a:t> </a:t>
            </a:r>
            <a:r>
              <a:rPr lang="fr-FR" dirty="0" smtClean="0">
                <a:solidFill>
                  <a:srgbClr val="FF0000"/>
                </a:solidFill>
              </a:rPr>
              <a:t>Epoque</a:t>
            </a:r>
            <a:r>
              <a:rPr lang="fr-FR" dirty="0">
                <a:solidFill>
                  <a:srgbClr val="FF0000"/>
                </a:solidFill>
              </a:rPr>
              <a:t> : Âge du Fer, -400 avant J.C</a:t>
            </a:r>
            <a:r>
              <a:rPr lang="fr-FR" dirty="0" smtClean="0">
                <a:solidFill>
                  <a:srgbClr val="FF0000"/>
                </a:solidFill>
              </a:rPr>
              <a:t>.</a:t>
            </a:r>
          </a:p>
          <a:p>
            <a:pPr marL="0" indent="0">
              <a:lnSpc>
                <a:spcPct val="120000"/>
              </a:lnSpc>
              <a:spcBef>
                <a:spcPts val="0"/>
              </a:spcBef>
            </a:pPr>
            <a:r>
              <a:rPr lang="fr-FR" dirty="0" smtClean="0"/>
              <a:t> Sur ancien terrain de Auguste Le Marc.</a:t>
            </a:r>
            <a:endParaRPr lang="fr-FR" dirty="0"/>
          </a:p>
          <a:p>
            <a:pPr marL="0" indent="0">
              <a:lnSpc>
                <a:spcPct val="120000"/>
              </a:lnSpc>
              <a:spcBef>
                <a:spcPts val="0"/>
              </a:spcBef>
            </a:pPr>
            <a:r>
              <a:rPr lang="fr-FR" dirty="0" smtClean="0"/>
              <a:t> Une </a:t>
            </a:r>
            <a:r>
              <a:rPr lang="fr-FR" dirty="0">
                <a:solidFill>
                  <a:srgbClr val="FF0000"/>
                </a:solidFill>
              </a:rPr>
              <a:t>stèle </a:t>
            </a:r>
            <a:r>
              <a:rPr lang="fr-FR" dirty="0" smtClean="0">
                <a:solidFill>
                  <a:srgbClr val="FF0000"/>
                </a:solidFill>
              </a:rPr>
              <a:t>ou </a:t>
            </a:r>
            <a:r>
              <a:rPr lang="fr-FR" i="1" dirty="0" smtClean="0">
                <a:solidFill>
                  <a:srgbClr val="FF0000"/>
                </a:solidFill>
              </a:rPr>
              <a:t>lech</a:t>
            </a:r>
            <a:r>
              <a:rPr lang="fr-FR" dirty="0" smtClean="0">
                <a:solidFill>
                  <a:srgbClr val="FF0000"/>
                </a:solidFill>
              </a:rPr>
              <a:t> ou </a:t>
            </a:r>
            <a:r>
              <a:rPr lang="fr-FR" dirty="0">
                <a:solidFill>
                  <a:srgbClr val="FF0000"/>
                </a:solidFill>
              </a:rPr>
              <a:t>borne </a:t>
            </a:r>
            <a:r>
              <a:rPr lang="fr-FR" dirty="0"/>
              <a:t>octogonale existe dans un champ à Kerandouin, près de Ribotou, à Larvor en Loctudy. </a:t>
            </a:r>
            <a:endParaRPr lang="fr-FR" dirty="0" smtClean="0"/>
          </a:p>
          <a:p>
            <a:pPr marL="0" indent="0">
              <a:lnSpc>
                <a:spcPct val="120000"/>
              </a:lnSpc>
              <a:spcBef>
                <a:spcPts val="0"/>
              </a:spcBef>
            </a:pPr>
            <a:r>
              <a:rPr lang="fr-FR" dirty="0" smtClean="0"/>
              <a:t> Dominant </a:t>
            </a:r>
            <a:r>
              <a:rPr lang="fr-FR" dirty="0"/>
              <a:t>le paysage et visible de loin, une </a:t>
            </a:r>
            <a:r>
              <a:rPr lang="fr-FR" dirty="0">
                <a:solidFill>
                  <a:srgbClr val="FF0000"/>
                </a:solidFill>
              </a:rPr>
              <a:t>stèle octogonale à pans réguliers</a:t>
            </a:r>
            <a:r>
              <a:rPr lang="fr-FR" dirty="0"/>
              <a:t> surgit au milieu du </a:t>
            </a:r>
            <a:r>
              <a:rPr lang="fr-FR" i="1" dirty="0"/>
              <a:t>méjou</a:t>
            </a:r>
            <a:r>
              <a:rPr lang="fr-FR" dirty="0"/>
              <a:t> </a:t>
            </a:r>
            <a:r>
              <a:rPr lang="fr-FR" dirty="0" err="1"/>
              <a:t>Méjou</a:t>
            </a:r>
            <a:r>
              <a:rPr lang="fr-FR" dirty="0"/>
              <a:t> Kerandouin. De hauteur moyenne, 1,35m hors-sol, elle semble présenter, sur ces faces sud, deux ou trois traces de cupules. </a:t>
            </a:r>
            <a:endParaRPr lang="fr-FR" dirty="0" smtClean="0"/>
          </a:p>
          <a:p>
            <a:pPr marL="0" indent="0">
              <a:lnSpc>
                <a:spcPct val="120000"/>
              </a:lnSpc>
              <a:spcBef>
                <a:spcPts val="0"/>
              </a:spcBef>
            </a:pPr>
            <a:r>
              <a:rPr lang="fr-FR" dirty="0" smtClean="0"/>
              <a:t> Il </a:t>
            </a:r>
            <a:r>
              <a:rPr lang="fr-FR" dirty="0"/>
              <a:t>y a une possibilité de destruction de la partie haute (pas de trou central sur sa partie supérieure</a:t>
            </a:r>
            <a:r>
              <a:rPr lang="fr-FR" dirty="0" smtClean="0"/>
              <a:t>) (?).</a:t>
            </a:r>
          </a:p>
          <a:p>
            <a:pPr marL="0" indent="0">
              <a:lnSpc>
                <a:spcPct val="120000"/>
              </a:lnSpc>
              <a:spcBef>
                <a:spcPts val="0"/>
              </a:spcBef>
            </a:pPr>
            <a:r>
              <a:rPr lang="fr-FR" dirty="0" smtClean="0"/>
              <a:t> </a:t>
            </a:r>
            <a:r>
              <a:rPr lang="fr-FR" dirty="0" smtClean="0">
                <a:solidFill>
                  <a:srgbClr val="FF0000"/>
                </a:solidFill>
              </a:rPr>
              <a:t>Elle est située près </a:t>
            </a:r>
            <a:r>
              <a:rPr lang="fr-FR" dirty="0">
                <a:solidFill>
                  <a:srgbClr val="FF0000"/>
                </a:solidFill>
              </a:rPr>
              <a:t>de la chapelle Saint Guido</a:t>
            </a:r>
            <a:r>
              <a:rPr lang="fr-FR" dirty="0"/>
              <a:t>, à 200 m au nord en surplomb, </a:t>
            </a:r>
            <a:r>
              <a:rPr lang="fr-FR" dirty="0" smtClean="0"/>
              <a:t>sur un plateau une pente douce.</a:t>
            </a:r>
          </a:p>
          <a:p>
            <a:pPr marL="0" indent="0">
              <a:lnSpc>
                <a:spcPct val="120000"/>
              </a:lnSpc>
              <a:spcBef>
                <a:spcPts val="0"/>
              </a:spcBef>
            </a:pPr>
            <a:r>
              <a:rPr lang="fr-FR" dirty="0" smtClean="0"/>
              <a:t> Elle </a:t>
            </a:r>
            <a:r>
              <a:rPr lang="fr-FR" dirty="0"/>
              <a:t>est nommée </a:t>
            </a:r>
            <a:r>
              <a:rPr lang="fr-FR" i="1" dirty="0" smtClean="0">
                <a:solidFill>
                  <a:srgbClr val="FF0000"/>
                </a:solidFill>
              </a:rPr>
              <a:t>Ar </a:t>
            </a:r>
            <a:r>
              <a:rPr lang="fr-FR" i="1" dirty="0">
                <a:solidFill>
                  <a:srgbClr val="FF0000"/>
                </a:solidFill>
              </a:rPr>
              <a:t>Men Arz</a:t>
            </a:r>
            <a:r>
              <a:rPr lang="fr-FR" dirty="0"/>
              <a:t> : la Pierre Debout (</a:t>
            </a:r>
            <a:r>
              <a:rPr lang="fr-FR" i="1" dirty="0"/>
              <a:t>Ar Men </a:t>
            </a:r>
            <a:r>
              <a:rPr lang="fr-FR" i="1" dirty="0" err="1"/>
              <a:t>Arzao</a:t>
            </a:r>
            <a:r>
              <a:rPr lang="fr-FR" dirty="0"/>
              <a:t>) plutôt que la Pierre de l’Ours (</a:t>
            </a:r>
            <a:r>
              <a:rPr lang="fr-FR" i="1" dirty="0"/>
              <a:t>Ar Men Arz</a:t>
            </a:r>
            <a:r>
              <a:rPr lang="fr-FR" dirty="0"/>
              <a:t>).</a:t>
            </a:r>
          </a:p>
          <a:p>
            <a:pPr marL="0" indent="0">
              <a:lnSpc>
                <a:spcPct val="120000"/>
              </a:lnSpc>
              <a:spcBef>
                <a:spcPts val="0"/>
              </a:spcBef>
            </a:pPr>
            <a:r>
              <a:rPr lang="fr-FR" dirty="0" smtClean="0">
                <a:solidFill>
                  <a:srgbClr val="0000FF"/>
                </a:solidFill>
              </a:rPr>
              <a:t> Source :</a:t>
            </a:r>
          </a:p>
          <a:p>
            <a:pPr marL="0" indent="0">
              <a:lnSpc>
                <a:spcPct val="120000"/>
              </a:lnSpc>
              <a:spcBef>
                <a:spcPts val="0"/>
              </a:spcBef>
              <a:buNone/>
            </a:pPr>
            <a:r>
              <a:rPr lang="fr-FR" dirty="0" smtClean="0">
                <a:solidFill>
                  <a:srgbClr val="0000FF"/>
                </a:solidFill>
              </a:rPr>
              <a:t>- BSAF</a:t>
            </a:r>
            <a:r>
              <a:rPr lang="fr-FR" dirty="0">
                <a:solidFill>
                  <a:srgbClr val="0000FF"/>
                </a:solidFill>
              </a:rPr>
              <a:t>, Société Archéologique du Finistère, Tome 57, p. 25, 1930</a:t>
            </a:r>
            <a:r>
              <a:rPr lang="fr-FR" dirty="0" smtClean="0">
                <a:solidFill>
                  <a:srgbClr val="0000FF"/>
                </a:solidFill>
              </a:rPr>
              <a:t>.</a:t>
            </a:r>
          </a:p>
          <a:p>
            <a:pPr marL="0" indent="0">
              <a:lnSpc>
                <a:spcPct val="120000"/>
              </a:lnSpc>
              <a:spcBef>
                <a:spcPts val="0"/>
              </a:spcBef>
              <a:buNone/>
            </a:pPr>
            <a:r>
              <a:rPr lang="fr-FR" dirty="0" smtClean="0">
                <a:solidFill>
                  <a:srgbClr val="0000FF"/>
                </a:solidFill>
              </a:rPr>
              <a:t>- MARIEL</a:t>
            </a:r>
            <a:r>
              <a:rPr lang="fr-FR" dirty="0">
                <a:solidFill>
                  <a:srgbClr val="0000FF"/>
                </a:solidFill>
              </a:rPr>
              <a:t>, J., </a:t>
            </a:r>
            <a:r>
              <a:rPr lang="fr-FR" u="sng" dirty="0">
                <a:solidFill>
                  <a:srgbClr val="0000FF"/>
                </a:solidFill>
              </a:rPr>
              <a:t>Loctudy</a:t>
            </a:r>
            <a:r>
              <a:rPr lang="fr-FR" dirty="0">
                <a:solidFill>
                  <a:srgbClr val="0000FF"/>
                </a:solidFill>
              </a:rPr>
              <a:t>, Des origines à l’arrivée des Romains, Evolution de la ligne de rivage, Commission d’Histoire Locale, Mai 1998.</a:t>
            </a:r>
          </a:p>
          <a:p>
            <a:endParaRPr lang="fr-FR" dirty="0"/>
          </a:p>
        </p:txBody>
      </p:sp>
      <p:pic>
        <p:nvPicPr>
          <p:cNvPr id="4" name="Image 3"/>
          <p:cNvPicPr/>
          <p:nvPr/>
        </p:nvPicPr>
        <p:blipFill>
          <a:blip r:embed="rId2" cstate="print"/>
          <a:srcRect/>
          <a:stretch>
            <a:fillRect/>
          </a:stretch>
        </p:blipFill>
        <p:spPr bwMode="auto">
          <a:xfrm>
            <a:off x="5940152" y="3356992"/>
            <a:ext cx="2159635" cy="3365500"/>
          </a:xfrm>
          <a:prstGeom prst="rect">
            <a:avLst/>
          </a:prstGeom>
          <a:noFill/>
          <a:ln w="9525">
            <a:noFill/>
            <a:miter lim="800000"/>
            <a:headEnd/>
            <a:tailEnd/>
          </a:ln>
        </p:spPr>
      </p:pic>
      <p:pic>
        <p:nvPicPr>
          <p:cNvPr id="5" name="Image 4"/>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6516217" y="1052736"/>
            <a:ext cx="1512168" cy="2169234"/>
          </a:xfrm>
          <a:prstGeom prst="rect">
            <a:avLst/>
          </a:prstGeom>
        </p:spPr>
      </p:pic>
      <p:sp>
        <p:nvSpPr>
          <p:cNvPr id="6" name="ZoneTexte 5"/>
          <p:cNvSpPr txBox="1"/>
          <p:nvPr/>
        </p:nvSpPr>
        <p:spPr>
          <a:xfrm>
            <a:off x="8244408" y="6453336"/>
            <a:ext cx="445702" cy="369332"/>
          </a:xfrm>
          <a:prstGeom prst="rect">
            <a:avLst/>
          </a:prstGeom>
          <a:noFill/>
        </p:spPr>
        <p:txBody>
          <a:bodyPr wrap="square" rtlCol="0">
            <a:spAutoFit/>
          </a:bodyPr>
          <a:lstStyle/>
          <a:p>
            <a:r>
              <a:rPr lang="fr-FR" dirty="0" smtClean="0"/>
              <a:t>48</a:t>
            </a:r>
            <a:endParaRPr lang="fr-FR" dirty="0"/>
          </a:p>
        </p:txBody>
      </p:sp>
    </p:spTree>
    <p:extLst>
      <p:ext uri="{BB962C8B-B14F-4D97-AF65-F5344CB8AC3E}">
        <p14:creationId xmlns:p14="http://schemas.microsoft.com/office/powerpoint/2010/main" xmlns="" val="44620660"/>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0"/>
            <a:ext cx="8229600" cy="1143000"/>
          </a:xfrm>
        </p:spPr>
        <p:txBody>
          <a:bodyPr>
            <a:normAutofit/>
          </a:bodyPr>
          <a:lstStyle/>
          <a:p>
            <a:r>
              <a:rPr lang="fr-FR" sz="3200" b="1" dirty="0"/>
              <a:t>Loctudy - Archéologie - Protohistoire </a:t>
            </a:r>
            <a:br>
              <a:rPr lang="fr-FR" sz="3200" b="1" dirty="0"/>
            </a:br>
            <a:r>
              <a:rPr lang="fr-FR" sz="3200" b="1" dirty="0"/>
              <a:t>- Les monuments de l’Âge de Fer</a:t>
            </a:r>
            <a:endParaRPr lang="fr-FR" sz="3200" dirty="0"/>
          </a:p>
        </p:txBody>
      </p:sp>
      <p:sp>
        <p:nvSpPr>
          <p:cNvPr id="3" name="Espace réservé du contenu 2"/>
          <p:cNvSpPr>
            <a:spLocks noGrp="1"/>
          </p:cNvSpPr>
          <p:nvPr>
            <p:ph idx="1"/>
          </p:nvPr>
        </p:nvSpPr>
        <p:spPr>
          <a:xfrm>
            <a:off x="179512" y="1268760"/>
            <a:ext cx="6048672" cy="4857403"/>
          </a:xfrm>
        </p:spPr>
        <p:txBody>
          <a:bodyPr>
            <a:normAutofit fontScale="62500" lnSpcReduction="20000"/>
          </a:bodyPr>
          <a:lstStyle/>
          <a:p>
            <a:pPr marL="0" indent="0" algn="just">
              <a:lnSpc>
                <a:spcPct val="120000"/>
              </a:lnSpc>
              <a:spcBef>
                <a:spcPts val="0"/>
              </a:spcBef>
            </a:pPr>
            <a:r>
              <a:rPr lang="fr-FR" b="1" dirty="0" smtClean="0">
                <a:solidFill>
                  <a:srgbClr val="FF0000"/>
                </a:solidFill>
              </a:rPr>
              <a:t> Stèles de l’Ile Chevalier</a:t>
            </a:r>
          </a:p>
          <a:p>
            <a:pPr marL="0" indent="0" algn="just">
              <a:lnSpc>
                <a:spcPct val="120000"/>
              </a:lnSpc>
              <a:spcBef>
                <a:spcPts val="0"/>
              </a:spcBef>
            </a:pPr>
            <a:r>
              <a:rPr lang="fr-FR" dirty="0" smtClean="0">
                <a:solidFill>
                  <a:srgbClr val="FF0000"/>
                </a:solidFill>
              </a:rPr>
              <a:t> 3 stèles </a:t>
            </a:r>
            <a:r>
              <a:rPr lang="fr-FR" dirty="0">
                <a:solidFill>
                  <a:srgbClr val="FF0000"/>
                </a:solidFill>
              </a:rPr>
              <a:t>existaient à l’Ile Chevalier. </a:t>
            </a:r>
            <a:endParaRPr lang="fr-FR" dirty="0" smtClean="0">
              <a:solidFill>
                <a:srgbClr val="FF0000"/>
              </a:solidFill>
            </a:endParaRPr>
          </a:p>
          <a:p>
            <a:pPr marL="0" indent="0" algn="just">
              <a:lnSpc>
                <a:spcPct val="120000"/>
              </a:lnSpc>
              <a:spcBef>
                <a:spcPts val="0"/>
              </a:spcBef>
            </a:pPr>
            <a:r>
              <a:rPr lang="fr-FR" dirty="0" smtClean="0">
                <a:solidFill>
                  <a:srgbClr val="FF0000"/>
                </a:solidFill>
              </a:rPr>
              <a:t> 2 </a:t>
            </a:r>
            <a:r>
              <a:rPr lang="fr-FR" dirty="0">
                <a:solidFill>
                  <a:srgbClr val="FF0000"/>
                </a:solidFill>
              </a:rPr>
              <a:t>stèles funéraires gauloises ont été regroupées au Château de Najac à Pen-ar-Hoat au bout de l’Ile Chevalier. </a:t>
            </a:r>
            <a:endParaRPr lang="fr-FR" dirty="0" smtClean="0">
              <a:solidFill>
                <a:srgbClr val="FF0000"/>
              </a:solidFill>
            </a:endParaRPr>
          </a:p>
          <a:p>
            <a:pPr marL="0" indent="0" algn="just">
              <a:lnSpc>
                <a:spcPct val="120000"/>
              </a:lnSpc>
              <a:spcBef>
                <a:spcPts val="0"/>
              </a:spcBef>
            </a:pPr>
            <a:r>
              <a:rPr lang="fr-FR" dirty="0" smtClean="0">
                <a:solidFill>
                  <a:srgbClr val="FF0000"/>
                </a:solidFill>
              </a:rPr>
              <a:t> Elles </a:t>
            </a:r>
            <a:r>
              <a:rPr lang="fr-FR" dirty="0">
                <a:solidFill>
                  <a:srgbClr val="FF0000"/>
                </a:solidFill>
              </a:rPr>
              <a:t>proviennent en fait du placitre de la chapelle Saint-Gildas à Kervihan située à proximité du rivage nord-est de l'Ile Chevalier. </a:t>
            </a:r>
            <a:endParaRPr lang="fr-FR" dirty="0" smtClean="0">
              <a:solidFill>
                <a:srgbClr val="FF0000"/>
              </a:solidFill>
            </a:endParaRPr>
          </a:p>
          <a:p>
            <a:pPr marL="0" indent="0" algn="just">
              <a:lnSpc>
                <a:spcPct val="120000"/>
              </a:lnSpc>
              <a:spcBef>
                <a:spcPts val="0"/>
              </a:spcBef>
            </a:pPr>
            <a:r>
              <a:rPr lang="fr-FR" dirty="0" smtClean="0">
                <a:solidFill>
                  <a:srgbClr val="FF0000"/>
                </a:solidFill>
              </a:rPr>
              <a:t> L’une </a:t>
            </a:r>
            <a:r>
              <a:rPr lang="fr-FR" dirty="0">
                <a:solidFill>
                  <a:srgbClr val="FF0000"/>
                </a:solidFill>
              </a:rPr>
              <a:t>des stèles, le Menhir de Kervihan, était surmonté par la Croix de </a:t>
            </a:r>
            <a:r>
              <a:rPr lang="fr-FR" dirty="0" smtClean="0">
                <a:solidFill>
                  <a:srgbClr val="FF0000"/>
                </a:solidFill>
              </a:rPr>
              <a:t>Kervihan, </a:t>
            </a:r>
            <a:r>
              <a:rPr lang="fr-FR" dirty="0">
                <a:solidFill>
                  <a:srgbClr val="FF0000"/>
                </a:solidFill>
              </a:rPr>
              <a:t>impliquant une christianisation d’un menhir par une croix médiévale.</a:t>
            </a:r>
            <a:endParaRPr lang="fr-FR" dirty="0" smtClean="0">
              <a:solidFill>
                <a:srgbClr val="FF0000"/>
              </a:solidFill>
            </a:endParaRPr>
          </a:p>
          <a:p>
            <a:pPr marL="0" indent="0" algn="just">
              <a:lnSpc>
                <a:spcPct val="120000"/>
              </a:lnSpc>
              <a:spcBef>
                <a:spcPts val="0"/>
              </a:spcBef>
            </a:pPr>
            <a:r>
              <a:rPr lang="fr-FR" dirty="0" smtClean="0">
                <a:solidFill>
                  <a:srgbClr val="FF0000"/>
                </a:solidFill>
              </a:rPr>
              <a:t> L’une des stèles présente </a:t>
            </a:r>
            <a:r>
              <a:rPr lang="fr-FR" dirty="0">
                <a:solidFill>
                  <a:srgbClr val="FF0000"/>
                </a:solidFill>
              </a:rPr>
              <a:t>des </a:t>
            </a:r>
            <a:r>
              <a:rPr lang="fr-FR" b="1" dirty="0">
                <a:solidFill>
                  <a:srgbClr val="FF0000"/>
                </a:solidFill>
              </a:rPr>
              <a:t>cannelures</a:t>
            </a:r>
            <a:r>
              <a:rPr lang="fr-FR" dirty="0">
                <a:solidFill>
                  <a:srgbClr val="FF0000"/>
                </a:solidFill>
              </a:rPr>
              <a:t> longitudinales. </a:t>
            </a:r>
            <a:r>
              <a:rPr lang="fr-FR" dirty="0" smtClean="0">
                <a:solidFill>
                  <a:srgbClr val="FF0000"/>
                </a:solidFill>
              </a:rPr>
              <a:t>→ </a:t>
            </a:r>
            <a:r>
              <a:rPr lang="fr-FR" dirty="0">
                <a:solidFill>
                  <a:srgbClr val="FF0000"/>
                </a:solidFill>
              </a:rPr>
              <a:t>menhir </a:t>
            </a:r>
            <a:r>
              <a:rPr lang="fr-FR" dirty="0" smtClean="0">
                <a:solidFill>
                  <a:srgbClr val="FF0000"/>
                </a:solidFill>
              </a:rPr>
              <a:t>retaillé.</a:t>
            </a:r>
          </a:p>
          <a:p>
            <a:pPr marL="0" indent="0" algn="just">
              <a:lnSpc>
                <a:spcPct val="120000"/>
              </a:lnSpc>
              <a:spcBef>
                <a:spcPts val="0"/>
              </a:spcBef>
            </a:pPr>
            <a:r>
              <a:rPr lang="fr-FR" dirty="0" smtClean="0"/>
              <a:t> Des </a:t>
            </a:r>
            <a:r>
              <a:rPr lang="fr-FR" dirty="0"/>
              <a:t>traces horizontales doubles (cordes d’amarrage ?) sont visibles sur l’une des stèles.</a:t>
            </a:r>
          </a:p>
        </p:txBody>
      </p:sp>
      <p:pic>
        <p:nvPicPr>
          <p:cNvPr id="4" name="Image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6472299" y="1268760"/>
            <a:ext cx="2214501" cy="3176744"/>
          </a:xfrm>
          <a:prstGeom prst="rect">
            <a:avLst/>
          </a:prstGeom>
        </p:spPr>
      </p:pic>
      <p:sp>
        <p:nvSpPr>
          <p:cNvPr id="5" name="ZoneTexte 4"/>
          <p:cNvSpPr txBox="1"/>
          <p:nvPr/>
        </p:nvSpPr>
        <p:spPr>
          <a:xfrm>
            <a:off x="8244408" y="6453336"/>
            <a:ext cx="445702" cy="369332"/>
          </a:xfrm>
          <a:prstGeom prst="rect">
            <a:avLst/>
          </a:prstGeom>
          <a:noFill/>
        </p:spPr>
        <p:txBody>
          <a:bodyPr wrap="square" rtlCol="0">
            <a:spAutoFit/>
          </a:bodyPr>
          <a:lstStyle/>
          <a:p>
            <a:r>
              <a:rPr lang="fr-FR" dirty="0" smtClean="0"/>
              <a:t>49</a:t>
            </a:r>
            <a:endParaRPr lang="fr-FR" dirty="0"/>
          </a:p>
        </p:txBody>
      </p:sp>
    </p:spTree>
    <p:extLst>
      <p:ext uri="{BB962C8B-B14F-4D97-AF65-F5344CB8AC3E}">
        <p14:creationId xmlns:p14="http://schemas.microsoft.com/office/powerpoint/2010/main" xmlns="" val="3560136896"/>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3200" b="1" dirty="0"/>
              <a:t>Loctudy - Archéologie - Protohistoire </a:t>
            </a:r>
            <a:br>
              <a:rPr lang="fr-FR" sz="3200" b="1" dirty="0"/>
            </a:br>
            <a:r>
              <a:rPr lang="fr-FR" sz="3200" b="1" dirty="0"/>
              <a:t>- Les monuments de l’Âge de Fer</a:t>
            </a:r>
            <a:endParaRPr lang="fr-FR" sz="3200" dirty="0"/>
          </a:p>
        </p:txBody>
      </p:sp>
      <p:sp>
        <p:nvSpPr>
          <p:cNvPr id="3" name="Espace réservé du contenu 2"/>
          <p:cNvSpPr>
            <a:spLocks noGrp="1"/>
          </p:cNvSpPr>
          <p:nvPr>
            <p:ph idx="1"/>
          </p:nvPr>
        </p:nvSpPr>
        <p:spPr>
          <a:xfrm>
            <a:off x="1619672" y="5877272"/>
            <a:ext cx="6923112" cy="464915"/>
          </a:xfrm>
        </p:spPr>
        <p:txBody>
          <a:bodyPr>
            <a:normAutofit fontScale="92500" lnSpcReduction="20000"/>
          </a:bodyPr>
          <a:lstStyle/>
          <a:p>
            <a:pPr marL="0" indent="0">
              <a:buNone/>
            </a:pPr>
            <a:r>
              <a:rPr lang="fr-FR" dirty="0" smtClean="0"/>
              <a:t>Fig. : Stèles et croix de l’Ile Chevalier</a:t>
            </a:r>
            <a:endParaRPr lang="fr-FR" dirty="0"/>
          </a:p>
        </p:txBody>
      </p:sp>
      <p:pic>
        <p:nvPicPr>
          <p:cNvPr id="4" name="Image 3" descr="ile_chevalier_stele_1"/>
          <p:cNvPicPr/>
          <p:nvPr/>
        </p:nvPicPr>
        <p:blipFill>
          <a:blip r:embed="rId2" cstate="print"/>
          <a:srcRect/>
          <a:stretch>
            <a:fillRect/>
          </a:stretch>
        </p:blipFill>
        <p:spPr bwMode="auto">
          <a:xfrm>
            <a:off x="0" y="1844824"/>
            <a:ext cx="2879725" cy="3841115"/>
          </a:xfrm>
          <a:prstGeom prst="rect">
            <a:avLst/>
          </a:prstGeom>
          <a:noFill/>
          <a:ln w="9525">
            <a:noFill/>
            <a:miter lim="800000"/>
            <a:headEnd/>
            <a:tailEnd/>
          </a:ln>
        </p:spPr>
      </p:pic>
      <p:pic>
        <p:nvPicPr>
          <p:cNvPr id="5" name="Image 4" descr="ile_chevalier_stele_2"/>
          <p:cNvPicPr/>
          <p:nvPr/>
        </p:nvPicPr>
        <p:blipFill>
          <a:blip r:embed="rId3" cstate="print"/>
          <a:srcRect/>
          <a:stretch>
            <a:fillRect/>
          </a:stretch>
        </p:blipFill>
        <p:spPr bwMode="auto">
          <a:xfrm>
            <a:off x="3131840" y="1844824"/>
            <a:ext cx="2879725" cy="3841115"/>
          </a:xfrm>
          <a:prstGeom prst="rect">
            <a:avLst/>
          </a:prstGeom>
          <a:noFill/>
          <a:ln w="9525">
            <a:noFill/>
            <a:miter lim="800000"/>
            <a:headEnd/>
            <a:tailEnd/>
          </a:ln>
        </p:spPr>
      </p:pic>
      <p:pic>
        <p:nvPicPr>
          <p:cNvPr id="6" name="Image 5"/>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6255364" y="1844824"/>
            <a:ext cx="2888636" cy="3851515"/>
          </a:xfrm>
          <a:prstGeom prst="rect">
            <a:avLst/>
          </a:prstGeom>
        </p:spPr>
      </p:pic>
      <p:sp>
        <p:nvSpPr>
          <p:cNvPr id="7" name="ZoneTexte 6"/>
          <p:cNvSpPr txBox="1"/>
          <p:nvPr/>
        </p:nvSpPr>
        <p:spPr>
          <a:xfrm>
            <a:off x="8244408" y="6453336"/>
            <a:ext cx="445702" cy="369332"/>
          </a:xfrm>
          <a:prstGeom prst="rect">
            <a:avLst/>
          </a:prstGeom>
          <a:noFill/>
        </p:spPr>
        <p:txBody>
          <a:bodyPr wrap="square" rtlCol="0">
            <a:spAutoFit/>
          </a:bodyPr>
          <a:lstStyle/>
          <a:p>
            <a:r>
              <a:rPr lang="fr-FR" dirty="0" smtClean="0"/>
              <a:t>50</a:t>
            </a:r>
            <a:endParaRPr lang="fr-FR" dirty="0"/>
          </a:p>
        </p:txBody>
      </p:sp>
      <p:sp>
        <p:nvSpPr>
          <p:cNvPr id="8" name="Rectangle 7"/>
          <p:cNvSpPr/>
          <p:nvPr/>
        </p:nvSpPr>
        <p:spPr>
          <a:xfrm>
            <a:off x="179512" y="1268760"/>
            <a:ext cx="2516073" cy="369332"/>
          </a:xfrm>
          <a:prstGeom prst="rect">
            <a:avLst/>
          </a:prstGeom>
        </p:spPr>
        <p:txBody>
          <a:bodyPr wrap="none">
            <a:spAutoFit/>
          </a:bodyPr>
          <a:lstStyle/>
          <a:p>
            <a:pPr>
              <a:buFont typeface="Arial" pitchFamily="34" charset="0"/>
              <a:buChar char="•"/>
            </a:pPr>
            <a:r>
              <a:rPr lang="fr-FR" b="1" dirty="0" smtClean="0">
                <a:solidFill>
                  <a:srgbClr val="FF0000"/>
                </a:solidFill>
              </a:rPr>
              <a:t> Stèles de l’Ile Chevalier</a:t>
            </a:r>
            <a:endParaRPr lang="fr-FR" dirty="0"/>
          </a:p>
        </p:txBody>
      </p:sp>
    </p:spTree>
    <p:extLst>
      <p:ext uri="{BB962C8B-B14F-4D97-AF65-F5344CB8AC3E}">
        <p14:creationId xmlns:p14="http://schemas.microsoft.com/office/powerpoint/2010/main" xmlns="" val="1842000588"/>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251520" y="7173"/>
            <a:ext cx="8568952" cy="829539"/>
          </a:xfrm>
        </p:spPr>
        <p:txBody>
          <a:bodyPr>
            <a:noAutofit/>
          </a:bodyPr>
          <a:lstStyle/>
          <a:p>
            <a:r>
              <a:rPr lang="fr-FR" sz="3200" b="1" dirty="0"/>
              <a:t>Loctudy - </a:t>
            </a:r>
            <a:r>
              <a:rPr lang="fr-FR" sz="3200" b="1" dirty="0" smtClean="0"/>
              <a:t>Archéologie - Préhistoire/Protohistoire </a:t>
            </a:r>
            <a:r>
              <a:rPr lang="fr-FR" sz="3200" b="1" dirty="0"/>
              <a:t/>
            </a:r>
            <a:br>
              <a:rPr lang="fr-FR" sz="3200" b="1" dirty="0"/>
            </a:br>
            <a:r>
              <a:rPr lang="fr-FR" sz="3200" b="1" dirty="0"/>
              <a:t>- Les </a:t>
            </a:r>
            <a:r>
              <a:rPr lang="fr-FR" sz="3200" b="1" dirty="0" smtClean="0"/>
              <a:t>monuments d’époque indéterminée</a:t>
            </a:r>
            <a:endParaRPr lang="fr-FR" sz="3200" dirty="0"/>
          </a:p>
        </p:txBody>
      </p:sp>
      <p:sp>
        <p:nvSpPr>
          <p:cNvPr id="3" name="Sous-titre 2"/>
          <p:cNvSpPr>
            <a:spLocks noGrp="1"/>
          </p:cNvSpPr>
          <p:nvPr>
            <p:ph type="subTitle" idx="1"/>
          </p:nvPr>
        </p:nvSpPr>
        <p:spPr>
          <a:xfrm>
            <a:off x="107504" y="1052736"/>
            <a:ext cx="5040560" cy="5625916"/>
          </a:xfrm>
        </p:spPr>
        <p:txBody>
          <a:bodyPr>
            <a:normAutofit fontScale="47500" lnSpcReduction="20000"/>
          </a:bodyPr>
          <a:lstStyle/>
          <a:p>
            <a:pPr algn="just">
              <a:lnSpc>
                <a:spcPct val="120000"/>
              </a:lnSpc>
              <a:spcBef>
                <a:spcPts val="0"/>
              </a:spcBef>
              <a:buFont typeface="Arial" panose="020B0604020202020204" pitchFamily="34" charset="0"/>
              <a:buChar char="•"/>
            </a:pPr>
            <a:r>
              <a:rPr lang="fr-FR" dirty="0" smtClean="0">
                <a:solidFill>
                  <a:srgbClr val="FF0000"/>
                </a:solidFill>
              </a:rPr>
              <a:t> </a:t>
            </a:r>
            <a:r>
              <a:rPr lang="fr-FR" sz="3400" b="1" dirty="0" smtClean="0">
                <a:solidFill>
                  <a:srgbClr val="FF0000"/>
                </a:solidFill>
              </a:rPr>
              <a:t>Pierre de la Coutume</a:t>
            </a:r>
          </a:p>
          <a:p>
            <a:pPr algn="just">
              <a:lnSpc>
                <a:spcPct val="120000"/>
              </a:lnSpc>
              <a:spcBef>
                <a:spcPts val="0"/>
              </a:spcBef>
              <a:buFont typeface="Arial" panose="020B0604020202020204" pitchFamily="34" charset="0"/>
              <a:buChar char="•"/>
            </a:pPr>
            <a:r>
              <a:rPr lang="fr-FR" sz="3400" dirty="0" smtClean="0">
                <a:solidFill>
                  <a:srgbClr val="FF0000"/>
                </a:solidFill>
              </a:rPr>
              <a:t> Localisation : « </a:t>
            </a:r>
            <a:r>
              <a:rPr lang="fr-FR" sz="3400" dirty="0">
                <a:solidFill>
                  <a:srgbClr val="FF0000"/>
                </a:solidFill>
              </a:rPr>
              <a:t>Pierre de la Coutume » au </a:t>
            </a:r>
            <a:r>
              <a:rPr lang="fr-FR" sz="3400" dirty="0" err="1">
                <a:solidFill>
                  <a:srgbClr val="FF0000"/>
                </a:solidFill>
              </a:rPr>
              <a:t>Guerdy</a:t>
            </a:r>
            <a:r>
              <a:rPr lang="fr-FR" sz="3400" dirty="0">
                <a:solidFill>
                  <a:srgbClr val="FF0000"/>
                </a:solidFill>
              </a:rPr>
              <a:t> à Pont-l’Abbé, </a:t>
            </a:r>
            <a:r>
              <a:rPr lang="fr-FR" sz="3400" dirty="0" smtClean="0">
                <a:solidFill>
                  <a:srgbClr val="FF0000"/>
                </a:solidFill>
              </a:rPr>
              <a:t>en aval le </a:t>
            </a:r>
            <a:r>
              <a:rPr lang="fr-FR" sz="3400" dirty="0">
                <a:solidFill>
                  <a:srgbClr val="FF0000"/>
                </a:solidFill>
              </a:rPr>
              <a:t>long du chenal de la rivière </a:t>
            </a:r>
            <a:r>
              <a:rPr lang="fr-FR" sz="3400" dirty="0" smtClean="0">
                <a:solidFill>
                  <a:srgbClr val="FF0000"/>
                </a:solidFill>
              </a:rPr>
              <a:t>Their (mais pas dans la plage alluviale), </a:t>
            </a:r>
            <a:r>
              <a:rPr lang="fr-FR" sz="3400" dirty="0">
                <a:solidFill>
                  <a:srgbClr val="FF0000"/>
                </a:solidFill>
              </a:rPr>
              <a:t>recouverte par le chemin de halage lorsque celui-ci a été construit à la fin de XIX</a:t>
            </a:r>
            <a:r>
              <a:rPr lang="fr-FR" sz="3400" baseline="30000" dirty="0">
                <a:solidFill>
                  <a:srgbClr val="FF0000"/>
                </a:solidFill>
              </a:rPr>
              <a:t>e</a:t>
            </a:r>
            <a:r>
              <a:rPr lang="fr-FR" sz="3400" dirty="0">
                <a:solidFill>
                  <a:srgbClr val="FF0000"/>
                </a:solidFill>
              </a:rPr>
              <a:t> </a:t>
            </a:r>
            <a:r>
              <a:rPr lang="fr-FR" sz="3400" dirty="0" smtClean="0">
                <a:solidFill>
                  <a:srgbClr val="FF0000"/>
                </a:solidFill>
              </a:rPr>
              <a:t>siècle</a:t>
            </a:r>
          </a:p>
          <a:p>
            <a:pPr algn="just">
              <a:lnSpc>
                <a:spcPct val="120000"/>
              </a:lnSpc>
              <a:spcBef>
                <a:spcPts val="0"/>
              </a:spcBef>
              <a:buFont typeface="Arial" panose="020B0604020202020204" pitchFamily="34" charset="0"/>
              <a:buChar char="•"/>
            </a:pPr>
            <a:r>
              <a:rPr lang="fr-FR" sz="3400" dirty="0" smtClean="0">
                <a:solidFill>
                  <a:srgbClr val="FF0000"/>
                </a:solidFill>
              </a:rPr>
              <a:t> Epoque : indéterminée (Âge de Fer ?)</a:t>
            </a:r>
          </a:p>
          <a:p>
            <a:pPr algn="just">
              <a:lnSpc>
                <a:spcPct val="120000"/>
              </a:lnSpc>
              <a:spcBef>
                <a:spcPts val="0"/>
              </a:spcBef>
              <a:buFont typeface="Arial" panose="020B0604020202020204" pitchFamily="34" charset="0"/>
              <a:buChar char="•"/>
            </a:pPr>
            <a:r>
              <a:rPr lang="fr-FR" sz="3400" dirty="0">
                <a:solidFill>
                  <a:srgbClr val="FF0000"/>
                </a:solidFill>
              </a:rPr>
              <a:t> </a:t>
            </a:r>
            <a:r>
              <a:rPr lang="fr-FR" sz="3400" dirty="0" smtClean="0">
                <a:solidFill>
                  <a:srgbClr val="FF0000"/>
                </a:solidFill>
              </a:rPr>
              <a:t>dans la rivière (probable) ou près du bord</a:t>
            </a:r>
          </a:p>
          <a:p>
            <a:pPr algn="just">
              <a:lnSpc>
                <a:spcPct val="120000"/>
              </a:lnSpc>
              <a:spcBef>
                <a:spcPts val="0"/>
              </a:spcBef>
              <a:buFont typeface="Arial" panose="020B0604020202020204" pitchFamily="34" charset="0"/>
              <a:buChar char="•"/>
            </a:pPr>
            <a:r>
              <a:rPr lang="fr-FR" sz="3400" dirty="0">
                <a:solidFill>
                  <a:srgbClr val="FF0000"/>
                </a:solidFill>
              </a:rPr>
              <a:t> </a:t>
            </a:r>
            <a:r>
              <a:rPr lang="fr-FR" sz="3400" dirty="0" smtClean="0">
                <a:solidFill>
                  <a:srgbClr val="FF0000"/>
                </a:solidFill>
              </a:rPr>
              <a:t>Voir position de la pierre sur la carte → </a:t>
            </a:r>
            <a:r>
              <a:rPr lang="fr-FR" sz="3400" dirty="0" err="1" smtClean="0">
                <a:solidFill>
                  <a:srgbClr val="FF0000"/>
                </a:solidFill>
              </a:rPr>
              <a:t>Fig</a:t>
            </a:r>
            <a:r>
              <a:rPr lang="fr-FR" sz="3400" dirty="0" smtClean="0">
                <a:solidFill>
                  <a:srgbClr val="FF0000"/>
                </a:solidFill>
              </a:rPr>
              <a:t> ci contre</a:t>
            </a:r>
          </a:p>
          <a:p>
            <a:pPr algn="just">
              <a:lnSpc>
                <a:spcPct val="120000"/>
              </a:lnSpc>
              <a:spcBef>
                <a:spcPts val="0"/>
              </a:spcBef>
              <a:buFont typeface="Arial" panose="020B0604020202020204" pitchFamily="34" charset="0"/>
              <a:buChar char="•"/>
            </a:pPr>
            <a:r>
              <a:rPr lang="fr-FR" sz="3400" dirty="0">
                <a:solidFill>
                  <a:srgbClr val="FF0000"/>
                </a:solidFill>
              </a:rPr>
              <a:t> A noter la proximité </a:t>
            </a:r>
            <a:r>
              <a:rPr lang="fr-FR" sz="3400" dirty="0" smtClean="0">
                <a:solidFill>
                  <a:srgbClr val="FF0000"/>
                </a:solidFill>
              </a:rPr>
              <a:t>de Keralio </a:t>
            </a:r>
            <a:r>
              <a:rPr lang="fr-FR" sz="3400" dirty="0" smtClean="0">
                <a:solidFill>
                  <a:schemeClr val="tx1"/>
                </a:solidFill>
              </a:rPr>
              <a:t>…</a:t>
            </a:r>
          </a:p>
          <a:p>
            <a:pPr algn="just">
              <a:lnSpc>
                <a:spcPct val="120000"/>
              </a:lnSpc>
              <a:spcBef>
                <a:spcPts val="0"/>
              </a:spcBef>
              <a:buFont typeface="Arial" panose="020B0604020202020204" pitchFamily="34" charset="0"/>
              <a:buChar char="•"/>
            </a:pPr>
            <a:r>
              <a:rPr lang="fr-FR" sz="3400" dirty="0">
                <a:solidFill>
                  <a:srgbClr val="FF0000"/>
                </a:solidFill>
              </a:rPr>
              <a:t> </a:t>
            </a:r>
            <a:r>
              <a:rPr lang="fr-FR" sz="3400" dirty="0" smtClean="0">
                <a:solidFill>
                  <a:srgbClr val="FF0000"/>
                </a:solidFill>
              </a:rPr>
              <a:t>Selon </a:t>
            </a:r>
            <a:r>
              <a:rPr lang="fr-FR" sz="3400" b="1" dirty="0" smtClean="0">
                <a:solidFill>
                  <a:srgbClr val="FF0000"/>
                </a:solidFill>
              </a:rPr>
              <a:t>Jakez </a:t>
            </a:r>
            <a:r>
              <a:rPr lang="fr-FR" sz="3400" b="1" dirty="0" err="1" smtClean="0">
                <a:solidFill>
                  <a:srgbClr val="FF0000"/>
                </a:solidFill>
              </a:rPr>
              <a:t>Cornou</a:t>
            </a:r>
            <a:r>
              <a:rPr lang="fr-FR" sz="3400" b="1" dirty="0" smtClean="0">
                <a:solidFill>
                  <a:srgbClr val="FF0000"/>
                </a:solidFill>
              </a:rPr>
              <a:t> </a:t>
            </a:r>
            <a:r>
              <a:rPr lang="fr-FR" sz="3400" dirty="0" smtClean="0">
                <a:solidFill>
                  <a:srgbClr val="FF0000"/>
                </a:solidFill>
              </a:rPr>
              <a:t>(</a:t>
            </a:r>
            <a:r>
              <a:rPr lang="fr-FR" sz="3400" dirty="0" err="1" smtClean="0">
                <a:solidFill>
                  <a:srgbClr val="FF0000"/>
                </a:solidFill>
              </a:rPr>
              <a:t>Sked</a:t>
            </a:r>
            <a:r>
              <a:rPr lang="fr-FR" sz="3400" dirty="0" smtClean="0">
                <a:solidFill>
                  <a:srgbClr val="FF0000"/>
                </a:solidFill>
              </a:rPr>
              <a:t>, Cap Caval), il </a:t>
            </a:r>
            <a:r>
              <a:rPr lang="fr-FR" sz="3400" dirty="0">
                <a:solidFill>
                  <a:srgbClr val="FF0000"/>
                </a:solidFill>
              </a:rPr>
              <a:t>existe une coutume qui a subsisté jusqu’à la fin de l’ancien régime </a:t>
            </a:r>
            <a:r>
              <a:rPr lang="fr-FR" sz="3400" dirty="0" smtClean="0">
                <a:solidFill>
                  <a:srgbClr val="FF0000"/>
                </a:solidFill>
              </a:rPr>
              <a:t>concernant </a:t>
            </a:r>
            <a:r>
              <a:rPr lang="fr-FR" sz="3400" dirty="0">
                <a:solidFill>
                  <a:srgbClr val="FF0000"/>
                </a:solidFill>
              </a:rPr>
              <a:t>l’intronisation d’un responsable à la tête d’une communauté de ville</a:t>
            </a:r>
            <a:r>
              <a:rPr lang="fr-FR" sz="3400" dirty="0" smtClean="0">
                <a:solidFill>
                  <a:schemeClr val="tx1"/>
                </a:solidFill>
              </a:rPr>
              <a:t>. </a:t>
            </a:r>
            <a:r>
              <a:rPr lang="fr-FR" sz="3400" dirty="0">
                <a:solidFill>
                  <a:schemeClr val="tx1"/>
                </a:solidFill>
              </a:rPr>
              <a:t>L’édile choisi ou élu devait se rendre dans un lieu prévu à cet effet représenté par un arbre vénérable, une fontaine ou une pierre imposante, généralement un mégalithe. Entouré de la population, il devait à la fois mettre le talon sur une pierre afin de pouvoir pivoter et, muni d’une branche de coudrier écorcée, il était tenu de frapper la pierre en prononçant le serment de servir et de défendre la communauté dont il avait la charge. </a:t>
            </a:r>
          </a:p>
          <a:p>
            <a:endParaRPr lang="fr-FR" dirty="0"/>
          </a:p>
        </p:txBody>
      </p:sp>
      <p:pic>
        <p:nvPicPr>
          <p:cNvPr id="5" name="Image 4"/>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5220072" y="3356992"/>
            <a:ext cx="3777011" cy="2813974"/>
          </a:xfrm>
          <a:prstGeom prst="rect">
            <a:avLst/>
          </a:prstGeom>
        </p:spPr>
      </p:pic>
      <p:sp>
        <p:nvSpPr>
          <p:cNvPr id="6" name="ZoneTexte 5"/>
          <p:cNvSpPr txBox="1"/>
          <p:nvPr/>
        </p:nvSpPr>
        <p:spPr>
          <a:xfrm>
            <a:off x="5436096" y="6237312"/>
            <a:ext cx="3529492" cy="369332"/>
          </a:xfrm>
          <a:prstGeom prst="rect">
            <a:avLst/>
          </a:prstGeom>
          <a:noFill/>
        </p:spPr>
        <p:txBody>
          <a:bodyPr wrap="none" rtlCol="0">
            <a:spAutoFit/>
          </a:bodyPr>
          <a:lstStyle/>
          <a:p>
            <a:r>
              <a:rPr lang="fr-FR" dirty="0" err="1" smtClean="0"/>
              <a:t>Fig</a:t>
            </a:r>
            <a:r>
              <a:rPr lang="fr-FR" dirty="0" smtClean="0"/>
              <a:t> : </a:t>
            </a:r>
            <a:r>
              <a:rPr lang="fr-FR" dirty="0"/>
              <a:t>Carte de l’Ile Chevalier – 1780. </a:t>
            </a:r>
            <a:endParaRPr lang="fr-FR" i="1" dirty="0"/>
          </a:p>
        </p:txBody>
      </p:sp>
      <p:pic>
        <p:nvPicPr>
          <p:cNvPr id="7" name="Image 6"/>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6228184" y="908720"/>
            <a:ext cx="1656184" cy="2375828"/>
          </a:xfrm>
          <a:prstGeom prst="rect">
            <a:avLst/>
          </a:prstGeom>
        </p:spPr>
      </p:pic>
      <p:sp>
        <p:nvSpPr>
          <p:cNvPr id="8" name="ZoneTexte 7"/>
          <p:cNvSpPr txBox="1"/>
          <p:nvPr/>
        </p:nvSpPr>
        <p:spPr>
          <a:xfrm>
            <a:off x="8244408" y="6453336"/>
            <a:ext cx="445702" cy="369332"/>
          </a:xfrm>
          <a:prstGeom prst="rect">
            <a:avLst/>
          </a:prstGeom>
          <a:noFill/>
        </p:spPr>
        <p:txBody>
          <a:bodyPr wrap="square" rtlCol="0">
            <a:spAutoFit/>
          </a:bodyPr>
          <a:lstStyle/>
          <a:p>
            <a:r>
              <a:rPr lang="fr-FR" dirty="0" smtClean="0"/>
              <a:t>51</a:t>
            </a:r>
            <a:endParaRPr lang="fr-FR" dirty="0"/>
          </a:p>
        </p:txBody>
      </p:sp>
    </p:spTree>
    <p:extLst>
      <p:ext uri="{BB962C8B-B14F-4D97-AF65-F5344CB8AC3E}">
        <p14:creationId xmlns:p14="http://schemas.microsoft.com/office/powerpoint/2010/main" xmlns="" val="4177357609"/>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179512" y="9754"/>
            <a:ext cx="8784976" cy="1042982"/>
          </a:xfrm>
        </p:spPr>
        <p:txBody>
          <a:bodyPr>
            <a:normAutofit fontScale="90000"/>
          </a:bodyPr>
          <a:lstStyle/>
          <a:p>
            <a:r>
              <a:rPr lang="fr-FR" sz="3200" b="1" dirty="0"/>
              <a:t>Loctudy - Archéologie - Préhistoire/Protohistoire </a:t>
            </a:r>
            <a:br>
              <a:rPr lang="fr-FR" sz="3200" b="1" dirty="0"/>
            </a:br>
            <a:r>
              <a:rPr lang="fr-FR" sz="3200" b="1" dirty="0"/>
              <a:t>- Les monuments d’époque indéterminée</a:t>
            </a:r>
            <a:endParaRPr lang="fr-FR" sz="3200" dirty="0"/>
          </a:p>
        </p:txBody>
      </p:sp>
      <p:sp>
        <p:nvSpPr>
          <p:cNvPr id="3" name="Sous-titre 2"/>
          <p:cNvSpPr>
            <a:spLocks noGrp="1"/>
          </p:cNvSpPr>
          <p:nvPr>
            <p:ph type="subTitle" idx="1"/>
          </p:nvPr>
        </p:nvSpPr>
        <p:spPr>
          <a:xfrm>
            <a:off x="179512" y="1160844"/>
            <a:ext cx="5976664" cy="5301413"/>
          </a:xfrm>
        </p:spPr>
        <p:txBody>
          <a:bodyPr>
            <a:normAutofit fontScale="55000" lnSpcReduction="20000"/>
          </a:bodyPr>
          <a:lstStyle/>
          <a:p>
            <a:pPr algn="just">
              <a:lnSpc>
                <a:spcPct val="120000"/>
              </a:lnSpc>
              <a:spcBef>
                <a:spcPts val="0"/>
              </a:spcBef>
              <a:buFont typeface="Arial" panose="020B0604020202020204" pitchFamily="34" charset="0"/>
              <a:buChar char="•"/>
            </a:pPr>
            <a:r>
              <a:rPr lang="fr-FR" b="1" dirty="0" smtClean="0">
                <a:solidFill>
                  <a:srgbClr val="FF0000"/>
                </a:solidFill>
              </a:rPr>
              <a:t> Menhir </a:t>
            </a:r>
            <a:r>
              <a:rPr lang="fr-FR" b="1" dirty="0">
                <a:solidFill>
                  <a:srgbClr val="FF0000"/>
                </a:solidFill>
              </a:rPr>
              <a:t>de Kermenhir-Vihan - Pierre de la Connaissance</a:t>
            </a:r>
          </a:p>
          <a:p>
            <a:pPr algn="just">
              <a:lnSpc>
                <a:spcPct val="120000"/>
              </a:lnSpc>
              <a:spcBef>
                <a:spcPts val="0"/>
              </a:spcBef>
              <a:buFont typeface="Arial" panose="020B0604020202020204" pitchFamily="34" charset="0"/>
              <a:buChar char="•"/>
            </a:pPr>
            <a:r>
              <a:rPr lang="fr-FR" dirty="0" smtClean="0">
                <a:solidFill>
                  <a:srgbClr val="FF0000"/>
                </a:solidFill>
              </a:rPr>
              <a:t> Localisation</a:t>
            </a:r>
            <a:r>
              <a:rPr lang="fr-FR" dirty="0">
                <a:solidFill>
                  <a:srgbClr val="FF0000"/>
                </a:solidFill>
              </a:rPr>
              <a:t> : Loctudy, Kermenhir</a:t>
            </a:r>
          </a:p>
          <a:p>
            <a:pPr algn="just">
              <a:lnSpc>
                <a:spcPct val="120000"/>
              </a:lnSpc>
              <a:spcBef>
                <a:spcPts val="0"/>
              </a:spcBef>
              <a:buFont typeface="Arial" panose="020B0604020202020204" pitchFamily="34" charset="0"/>
              <a:buChar char="•"/>
            </a:pPr>
            <a:r>
              <a:rPr lang="fr-FR" dirty="0" smtClean="0">
                <a:solidFill>
                  <a:srgbClr val="FF0000"/>
                </a:solidFill>
              </a:rPr>
              <a:t> Epoque</a:t>
            </a:r>
            <a:r>
              <a:rPr lang="fr-FR" dirty="0">
                <a:solidFill>
                  <a:srgbClr val="FF0000"/>
                </a:solidFill>
              </a:rPr>
              <a:t> : </a:t>
            </a:r>
            <a:r>
              <a:rPr lang="fr-FR" dirty="0" smtClean="0">
                <a:solidFill>
                  <a:srgbClr val="FF0000"/>
                </a:solidFill>
              </a:rPr>
              <a:t>indéterminée (Néolithique ?)</a:t>
            </a:r>
            <a:endParaRPr lang="fr-FR" dirty="0">
              <a:solidFill>
                <a:srgbClr val="FF0000"/>
              </a:solidFill>
            </a:endParaRPr>
          </a:p>
          <a:p>
            <a:pPr algn="just">
              <a:lnSpc>
                <a:spcPct val="120000"/>
              </a:lnSpc>
              <a:spcBef>
                <a:spcPts val="0"/>
              </a:spcBef>
              <a:buFont typeface="Arial" panose="020B0604020202020204" pitchFamily="34" charset="0"/>
              <a:buChar char="•"/>
            </a:pPr>
            <a:r>
              <a:rPr lang="fr-FR" dirty="0" smtClean="0">
                <a:solidFill>
                  <a:srgbClr val="FF0000"/>
                </a:solidFill>
              </a:rPr>
              <a:t> Le </a:t>
            </a:r>
            <a:r>
              <a:rPr lang="fr-FR" dirty="0">
                <a:solidFill>
                  <a:srgbClr val="FF0000"/>
                </a:solidFill>
              </a:rPr>
              <a:t>menhir de Kermenhir ou Le grand menhir de Kermenhir-Vihan, est détruit.</a:t>
            </a:r>
          </a:p>
          <a:p>
            <a:pPr algn="just">
              <a:lnSpc>
                <a:spcPct val="120000"/>
              </a:lnSpc>
              <a:spcBef>
                <a:spcPts val="0"/>
              </a:spcBef>
              <a:buFont typeface="Arial" panose="020B0604020202020204" pitchFamily="34" charset="0"/>
              <a:buChar char="•"/>
            </a:pPr>
            <a:r>
              <a:rPr lang="fr-FR" dirty="0" smtClean="0">
                <a:solidFill>
                  <a:srgbClr val="FF0000"/>
                </a:solidFill>
              </a:rPr>
              <a:t> Un </a:t>
            </a:r>
            <a:r>
              <a:rPr lang="fr-FR" dirty="0">
                <a:solidFill>
                  <a:srgbClr val="FF0000"/>
                </a:solidFill>
              </a:rPr>
              <a:t>menhir, connu sous le nom de « Pierre de la connaissance » se trouvait à Kermenhir-Vihan, près du lit d’un ruisseau, en association avec une pierre phallique toujours en place mais enfouie et une fontaine naturelle faite de gros bloc de granite</a:t>
            </a:r>
            <a:r>
              <a:rPr lang="fr-FR" dirty="0" smtClean="0">
                <a:solidFill>
                  <a:srgbClr val="FF0000"/>
                </a:solidFill>
              </a:rPr>
              <a:t>.</a:t>
            </a:r>
          </a:p>
          <a:p>
            <a:pPr algn="just">
              <a:lnSpc>
                <a:spcPct val="120000"/>
              </a:lnSpc>
              <a:spcBef>
                <a:spcPts val="0"/>
              </a:spcBef>
              <a:buFont typeface="Arial" panose="020B0604020202020204" pitchFamily="34" charset="0"/>
              <a:buChar char="•"/>
            </a:pPr>
            <a:r>
              <a:rPr lang="fr-FR" dirty="0" smtClean="0">
                <a:solidFill>
                  <a:srgbClr val="FF0000"/>
                </a:solidFill>
              </a:rPr>
              <a:t> Un </a:t>
            </a:r>
            <a:r>
              <a:rPr lang="fr-FR" dirty="0">
                <a:solidFill>
                  <a:srgbClr val="FF0000"/>
                </a:solidFill>
              </a:rPr>
              <a:t>souterrain de l’âge du fer existait à Kermenhir</a:t>
            </a:r>
            <a:r>
              <a:rPr lang="fr-FR" dirty="0" smtClean="0">
                <a:solidFill>
                  <a:srgbClr val="FF0000"/>
                </a:solidFill>
              </a:rPr>
              <a:t>.</a:t>
            </a:r>
            <a:endParaRPr lang="fr-FR" dirty="0">
              <a:solidFill>
                <a:schemeClr val="tx1"/>
              </a:solidFill>
            </a:endParaRPr>
          </a:p>
          <a:p>
            <a:pPr algn="just">
              <a:lnSpc>
                <a:spcPct val="120000"/>
              </a:lnSpc>
              <a:spcBef>
                <a:spcPts val="0"/>
              </a:spcBef>
              <a:buFont typeface="Arial" panose="020B0604020202020204" pitchFamily="34" charset="0"/>
              <a:buChar char="•"/>
            </a:pPr>
            <a:r>
              <a:rPr lang="fr-FR" dirty="0" smtClean="0">
                <a:solidFill>
                  <a:srgbClr val="0000FF"/>
                </a:solidFill>
              </a:rPr>
              <a:t> Source </a:t>
            </a:r>
            <a:r>
              <a:rPr lang="fr-FR" dirty="0">
                <a:solidFill>
                  <a:srgbClr val="0000FF"/>
                </a:solidFill>
              </a:rPr>
              <a:t>: </a:t>
            </a:r>
          </a:p>
          <a:p>
            <a:pPr algn="just">
              <a:lnSpc>
                <a:spcPct val="120000"/>
              </a:lnSpc>
              <a:spcBef>
                <a:spcPts val="0"/>
              </a:spcBef>
              <a:buFontTx/>
              <a:buChar char="-"/>
            </a:pPr>
            <a:r>
              <a:rPr lang="fr-FR" dirty="0" smtClean="0">
                <a:solidFill>
                  <a:srgbClr val="0000FF"/>
                </a:solidFill>
              </a:rPr>
              <a:t> PÉRENNÈS</a:t>
            </a:r>
            <a:r>
              <a:rPr lang="fr-FR" dirty="0">
                <a:solidFill>
                  <a:srgbClr val="0000FF"/>
                </a:solidFill>
              </a:rPr>
              <a:t>, H. ; ABGRALL J.M., « Notice sur les paroisses de Quimper et de Léon, Loctudy », 1927.</a:t>
            </a:r>
          </a:p>
          <a:p>
            <a:pPr algn="just">
              <a:lnSpc>
                <a:spcPct val="120000"/>
              </a:lnSpc>
              <a:spcBef>
                <a:spcPts val="0"/>
              </a:spcBef>
              <a:buFontTx/>
              <a:buChar char="-"/>
            </a:pPr>
            <a:r>
              <a:rPr lang="fr-FR" dirty="0" smtClean="0">
                <a:solidFill>
                  <a:srgbClr val="0000FF"/>
                </a:solidFill>
              </a:rPr>
              <a:t> MARIEL</a:t>
            </a:r>
            <a:r>
              <a:rPr lang="fr-FR" dirty="0">
                <a:solidFill>
                  <a:srgbClr val="0000FF"/>
                </a:solidFill>
              </a:rPr>
              <a:t>, J., Loctudy, Des origines à l’arrivée des Romains, Evolution de la ligne de rivage, Commission d’Histoire Locale, Mai 1998.</a:t>
            </a:r>
          </a:p>
          <a:p>
            <a:pPr>
              <a:lnSpc>
                <a:spcPct val="120000"/>
              </a:lnSpc>
              <a:spcBef>
                <a:spcPts val="0"/>
              </a:spcBef>
            </a:pPr>
            <a:endParaRPr lang="fr-FR" dirty="0"/>
          </a:p>
        </p:txBody>
      </p:sp>
      <p:pic>
        <p:nvPicPr>
          <p:cNvPr id="5" name="Image 4"/>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6438628" y="1151922"/>
            <a:ext cx="2038154" cy="3069165"/>
          </a:xfrm>
          <a:prstGeom prst="rect">
            <a:avLst/>
          </a:prstGeom>
        </p:spPr>
      </p:pic>
      <p:sp>
        <p:nvSpPr>
          <p:cNvPr id="6" name="ZoneTexte 5"/>
          <p:cNvSpPr txBox="1"/>
          <p:nvPr/>
        </p:nvSpPr>
        <p:spPr>
          <a:xfrm>
            <a:off x="8244408" y="6453336"/>
            <a:ext cx="445702" cy="369332"/>
          </a:xfrm>
          <a:prstGeom prst="rect">
            <a:avLst/>
          </a:prstGeom>
          <a:noFill/>
        </p:spPr>
        <p:txBody>
          <a:bodyPr wrap="square" rtlCol="0">
            <a:spAutoFit/>
          </a:bodyPr>
          <a:lstStyle/>
          <a:p>
            <a:r>
              <a:rPr lang="fr-FR" dirty="0" smtClean="0"/>
              <a:t>52</a:t>
            </a:r>
            <a:endParaRPr lang="fr-FR" dirty="0"/>
          </a:p>
        </p:txBody>
      </p:sp>
    </p:spTree>
    <p:extLst>
      <p:ext uri="{BB962C8B-B14F-4D97-AF65-F5344CB8AC3E}">
        <p14:creationId xmlns:p14="http://schemas.microsoft.com/office/powerpoint/2010/main" xmlns="" val="84536398"/>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215516" y="1"/>
            <a:ext cx="8712968" cy="908720"/>
          </a:xfrm>
        </p:spPr>
        <p:txBody>
          <a:bodyPr>
            <a:normAutofit fontScale="90000"/>
          </a:bodyPr>
          <a:lstStyle/>
          <a:p>
            <a:r>
              <a:rPr lang="fr-FR" sz="3200" b="1" dirty="0"/>
              <a:t>Loctudy - Archéologie - Préhistoire/Protohistoire </a:t>
            </a:r>
            <a:br>
              <a:rPr lang="fr-FR" sz="3200" b="1" dirty="0"/>
            </a:br>
            <a:r>
              <a:rPr lang="fr-FR" sz="3200" b="1" dirty="0"/>
              <a:t>- Les monuments d’époque indéterminée</a:t>
            </a:r>
            <a:endParaRPr lang="fr-FR" sz="3200" dirty="0"/>
          </a:p>
        </p:txBody>
      </p:sp>
      <p:sp>
        <p:nvSpPr>
          <p:cNvPr id="3" name="Sous-titre 2"/>
          <p:cNvSpPr>
            <a:spLocks noGrp="1"/>
          </p:cNvSpPr>
          <p:nvPr>
            <p:ph type="subTitle" idx="1"/>
          </p:nvPr>
        </p:nvSpPr>
        <p:spPr>
          <a:xfrm>
            <a:off x="215516" y="980728"/>
            <a:ext cx="6084676" cy="4658072"/>
          </a:xfrm>
        </p:spPr>
        <p:txBody>
          <a:bodyPr>
            <a:normAutofit fontScale="62500" lnSpcReduction="20000"/>
          </a:bodyPr>
          <a:lstStyle/>
          <a:p>
            <a:pPr algn="just">
              <a:spcBef>
                <a:spcPts val="0"/>
              </a:spcBef>
              <a:buFont typeface="Arial" panose="020B0604020202020204" pitchFamily="34" charset="0"/>
              <a:buChar char="•"/>
            </a:pPr>
            <a:r>
              <a:rPr lang="fr-FR" b="1" dirty="0" smtClean="0">
                <a:solidFill>
                  <a:srgbClr val="FF0000"/>
                </a:solidFill>
              </a:rPr>
              <a:t> Menhir-stèle </a:t>
            </a:r>
            <a:r>
              <a:rPr lang="fr-FR" b="1" dirty="0">
                <a:solidFill>
                  <a:srgbClr val="FF0000"/>
                </a:solidFill>
              </a:rPr>
              <a:t>de </a:t>
            </a:r>
            <a:r>
              <a:rPr lang="fr-FR" b="1" dirty="0" smtClean="0">
                <a:solidFill>
                  <a:srgbClr val="FF0000"/>
                </a:solidFill>
              </a:rPr>
              <a:t>Kerambourg</a:t>
            </a:r>
          </a:p>
          <a:p>
            <a:pPr algn="just">
              <a:spcBef>
                <a:spcPts val="0"/>
              </a:spcBef>
              <a:buFont typeface="Arial" panose="020B0604020202020204" pitchFamily="34" charset="0"/>
              <a:buChar char="•"/>
            </a:pPr>
            <a:r>
              <a:rPr lang="fr-FR" dirty="0" smtClean="0">
                <a:solidFill>
                  <a:schemeClr val="tx1"/>
                </a:solidFill>
              </a:rPr>
              <a:t> </a:t>
            </a:r>
            <a:r>
              <a:rPr lang="fr-FR" dirty="0" smtClean="0">
                <a:solidFill>
                  <a:srgbClr val="FF0000"/>
                </a:solidFill>
              </a:rPr>
              <a:t>Localisation</a:t>
            </a:r>
            <a:r>
              <a:rPr lang="fr-FR" dirty="0">
                <a:solidFill>
                  <a:srgbClr val="FF0000"/>
                </a:solidFill>
              </a:rPr>
              <a:t> : Loctudy, </a:t>
            </a:r>
            <a:r>
              <a:rPr lang="fr-FR" dirty="0" smtClean="0">
                <a:solidFill>
                  <a:srgbClr val="FF0000"/>
                </a:solidFill>
              </a:rPr>
              <a:t>ferme de Kerambourg</a:t>
            </a:r>
            <a:endParaRPr lang="fr-FR" dirty="0">
              <a:solidFill>
                <a:srgbClr val="FF0000"/>
              </a:solidFill>
            </a:endParaRPr>
          </a:p>
          <a:p>
            <a:pPr algn="just">
              <a:spcBef>
                <a:spcPts val="0"/>
              </a:spcBef>
              <a:buFont typeface="Arial" panose="020B0604020202020204" pitchFamily="34" charset="0"/>
              <a:buChar char="•"/>
            </a:pPr>
            <a:r>
              <a:rPr lang="fr-FR" dirty="0">
                <a:solidFill>
                  <a:srgbClr val="FF0000"/>
                </a:solidFill>
              </a:rPr>
              <a:t> Epoque : indéterminée (Néolithique </a:t>
            </a:r>
            <a:r>
              <a:rPr lang="fr-FR" dirty="0" smtClean="0">
                <a:solidFill>
                  <a:srgbClr val="FF0000"/>
                </a:solidFill>
              </a:rPr>
              <a:t>?)</a:t>
            </a:r>
          </a:p>
          <a:p>
            <a:pPr algn="just">
              <a:spcBef>
                <a:spcPts val="0"/>
              </a:spcBef>
              <a:buFont typeface="Arial" panose="020B0604020202020204" pitchFamily="34" charset="0"/>
              <a:buChar char="•"/>
            </a:pPr>
            <a:r>
              <a:rPr lang="fr-FR" dirty="0" smtClean="0">
                <a:solidFill>
                  <a:srgbClr val="FF0000"/>
                </a:solidFill>
              </a:rPr>
              <a:t> menhirs </a:t>
            </a:r>
            <a:r>
              <a:rPr lang="fr-FR" dirty="0">
                <a:solidFill>
                  <a:srgbClr val="FF0000"/>
                </a:solidFill>
              </a:rPr>
              <a:t>« rond » et « triangle » de Kerambourg</a:t>
            </a:r>
            <a:r>
              <a:rPr lang="fr-FR" dirty="0" smtClean="0">
                <a:solidFill>
                  <a:srgbClr val="FF0000"/>
                </a:solidFill>
              </a:rPr>
              <a:t>.</a:t>
            </a:r>
          </a:p>
          <a:p>
            <a:pPr algn="just">
              <a:spcBef>
                <a:spcPts val="0"/>
              </a:spcBef>
              <a:buFont typeface="Arial" panose="020B0604020202020204" pitchFamily="34" charset="0"/>
              <a:buChar char="•"/>
            </a:pPr>
            <a:r>
              <a:rPr lang="fr-FR" dirty="0" smtClean="0"/>
              <a:t> </a:t>
            </a:r>
            <a:r>
              <a:rPr lang="fr-FR" dirty="0" smtClean="0">
                <a:solidFill>
                  <a:schemeClr val="tx1"/>
                </a:solidFill>
              </a:rPr>
              <a:t>Le </a:t>
            </a:r>
            <a:r>
              <a:rPr lang="fr-FR" dirty="0">
                <a:solidFill>
                  <a:schemeClr val="tx1"/>
                </a:solidFill>
              </a:rPr>
              <a:t>« menhir rond » présente une cupule sur le dessus. </a:t>
            </a:r>
            <a:endParaRPr lang="fr-FR" dirty="0" smtClean="0">
              <a:solidFill>
                <a:schemeClr val="tx1"/>
              </a:solidFill>
            </a:endParaRPr>
          </a:p>
          <a:p>
            <a:pPr algn="just">
              <a:spcBef>
                <a:spcPts val="0"/>
              </a:spcBef>
              <a:buFont typeface="Arial" panose="020B0604020202020204" pitchFamily="34" charset="0"/>
              <a:buChar char="•"/>
            </a:pPr>
            <a:r>
              <a:rPr lang="fr-FR" dirty="0">
                <a:solidFill>
                  <a:schemeClr val="tx1"/>
                </a:solidFill>
              </a:rPr>
              <a:t> </a:t>
            </a:r>
            <a:r>
              <a:rPr lang="fr-FR" dirty="0" smtClean="0">
                <a:solidFill>
                  <a:srgbClr val="FF0000"/>
                </a:solidFill>
              </a:rPr>
              <a:t>Le </a:t>
            </a:r>
            <a:r>
              <a:rPr lang="fr-FR" dirty="0">
                <a:solidFill>
                  <a:srgbClr val="FF0000"/>
                </a:solidFill>
              </a:rPr>
              <a:t>« menhir triangle » est une pierre avec un seul angle en biseau. </a:t>
            </a:r>
            <a:endParaRPr lang="fr-FR" dirty="0" smtClean="0">
              <a:solidFill>
                <a:srgbClr val="FF0000"/>
              </a:solidFill>
            </a:endParaRPr>
          </a:p>
          <a:p>
            <a:pPr algn="just">
              <a:spcBef>
                <a:spcPts val="0"/>
              </a:spcBef>
            </a:pPr>
            <a:r>
              <a:rPr lang="fr-FR" dirty="0" smtClean="0">
                <a:solidFill>
                  <a:srgbClr val="FF0000"/>
                </a:solidFill>
              </a:rPr>
              <a:t>Ce </a:t>
            </a:r>
            <a:r>
              <a:rPr lang="fr-FR" dirty="0">
                <a:solidFill>
                  <a:srgbClr val="FF0000"/>
                </a:solidFill>
              </a:rPr>
              <a:t>type de pierre ancienne, curieux et peu commun, ne se trouve pas seulement à Kerambourg. Il semblerait que d’autres pierres en biseau existeraient aussi vers la rivière Their à Kermenhir et à l’Ile Queffen.</a:t>
            </a:r>
          </a:p>
          <a:p>
            <a:pPr algn="just">
              <a:spcBef>
                <a:spcPts val="0"/>
              </a:spcBef>
            </a:pPr>
            <a:r>
              <a:rPr lang="fr-FR" dirty="0" smtClean="0">
                <a:solidFill>
                  <a:srgbClr val="FF0000"/>
                </a:solidFill>
              </a:rPr>
              <a:t>→ témoin du raccordement de l’Ile Queffen au territoire de ante-Loctudy (?)</a:t>
            </a:r>
          </a:p>
          <a:p>
            <a:pPr algn="just">
              <a:spcBef>
                <a:spcPts val="0"/>
              </a:spcBef>
              <a:buFont typeface="Arial" panose="020B0604020202020204" pitchFamily="34" charset="0"/>
              <a:buChar char="•"/>
            </a:pPr>
            <a:r>
              <a:rPr lang="fr-FR" dirty="0">
                <a:solidFill>
                  <a:srgbClr val="0000FF"/>
                </a:solidFill>
              </a:rPr>
              <a:t> </a:t>
            </a:r>
            <a:r>
              <a:rPr lang="fr-FR" dirty="0" smtClean="0">
                <a:solidFill>
                  <a:srgbClr val="0000FF"/>
                </a:solidFill>
              </a:rPr>
              <a:t>Source : </a:t>
            </a:r>
          </a:p>
          <a:p>
            <a:pPr algn="just">
              <a:spcBef>
                <a:spcPts val="0"/>
              </a:spcBef>
              <a:buFontTx/>
              <a:buChar char="-"/>
            </a:pPr>
            <a:r>
              <a:rPr lang="fr-FR" dirty="0" smtClean="0">
                <a:solidFill>
                  <a:srgbClr val="0000FF"/>
                </a:solidFill>
              </a:rPr>
              <a:t> BDHAQ</a:t>
            </a:r>
            <a:r>
              <a:rPr lang="fr-FR" dirty="0">
                <a:solidFill>
                  <a:srgbClr val="0000FF"/>
                </a:solidFill>
              </a:rPr>
              <a:t>, Table analytique du Bulletin Diocésain d’Histoire et d’Archéologie de Quimper et de Léon </a:t>
            </a:r>
            <a:r>
              <a:rPr lang="fr-FR" dirty="0" smtClean="0">
                <a:solidFill>
                  <a:srgbClr val="0000FF"/>
                </a:solidFill>
              </a:rPr>
              <a:t>– </a:t>
            </a:r>
            <a:r>
              <a:rPr lang="fr-FR" dirty="0">
                <a:solidFill>
                  <a:srgbClr val="0000FF"/>
                </a:solidFill>
              </a:rPr>
              <a:t>1901 à 1940, </a:t>
            </a:r>
            <a:r>
              <a:rPr lang="fr-FR" dirty="0" smtClean="0">
                <a:solidFill>
                  <a:srgbClr val="0000FF"/>
                </a:solidFill>
              </a:rPr>
              <a:t>Quimper</a:t>
            </a:r>
            <a:r>
              <a:rPr lang="fr-FR" dirty="0">
                <a:solidFill>
                  <a:srgbClr val="0000FF"/>
                </a:solidFill>
              </a:rPr>
              <a:t>, 1943</a:t>
            </a:r>
            <a:r>
              <a:rPr lang="fr-FR" dirty="0" smtClean="0">
                <a:solidFill>
                  <a:srgbClr val="0000FF"/>
                </a:solidFill>
              </a:rPr>
              <a:t>.</a:t>
            </a:r>
          </a:p>
          <a:p>
            <a:pPr algn="just">
              <a:spcBef>
                <a:spcPts val="0"/>
              </a:spcBef>
            </a:pPr>
            <a:r>
              <a:rPr lang="fr-FR" dirty="0">
                <a:solidFill>
                  <a:srgbClr val="0000FF"/>
                </a:solidFill>
              </a:rPr>
              <a:t>« Kerambourg. — Man., </a:t>
            </a:r>
            <a:r>
              <a:rPr lang="fr-FR" dirty="0" smtClean="0">
                <a:solidFill>
                  <a:srgbClr val="0000FF"/>
                </a:solidFill>
              </a:rPr>
              <a:t>1919 » → identifié en 1919</a:t>
            </a:r>
            <a:endParaRPr lang="fr-FR" dirty="0">
              <a:solidFill>
                <a:srgbClr val="0000FF"/>
              </a:solidFill>
            </a:endParaRPr>
          </a:p>
          <a:p>
            <a:pPr algn="just">
              <a:spcBef>
                <a:spcPts val="0"/>
              </a:spcBef>
              <a:buFont typeface="Arial" panose="020B0604020202020204" pitchFamily="34" charset="0"/>
              <a:buChar char="•"/>
            </a:pPr>
            <a:endParaRPr lang="fr-FR" dirty="0">
              <a:solidFill>
                <a:schemeClr val="tx1"/>
              </a:solidFill>
            </a:endParaRPr>
          </a:p>
          <a:p>
            <a:pPr algn="just">
              <a:lnSpc>
                <a:spcPct val="120000"/>
              </a:lnSpc>
              <a:spcBef>
                <a:spcPts val="0"/>
              </a:spcBef>
              <a:buFont typeface="Arial" panose="020B0604020202020204" pitchFamily="34" charset="0"/>
              <a:buChar char="•"/>
            </a:pPr>
            <a:endParaRPr lang="fr-FR" dirty="0">
              <a:solidFill>
                <a:schemeClr val="tx1"/>
              </a:solidFill>
            </a:endParaRPr>
          </a:p>
          <a:p>
            <a:pPr marL="457200" indent="-457200" algn="just">
              <a:buFont typeface="Arial" panose="020B0604020202020204" pitchFamily="34" charset="0"/>
              <a:buChar char="•"/>
            </a:pPr>
            <a:endParaRPr lang="fr-FR" dirty="0">
              <a:solidFill>
                <a:schemeClr val="tx1"/>
              </a:solidFill>
            </a:endParaRPr>
          </a:p>
        </p:txBody>
      </p:sp>
      <p:pic>
        <p:nvPicPr>
          <p:cNvPr id="4" name="Image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6588224" y="980728"/>
            <a:ext cx="2038154" cy="3069165"/>
          </a:xfrm>
          <a:prstGeom prst="rect">
            <a:avLst/>
          </a:prstGeom>
        </p:spPr>
      </p:pic>
      <p:sp>
        <p:nvSpPr>
          <p:cNvPr id="5" name="ZoneTexte 4"/>
          <p:cNvSpPr txBox="1"/>
          <p:nvPr/>
        </p:nvSpPr>
        <p:spPr>
          <a:xfrm>
            <a:off x="8244408" y="6453336"/>
            <a:ext cx="445702" cy="369332"/>
          </a:xfrm>
          <a:prstGeom prst="rect">
            <a:avLst/>
          </a:prstGeom>
          <a:noFill/>
        </p:spPr>
        <p:txBody>
          <a:bodyPr wrap="square" rtlCol="0">
            <a:spAutoFit/>
          </a:bodyPr>
          <a:lstStyle/>
          <a:p>
            <a:r>
              <a:rPr lang="fr-FR" dirty="0" smtClean="0"/>
              <a:t>53</a:t>
            </a:r>
            <a:endParaRPr lang="fr-FR" dirty="0"/>
          </a:p>
        </p:txBody>
      </p:sp>
    </p:spTree>
    <p:extLst>
      <p:ext uri="{BB962C8B-B14F-4D97-AF65-F5344CB8AC3E}">
        <p14:creationId xmlns:p14="http://schemas.microsoft.com/office/powerpoint/2010/main" xmlns="" val="672028769"/>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251520" y="1"/>
            <a:ext cx="8640960" cy="1196752"/>
          </a:xfrm>
        </p:spPr>
        <p:txBody>
          <a:bodyPr>
            <a:noAutofit/>
          </a:bodyPr>
          <a:lstStyle/>
          <a:p>
            <a:r>
              <a:rPr lang="fr-FR" sz="3200" b="1" dirty="0"/>
              <a:t>Loctudy - Archéologie - Préhistoire/Protohistoire </a:t>
            </a:r>
            <a:br>
              <a:rPr lang="fr-FR" sz="3200" b="1" dirty="0"/>
            </a:br>
            <a:r>
              <a:rPr lang="fr-FR" sz="3200" b="1" dirty="0"/>
              <a:t>- Les monuments d’époque indéterminée</a:t>
            </a:r>
            <a:endParaRPr lang="fr-FR" sz="3200" dirty="0"/>
          </a:p>
        </p:txBody>
      </p:sp>
      <p:sp>
        <p:nvSpPr>
          <p:cNvPr id="3" name="Sous-titre 2"/>
          <p:cNvSpPr>
            <a:spLocks noGrp="1"/>
          </p:cNvSpPr>
          <p:nvPr>
            <p:ph type="subTitle" idx="1"/>
          </p:nvPr>
        </p:nvSpPr>
        <p:spPr>
          <a:xfrm>
            <a:off x="1371600" y="6021288"/>
            <a:ext cx="6400800" cy="409600"/>
          </a:xfrm>
        </p:spPr>
        <p:txBody>
          <a:bodyPr>
            <a:normAutofit fontScale="77500" lnSpcReduction="20000"/>
          </a:bodyPr>
          <a:lstStyle/>
          <a:p>
            <a:r>
              <a:rPr lang="fr-FR" dirty="0" smtClean="0">
                <a:solidFill>
                  <a:schemeClr val="tx1"/>
                </a:solidFill>
              </a:rPr>
              <a:t>Fig. : Stèles Kerambourg</a:t>
            </a:r>
            <a:endParaRPr lang="fr-FR" dirty="0">
              <a:solidFill>
                <a:schemeClr val="tx1"/>
              </a:solidFill>
            </a:endParaRPr>
          </a:p>
        </p:txBody>
      </p:sp>
      <p:pic>
        <p:nvPicPr>
          <p:cNvPr id="4" name="Image 3" descr="D:\__Loctudy\Loctudy - Archéologie\Kerambourg\IMG_8120.JPG"/>
          <p:cNvPicPr/>
          <p:nvPr/>
        </p:nvPicPr>
        <p:blipFill>
          <a:blip r:embed="rId2" cstate="print"/>
          <a:srcRect/>
          <a:stretch>
            <a:fillRect/>
          </a:stretch>
        </p:blipFill>
        <p:spPr bwMode="auto">
          <a:xfrm>
            <a:off x="3131840" y="1196753"/>
            <a:ext cx="2627992" cy="2016223"/>
          </a:xfrm>
          <a:prstGeom prst="rect">
            <a:avLst/>
          </a:prstGeom>
          <a:noFill/>
          <a:ln w="9525">
            <a:noFill/>
            <a:miter lim="800000"/>
            <a:headEnd/>
            <a:tailEnd/>
          </a:ln>
        </p:spPr>
      </p:pic>
      <p:pic>
        <p:nvPicPr>
          <p:cNvPr id="5" name="Image 4" descr="D:\__Loctudy\Loctudy - Archéologie\Kerambourg\IMG_8126.JPG"/>
          <p:cNvPicPr/>
          <p:nvPr/>
        </p:nvPicPr>
        <p:blipFill>
          <a:blip r:embed="rId3" cstate="print"/>
          <a:srcRect/>
          <a:stretch>
            <a:fillRect/>
          </a:stretch>
        </p:blipFill>
        <p:spPr bwMode="auto">
          <a:xfrm>
            <a:off x="251520" y="3368190"/>
            <a:ext cx="3024336" cy="2402959"/>
          </a:xfrm>
          <a:prstGeom prst="rect">
            <a:avLst/>
          </a:prstGeom>
          <a:noFill/>
          <a:ln w="9525">
            <a:noFill/>
            <a:miter lim="800000"/>
            <a:headEnd/>
            <a:tailEnd/>
          </a:ln>
        </p:spPr>
      </p:pic>
      <p:pic>
        <p:nvPicPr>
          <p:cNvPr id="6" name="Image 5" descr="D:\__Loctudy\Loctudy - Archéologie\Kerambourg\IMG_8128.JPG"/>
          <p:cNvPicPr/>
          <p:nvPr/>
        </p:nvPicPr>
        <p:blipFill>
          <a:blip r:embed="rId4" cstate="print"/>
          <a:srcRect/>
          <a:stretch>
            <a:fillRect/>
          </a:stretch>
        </p:blipFill>
        <p:spPr bwMode="auto">
          <a:xfrm>
            <a:off x="3563888" y="3368190"/>
            <a:ext cx="2952328" cy="2402959"/>
          </a:xfrm>
          <a:prstGeom prst="rect">
            <a:avLst/>
          </a:prstGeom>
          <a:noFill/>
          <a:ln w="9525">
            <a:noFill/>
            <a:miter lim="800000"/>
            <a:headEnd/>
            <a:tailEnd/>
          </a:ln>
        </p:spPr>
      </p:pic>
      <p:pic>
        <p:nvPicPr>
          <p:cNvPr id="7" name="Image 6" descr="D:\__Loctudy\Loctudy - Archéologie\Kerambourg\IMG_8136.JPG"/>
          <p:cNvPicPr/>
          <p:nvPr/>
        </p:nvPicPr>
        <p:blipFill>
          <a:blip r:embed="rId5" cstate="print"/>
          <a:srcRect/>
          <a:stretch>
            <a:fillRect/>
          </a:stretch>
        </p:blipFill>
        <p:spPr bwMode="auto">
          <a:xfrm>
            <a:off x="6804248" y="3396979"/>
            <a:ext cx="1799590" cy="2400935"/>
          </a:xfrm>
          <a:prstGeom prst="rect">
            <a:avLst/>
          </a:prstGeom>
          <a:noFill/>
          <a:ln w="9525">
            <a:noFill/>
            <a:miter lim="800000"/>
            <a:headEnd/>
            <a:tailEnd/>
          </a:ln>
        </p:spPr>
      </p:pic>
      <p:pic>
        <p:nvPicPr>
          <p:cNvPr id="8" name="Image 7"/>
          <p:cNvPicPr>
            <a:picLocks noChangeAspect="1"/>
          </p:cNvPicPr>
          <p:nvPr/>
        </p:nvPicPr>
        <p:blipFill>
          <a:blip r:embed="rId6" cstate="print">
            <a:extLst>
              <a:ext uri="{28A0092B-C50C-407E-A947-70E740481C1C}">
                <a14:useLocalDpi xmlns:a14="http://schemas.microsoft.com/office/drawing/2010/main" xmlns="" val="0"/>
              </a:ext>
            </a:extLst>
          </a:blip>
          <a:stretch>
            <a:fillRect/>
          </a:stretch>
        </p:blipFill>
        <p:spPr>
          <a:xfrm>
            <a:off x="7107607" y="1151923"/>
            <a:ext cx="1487167" cy="2133369"/>
          </a:xfrm>
          <a:prstGeom prst="rect">
            <a:avLst/>
          </a:prstGeom>
        </p:spPr>
      </p:pic>
      <p:sp>
        <p:nvSpPr>
          <p:cNvPr id="9" name="ZoneTexte 8"/>
          <p:cNvSpPr txBox="1"/>
          <p:nvPr/>
        </p:nvSpPr>
        <p:spPr>
          <a:xfrm>
            <a:off x="8244408" y="6453336"/>
            <a:ext cx="445702" cy="369332"/>
          </a:xfrm>
          <a:prstGeom prst="rect">
            <a:avLst/>
          </a:prstGeom>
          <a:noFill/>
        </p:spPr>
        <p:txBody>
          <a:bodyPr wrap="square" rtlCol="0">
            <a:spAutoFit/>
          </a:bodyPr>
          <a:lstStyle/>
          <a:p>
            <a:r>
              <a:rPr lang="fr-FR" dirty="0" smtClean="0"/>
              <a:t>54</a:t>
            </a:r>
            <a:endParaRPr lang="fr-FR" dirty="0"/>
          </a:p>
        </p:txBody>
      </p:sp>
      <p:sp>
        <p:nvSpPr>
          <p:cNvPr id="10" name="Rectangle 9"/>
          <p:cNvSpPr/>
          <p:nvPr/>
        </p:nvSpPr>
        <p:spPr>
          <a:xfrm>
            <a:off x="0" y="1844824"/>
            <a:ext cx="3062377" cy="369332"/>
          </a:xfrm>
          <a:prstGeom prst="rect">
            <a:avLst/>
          </a:prstGeom>
        </p:spPr>
        <p:txBody>
          <a:bodyPr wrap="none">
            <a:spAutoFit/>
          </a:bodyPr>
          <a:lstStyle/>
          <a:p>
            <a:pPr>
              <a:buFont typeface="Arial" pitchFamily="34" charset="0"/>
              <a:buChar char="•"/>
            </a:pPr>
            <a:r>
              <a:rPr lang="fr-FR" b="1" dirty="0" smtClean="0">
                <a:solidFill>
                  <a:srgbClr val="FF0000"/>
                </a:solidFill>
              </a:rPr>
              <a:t> Menhir-stèle de Kerambourg</a:t>
            </a:r>
            <a:endParaRPr lang="fr-FR" dirty="0"/>
          </a:p>
        </p:txBody>
      </p:sp>
    </p:spTree>
    <p:extLst>
      <p:ext uri="{BB962C8B-B14F-4D97-AF65-F5344CB8AC3E}">
        <p14:creationId xmlns:p14="http://schemas.microsoft.com/office/powerpoint/2010/main" xmlns="" val="192142905"/>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51520" y="0"/>
            <a:ext cx="8435280" cy="1143000"/>
          </a:xfrm>
        </p:spPr>
        <p:txBody>
          <a:bodyPr>
            <a:noAutofit/>
          </a:bodyPr>
          <a:lstStyle/>
          <a:p>
            <a:r>
              <a:rPr lang="fr-FR" sz="3200" b="1" dirty="0"/>
              <a:t>Loctudy - Archéologie - Préhistoire/Protohistoire </a:t>
            </a:r>
            <a:br>
              <a:rPr lang="fr-FR" sz="3200" b="1" dirty="0"/>
            </a:br>
            <a:r>
              <a:rPr lang="fr-FR" sz="3200" b="1" dirty="0"/>
              <a:t>- Les monuments d’époque indéterminée</a:t>
            </a:r>
            <a:endParaRPr lang="fr-FR" sz="3200" dirty="0"/>
          </a:p>
        </p:txBody>
      </p:sp>
      <p:sp>
        <p:nvSpPr>
          <p:cNvPr id="3" name="Espace réservé du contenu 2"/>
          <p:cNvSpPr>
            <a:spLocks noGrp="1"/>
          </p:cNvSpPr>
          <p:nvPr>
            <p:ph idx="1"/>
          </p:nvPr>
        </p:nvSpPr>
        <p:spPr>
          <a:xfrm>
            <a:off x="107504" y="1167036"/>
            <a:ext cx="5338936" cy="5073427"/>
          </a:xfrm>
        </p:spPr>
        <p:txBody>
          <a:bodyPr>
            <a:normAutofit fontScale="85000" lnSpcReduction="10000"/>
          </a:bodyPr>
          <a:lstStyle/>
          <a:p>
            <a:pPr marL="0" indent="0" algn="just">
              <a:lnSpc>
                <a:spcPct val="120000"/>
              </a:lnSpc>
              <a:spcBef>
                <a:spcPts val="0"/>
              </a:spcBef>
            </a:pPr>
            <a:r>
              <a:rPr lang="fr-FR" sz="2600" b="1" dirty="0" smtClean="0">
                <a:solidFill>
                  <a:srgbClr val="FF0000"/>
                </a:solidFill>
              </a:rPr>
              <a:t> Stèle </a:t>
            </a:r>
            <a:r>
              <a:rPr lang="fr-FR" sz="2600" b="1" dirty="0">
                <a:solidFill>
                  <a:srgbClr val="FF0000"/>
                </a:solidFill>
              </a:rPr>
              <a:t>du château de Langoz</a:t>
            </a:r>
            <a:endParaRPr lang="fr-FR" sz="2600" dirty="0">
              <a:solidFill>
                <a:srgbClr val="FF0000"/>
              </a:solidFill>
            </a:endParaRPr>
          </a:p>
          <a:p>
            <a:pPr marL="0" indent="0" algn="just">
              <a:lnSpc>
                <a:spcPct val="120000"/>
              </a:lnSpc>
              <a:spcBef>
                <a:spcPts val="0"/>
              </a:spcBef>
            </a:pPr>
            <a:r>
              <a:rPr lang="fr-FR" sz="2600" dirty="0" smtClean="0">
                <a:solidFill>
                  <a:srgbClr val="FF0000"/>
                </a:solidFill>
              </a:rPr>
              <a:t> Localisation</a:t>
            </a:r>
            <a:r>
              <a:rPr lang="fr-FR" sz="2600" dirty="0">
                <a:solidFill>
                  <a:srgbClr val="FF0000"/>
                </a:solidFill>
              </a:rPr>
              <a:t> : Loctudy, Langoz, parc du Château de Langoz, à l’est de la rue du phare.</a:t>
            </a:r>
          </a:p>
          <a:p>
            <a:pPr marL="0" indent="0" algn="just">
              <a:lnSpc>
                <a:spcPct val="120000"/>
              </a:lnSpc>
              <a:spcBef>
                <a:spcPts val="0"/>
              </a:spcBef>
            </a:pPr>
            <a:r>
              <a:rPr lang="fr-FR" sz="2600" dirty="0" smtClean="0">
                <a:solidFill>
                  <a:srgbClr val="FF0000"/>
                </a:solidFill>
              </a:rPr>
              <a:t> Epoque</a:t>
            </a:r>
            <a:r>
              <a:rPr lang="fr-FR" sz="2600" dirty="0">
                <a:solidFill>
                  <a:srgbClr val="FF0000"/>
                </a:solidFill>
              </a:rPr>
              <a:t> : inconnue</a:t>
            </a:r>
          </a:p>
          <a:p>
            <a:pPr marL="0" indent="0" algn="just">
              <a:lnSpc>
                <a:spcPct val="120000"/>
              </a:lnSpc>
              <a:spcBef>
                <a:spcPts val="0"/>
              </a:spcBef>
            </a:pPr>
            <a:r>
              <a:rPr lang="fr-FR" sz="2600" dirty="0" smtClean="0">
                <a:solidFill>
                  <a:srgbClr val="FF0000"/>
                </a:solidFill>
              </a:rPr>
              <a:t> Une </a:t>
            </a:r>
            <a:r>
              <a:rPr lang="fr-FR" sz="2600" dirty="0">
                <a:solidFill>
                  <a:srgbClr val="FF0000"/>
                </a:solidFill>
              </a:rPr>
              <a:t>stèle d’environ 2 m est présente dans le parc du château de Langoz dominant la mer. </a:t>
            </a:r>
            <a:endParaRPr lang="fr-FR" sz="2600" dirty="0" smtClean="0">
              <a:solidFill>
                <a:srgbClr val="FF0000"/>
              </a:solidFill>
            </a:endParaRPr>
          </a:p>
          <a:p>
            <a:pPr marL="0" indent="0" algn="just">
              <a:lnSpc>
                <a:spcPct val="120000"/>
              </a:lnSpc>
              <a:spcBef>
                <a:spcPts val="0"/>
              </a:spcBef>
            </a:pPr>
            <a:r>
              <a:rPr lang="fr-FR" sz="2600" dirty="0" smtClean="0"/>
              <a:t> Nous </a:t>
            </a:r>
            <a:r>
              <a:rPr lang="fr-FR" sz="2600" dirty="0"/>
              <a:t>ne pouvons indiquer s’il s’agit d’une stèle ancienne. </a:t>
            </a:r>
            <a:endParaRPr lang="fr-FR" sz="2600" dirty="0" smtClean="0"/>
          </a:p>
          <a:p>
            <a:pPr marL="0" indent="0" algn="just">
              <a:lnSpc>
                <a:spcPct val="120000"/>
              </a:lnSpc>
              <a:spcBef>
                <a:spcPts val="0"/>
              </a:spcBef>
            </a:pPr>
            <a:r>
              <a:rPr lang="fr-FR" sz="2600" dirty="0" smtClean="0"/>
              <a:t> Il </a:t>
            </a:r>
            <a:r>
              <a:rPr lang="fr-FR" sz="2600" dirty="0"/>
              <a:t>est possible qu’il y ait des cupules sur son contour. </a:t>
            </a:r>
            <a:endParaRPr lang="fr-FR" sz="2600" dirty="0" smtClean="0"/>
          </a:p>
          <a:p>
            <a:pPr marL="0" indent="0" algn="just">
              <a:lnSpc>
                <a:spcPct val="120000"/>
              </a:lnSpc>
              <a:spcBef>
                <a:spcPts val="0"/>
              </a:spcBef>
            </a:pPr>
            <a:r>
              <a:rPr lang="fr-FR" sz="2600" dirty="0" smtClean="0"/>
              <a:t> Son </a:t>
            </a:r>
            <a:r>
              <a:rPr lang="fr-FR" sz="2600" dirty="0"/>
              <a:t>origine, son époque et sa fonction sont à déterminer.</a:t>
            </a:r>
          </a:p>
          <a:p>
            <a:pPr marL="0" indent="0">
              <a:lnSpc>
                <a:spcPct val="120000"/>
              </a:lnSpc>
              <a:spcBef>
                <a:spcPts val="0"/>
              </a:spcBef>
            </a:pPr>
            <a:endParaRPr lang="fr-FR" dirty="0"/>
          </a:p>
        </p:txBody>
      </p:sp>
      <p:pic>
        <p:nvPicPr>
          <p:cNvPr id="4" name="Image 3" descr="F:\_livre_loc\Figures\IMG_6105.JPG"/>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6175112" y="2564904"/>
            <a:ext cx="2519680" cy="3358515"/>
          </a:xfrm>
          <a:prstGeom prst="rect">
            <a:avLst/>
          </a:prstGeom>
          <a:noFill/>
          <a:ln>
            <a:noFill/>
          </a:ln>
        </p:spPr>
      </p:pic>
      <p:sp>
        <p:nvSpPr>
          <p:cNvPr id="5" name="ZoneTexte 4"/>
          <p:cNvSpPr txBox="1"/>
          <p:nvPr/>
        </p:nvSpPr>
        <p:spPr>
          <a:xfrm>
            <a:off x="8244408" y="6453336"/>
            <a:ext cx="445702" cy="369332"/>
          </a:xfrm>
          <a:prstGeom prst="rect">
            <a:avLst/>
          </a:prstGeom>
          <a:noFill/>
        </p:spPr>
        <p:txBody>
          <a:bodyPr wrap="square" rtlCol="0">
            <a:spAutoFit/>
          </a:bodyPr>
          <a:lstStyle/>
          <a:p>
            <a:r>
              <a:rPr lang="fr-FR" dirty="0" smtClean="0"/>
              <a:t>55</a:t>
            </a:r>
            <a:endParaRPr lang="fr-FR" dirty="0"/>
          </a:p>
        </p:txBody>
      </p:sp>
    </p:spTree>
    <p:extLst>
      <p:ext uri="{BB962C8B-B14F-4D97-AF65-F5344CB8AC3E}">
        <p14:creationId xmlns:p14="http://schemas.microsoft.com/office/powerpoint/2010/main" xmlns="" val="2884896259"/>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51520" y="274638"/>
            <a:ext cx="8640960" cy="1143000"/>
          </a:xfrm>
        </p:spPr>
        <p:txBody>
          <a:bodyPr>
            <a:normAutofit/>
          </a:bodyPr>
          <a:lstStyle/>
          <a:p>
            <a:r>
              <a:rPr lang="fr-FR" sz="3200" b="1" dirty="0" smtClean="0"/>
              <a:t>Loctudy - Archéologie - Préhistoire/Protohistoire </a:t>
            </a:r>
            <a:br>
              <a:rPr lang="fr-FR" sz="3200" b="1" dirty="0" smtClean="0"/>
            </a:br>
            <a:r>
              <a:rPr lang="fr-FR" sz="3200" b="1" dirty="0" smtClean="0"/>
              <a:t>- Les monuments d’époque indéterminée</a:t>
            </a:r>
            <a:endParaRPr lang="fr-FR" sz="3200" dirty="0"/>
          </a:p>
        </p:txBody>
      </p:sp>
      <p:sp>
        <p:nvSpPr>
          <p:cNvPr id="3" name="Espace réservé du contenu 2"/>
          <p:cNvSpPr>
            <a:spLocks noGrp="1"/>
          </p:cNvSpPr>
          <p:nvPr>
            <p:ph idx="1"/>
          </p:nvPr>
        </p:nvSpPr>
        <p:spPr>
          <a:xfrm>
            <a:off x="251520" y="1600200"/>
            <a:ext cx="5472608" cy="4525963"/>
          </a:xfrm>
        </p:spPr>
        <p:txBody>
          <a:bodyPr>
            <a:normAutofit/>
          </a:bodyPr>
          <a:lstStyle/>
          <a:p>
            <a:pPr marL="0" indent="0">
              <a:spcBef>
                <a:spcPts val="0"/>
              </a:spcBef>
            </a:pPr>
            <a:r>
              <a:rPr lang="fr-FR" b="1" dirty="0" smtClean="0">
                <a:solidFill>
                  <a:srgbClr val="FF0000"/>
                </a:solidFill>
              </a:rPr>
              <a:t> </a:t>
            </a:r>
            <a:r>
              <a:rPr lang="fr-FR" sz="2000" b="1" dirty="0" smtClean="0">
                <a:solidFill>
                  <a:srgbClr val="FF0000"/>
                </a:solidFill>
              </a:rPr>
              <a:t>Menhir couché de Kerdalaë-Plonivel</a:t>
            </a:r>
          </a:p>
          <a:p>
            <a:pPr marL="0" indent="0">
              <a:spcBef>
                <a:spcPts val="0"/>
              </a:spcBef>
            </a:pPr>
            <a:r>
              <a:rPr lang="fr-FR" sz="2000" dirty="0" smtClean="0">
                <a:solidFill>
                  <a:srgbClr val="FF0000"/>
                </a:solidFill>
              </a:rPr>
              <a:t> Localisation : Plonivel, Kerdalaë.</a:t>
            </a:r>
            <a:endParaRPr lang="fr-FR" sz="2000" dirty="0" smtClean="0"/>
          </a:p>
          <a:p>
            <a:pPr marL="0" indent="0">
              <a:spcBef>
                <a:spcPts val="0"/>
              </a:spcBef>
            </a:pPr>
            <a:r>
              <a:rPr lang="fr-FR" sz="2000" dirty="0" smtClean="0">
                <a:solidFill>
                  <a:srgbClr val="FF0000"/>
                </a:solidFill>
              </a:rPr>
              <a:t> Epoque : indéterminée (?)</a:t>
            </a:r>
          </a:p>
          <a:p>
            <a:pPr marL="0" indent="0">
              <a:spcBef>
                <a:spcPts val="0"/>
              </a:spcBef>
            </a:pPr>
            <a:r>
              <a:rPr lang="fr-FR" sz="2000" b="1" dirty="0" smtClean="0">
                <a:solidFill>
                  <a:srgbClr val="FF0000"/>
                </a:solidFill>
              </a:rPr>
              <a:t> </a:t>
            </a:r>
            <a:r>
              <a:rPr lang="fr-FR" sz="2000" dirty="0" smtClean="0">
                <a:solidFill>
                  <a:srgbClr val="FF0000"/>
                </a:solidFill>
              </a:rPr>
              <a:t>Entre Plonivel et Brémoguer</a:t>
            </a:r>
            <a:endParaRPr lang="fr-FR" sz="2000" dirty="0" smtClean="0"/>
          </a:p>
          <a:p>
            <a:pPr>
              <a:buNone/>
            </a:pPr>
            <a:endParaRPr lang="fr-FR" b="1" dirty="0"/>
          </a:p>
        </p:txBody>
      </p:sp>
      <p:pic>
        <p:nvPicPr>
          <p:cNvPr id="4" name="Image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7164288" y="1556792"/>
            <a:ext cx="1512168" cy="2169234"/>
          </a:xfrm>
          <a:prstGeom prst="rect">
            <a:avLst/>
          </a:prstGeom>
        </p:spPr>
      </p:pic>
      <p:pic>
        <p:nvPicPr>
          <p:cNvPr id="15362" name="Picture 2" descr="C:\__Loctudy\_Loctudy - Livre Vanuxeem\_CONFERENCE\MENHIR COUCHÉ DE KERDALAË-PLONIVEL.jpg"/>
          <p:cNvPicPr>
            <a:picLocks noChangeAspect="1" noChangeArrowheads="1"/>
          </p:cNvPicPr>
          <p:nvPr/>
        </p:nvPicPr>
        <p:blipFill>
          <a:blip r:embed="rId3" cstate="print"/>
          <a:srcRect/>
          <a:stretch>
            <a:fillRect/>
          </a:stretch>
        </p:blipFill>
        <p:spPr bwMode="auto">
          <a:xfrm>
            <a:off x="5940152" y="4149080"/>
            <a:ext cx="2857500" cy="1905000"/>
          </a:xfrm>
          <a:prstGeom prst="rect">
            <a:avLst/>
          </a:prstGeom>
          <a:noFill/>
        </p:spPr>
      </p:pic>
      <p:sp>
        <p:nvSpPr>
          <p:cNvPr id="6" name="ZoneTexte 5"/>
          <p:cNvSpPr txBox="1"/>
          <p:nvPr/>
        </p:nvSpPr>
        <p:spPr>
          <a:xfrm>
            <a:off x="8244408" y="6453336"/>
            <a:ext cx="445702" cy="369332"/>
          </a:xfrm>
          <a:prstGeom prst="rect">
            <a:avLst/>
          </a:prstGeom>
          <a:noFill/>
        </p:spPr>
        <p:txBody>
          <a:bodyPr wrap="square" rtlCol="0">
            <a:spAutoFit/>
          </a:bodyPr>
          <a:lstStyle/>
          <a:p>
            <a:r>
              <a:rPr lang="fr-FR" dirty="0" smtClean="0"/>
              <a:t>56</a:t>
            </a:r>
            <a:endParaRPr lang="fr-FR" dirty="0"/>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685800" y="836712"/>
            <a:ext cx="7772400" cy="1470025"/>
          </a:xfrm>
        </p:spPr>
        <p:txBody>
          <a:bodyPr>
            <a:normAutofit/>
          </a:bodyPr>
          <a:lstStyle/>
          <a:p>
            <a:r>
              <a:rPr lang="fr-FR" sz="4000" b="1" dirty="0" smtClean="0"/>
              <a:t>Chapitre 3</a:t>
            </a:r>
            <a:endParaRPr lang="fr-FR" sz="4000" b="1" dirty="0"/>
          </a:p>
        </p:txBody>
      </p:sp>
      <p:sp>
        <p:nvSpPr>
          <p:cNvPr id="3" name="Sous-titre 2"/>
          <p:cNvSpPr>
            <a:spLocks noGrp="1"/>
          </p:cNvSpPr>
          <p:nvPr>
            <p:ph type="subTitle" idx="1"/>
          </p:nvPr>
        </p:nvSpPr>
        <p:spPr>
          <a:xfrm>
            <a:off x="1371600" y="2780928"/>
            <a:ext cx="6400800" cy="1752600"/>
          </a:xfrm>
          <a:ln>
            <a:solidFill>
              <a:schemeClr val="tx1"/>
            </a:solidFill>
          </a:ln>
        </p:spPr>
        <p:txBody>
          <a:bodyPr>
            <a:normAutofit/>
          </a:bodyPr>
          <a:lstStyle/>
          <a:p>
            <a:r>
              <a:rPr lang="fr-FR" b="1" dirty="0" smtClean="0">
                <a:solidFill>
                  <a:schemeClr val="tx1"/>
                </a:solidFill>
              </a:rPr>
              <a:t>Loctudy - Histoire -</a:t>
            </a:r>
          </a:p>
          <a:p>
            <a:r>
              <a:rPr lang="fr-FR" b="1" dirty="0" smtClean="0">
                <a:solidFill>
                  <a:schemeClr val="tx1"/>
                </a:solidFill>
              </a:rPr>
              <a:t>L'époque gallo-romaine - </a:t>
            </a:r>
          </a:p>
          <a:p>
            <a:r>
              <a:rPr lang="fr-FR" b="1" dirty="0" smtClean="0">
                <a:solidFill>
                  <a:schemeClr val="tx1"/>
                </a:solidFill>
              </a:rPr>
              <a:t>de -50  avant JC à +450 après JC </a:t>
            </a:r>
            <a:endParaRPr lang="fr-FR" b="1" dirty="0">
              <a:solidFill>
                <a:schemeClr val="tx1"/>
              </a:solidFill>
            </a:endParaRPr>
          </a:p>
        </p:txBody>
      </p:sp>
      <p:sp>
        <p:nvSpPr>
          <p:cNvPr id="4" name="ZoneTexte 3"/>
          <p:cNvSpPr txBox="1"/>
          <p:nvPr/>
        </p:nvSpPr>
        <p:spPr>
          <a:xfrm>
            <a:off x="8244408" y="6453336"/>
            <a:ext cx="445702" cy="369332"/>
          </a:xfrm>
          <a:prstGeom prst="rect">
            <a:avLst/>
          </a:prstGeom>
          <a:noFill/>
        </p:spPr>
        <p:txBody>
          <a:bodyPr wrap="square" rtlCol="0">
            <a:spAutoFit/>
          </a:bodyPr>
          <a:lstStyle/>
          <a:p>
            <a:r>
              <a:rPr lang="fr-FR" dirty="0" smtClean="0"/>
              <a:t>57</a:t>
            </a:r>
            <a:endParaRPr lang="fr-FR" dirty="0"/>
          </a:p>
        </p:txBody>
      </p:sp>
    </p:spTree>
    <p:extLst>
      <p:ext uri="{BB962C8B-B14F-4D97-AF65-F5344CB8AC3E}">
        <p14:creationId xmlns:p14="http://schemas.microsoft.com/office/powerpoint/2010/main" xmlns="" val="1266158585"/>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0"/>
            <a:ext cx="8229600" cy="764704"/>
          </a:xfrm>
        </p:spPr>
        <p:txBody>
          <a:bodyPr>
            <a:normAutofit/>
          </a:bodyPr>
          <a:lstStyle/>
          <a:p>
            <a:r>
              <a:rPr lang="fr-FR" sz="3200" b="1" dirty="0" smtClean="0"/>
              <a:t>Loctudy - L'époque </a:t>
            </a:r>
            <a:r>
              <a:rPr lang="fr-FR" sz="3200" b="1" dirty="0"/>
              <a:t>gallo-romaine</a:t>
            </a:r>
          </a:p>
        </p:txBody>
      </p:sp>
      <p:sp>
        <p:nvSpPr>
          <p:cNvPr id="3" name="Espace réservé du contenu 2"/>
          <p:cNvSpPr>
            <a:spLocks noGrp="1"/>
          </p:cNvSpPr>
          <p:nvPr>
            <p:ph idx="1"/>
          </p:nvPr>
        </p:nvSpPr>
        <p:spPr>
          <a:xfrm>
            <a:off x="251520" y="908720"/>
            <a:ext cx="8640960" cy="5526360"/>
          </a:xfrm>
        </p:spPr>
        <p:txBody>
          <a:bodyPr>
            <a:normAutofit lnSpcReduction="10000"/>
          </a:bodyPr>
          <a:lstStyle/>
          <a:p>
            <a:pPr marL="0" indent="0">
              <a:lnSpc>
                <a:spcPct val="120000"/>
              </a:lnSpc>
              <a:spcBef>
                <a:spcPts val="0"/>
              </a:spcBef>
            </a:pPr>
            <a:r>
              <a:rPr lang="fr-FR" sz="1600" dirty="0" smtClean="0">
                <a:solidFill>
                  <a:srgbClr val="FF0000"/>
                </a:solidFill>
              </a:rPr>
              <a:t> </a:t>
            </a:r>
            <a:r>
              <a:rPr lang="fr-FR" sz="1600" b="1" dirty="0" smtClean="0">
                <a:solidFill>
                  <a:srgbClr val="FF0000"/>
                </a:solidFill>
              </a:rPr>
              <a:t>Époque gallo-romaine : -50  avant JC à +450 après JC</a:t>
            </a:r>
          </a:p>
          <a:p>
            <a:pPr marL="0" indent="0">
              <a:lnSpc>
                <a:spcPct val="120000"/>
              </a:lnSpc>
              <a:spcBef>
                <a:spcPts val="0"/>
              </a:spcBef>
            </a:pPr>
            <a:r>
              <a:rPr lang="fr-FR" sz="1600" dirty="0" smtClean="0"/>
              <a:t> Les </a:t>
            </a:r>
            <a:r>
              <a:rPr lang="fr-FR" sz="1600" dirty="0"/>
              <a:t>Gaulois </a:t>
            </a:r>
            <a:r>
              <a:rPr lang="fr-FR" sz="1600" baseline="30000" dirty="0" smtClean="0">
                <a:solidFill>
                  <a:srgbClr val="0000FF"/>
                </a:solidFill>
              </a:rPr>
              <a:t>1</a:t>
            </a:r>
            <a:r>
              <a:rPr lang="fr-FR" sz="1600" dirty="0" smtClean="0"/>
              <a:t> sont </a:t>
            </a:r>
            <a:r>
              <a:rPr lang="fr-FR" sz="1600" dirty="0"/>
              <a:t>bien sûr présents avant cette date en Armorique</a:t>
            </a:r>
            <a:r>
              <a:rPr lang="fr-FR" sz="1600" dirty="0" smtClean="0"/>
              <a:t>.</a:t>
            </a:r>
          </a:p>
          <a:p>
            <a:pPr marL="0" indent="0">
              <a:lnSpc>
                <a:spcPct val="120000"/>
              </a:lnSpc>
              <a:spcBef>
                <a:spcPts val="0"/>
              </a:spcBef>
            </a:pPr>
            <a:r>
              <a:rPr lang="fr-FR" sz="1600" dirty="0" smtClean="0"/>
              <a:t> Les </a:t>
            </a:r>
            <a:r>
              <a:rPr lang="fr-FR" sz="1600" dirty="0"/>
              <a:t>Gaulois et les Romains sont dans la péninsule armoricaine de </a:t>
            </a:r>
            <a:r>
              <a:rPr lang="fr-FR" sz="1600" dirty="0" smtClean="0"/>
              <a:t>-57 </a:t>
            </a:r>
            <a:r>
              <a:rPr lang="fr-FR" sz="1600" dirty="0"/>
              <a:t>avant </a:t>
            </a:r>
            <a:r>
              <a:rPr lang="fr-FR" sz="1600" dirty="0" smtClean="0"/>
              <a:t>JC </a:t>
            </a:r>
            <a:r>
              <a:rPr lang="fr-FR" sz="1600" dirty="0"/>
              <a:t>à 460 après J.C. </a:t>
            </a:r>
            <a:endParaRPr lang="fr-FR" sz="1600" dirty="0" smtClean="0"/>
          </a:p>
          <a:p>
            <a:pPr marL="0" indent="0">
              <a:lnSpc>
                <a:spcPct val="120000"/>
              </a:lnSpc>
              <a:spcBef>
                <a:spcPts val="0"/>
              </a:spcBef>
            </a:pPr>
            <a:r>
              <a:rPr lang="fr-FR" sz="1600" dirty="0" smtClean="0"/>
              <a:t> Les </a:t>
            </a:r>
            <a:r>
              <a:rPr lang="fr-FR" sz="1600" dirty="0"/>
              <a:t>Vénètes sont en lutte contre Jules César en -56-57 avant J.C</a:t>
            </a:r>
            <a:r>
              <a:rPr lang="fr-FR" sz="1600" dirty="0" smtClean="0"/>
              <a:t>. → défaite des Vénètes</a:t>
            </a:r>
          </a:p>
          <a:p>
            <a:pPr marL="0" indent="0">
              <a:lnSpc>
                <a:spcPct val="120000"/>
              </a:lnSpc>
              <a:spcBef>
                <a:spcPts val="0"/>
              </a:spcBef>
            </a:pPr>
            <a:r>
              <a:rPr lang="fr-FR" sz="1600" dirty="0" smtClean="0"/>
              <a:t> IIIe siècle : invasions </a:t>
            </a:r>
            <a:r>
              <a:rPr lang="fr-FR" sz="1600" dirty="0"/>
              <a:t>barbares (francs, saxons), </a:t>
            </a:r>
            <a:r>
              <a:rPr lang="fr-FR" sz="1600" dirty="0" smtClean="0"/>
              <a:t>très limitées en Armorique</a:t>
            </a:r>
          </a:p>
          <a:p>
            <a:pPr marL="0" indent="0">
              <a:lnSpc>
                <a:spcPct val="120000"/>
              </a:lnSpc>
              <a:spcBef>
                <a:spcPts val="0"/>
              </a:spcBef>
            </a:pPr>
            <a:r>
              <a:rPr lang="fr-FR" sz="1600" dirty="0"/>
              <a:t> </a:t>
            </a:r>
            <a:r>
              <a:rPr lang="fr-FR" sz="1600" dirty="0" smtClean="0"/>
              <a:t>Ve siècle : incursions </a:t>
            </a:r>
            <a:r>
              <a:rPr lang="fr-FR" sz="1600" dirty="0"/>
              <a:t>de pirates saxons en </a:t>
            </a:r>
            <a:r>
              <a:rPr lang="fr-FR" sz="1600" dirty="0" smtClean="0"/>
              <a:t>410 (Merlet)</a:t>
            </a:r>
          </a:p>
          <a:p>
            <a:pPr marL="0" indent="0">
              <a:lnSpc>
                <a:spcPct val="120000"/>
              </a:lnSpc>
              <a:spcBef>
                <a:spcPts val="0"/>
              </a:spcBef>
            </a:pPr>
            <a:r>
              <a:rPr lang="fr-FR" sz="1600" dirty="0" smtClean="0"/>
              <a:t> Plonivel (ante-Loctudy</a:t>
            </a:r>
            <a:r>
              <a:rPr lang="fr-FR" sz="1600" dirty="0"/>
              <a:t>) est </a:t>
            </a:r>
            <a:r>
              <a:rPr lang="fr-FR" sz="1600" dirty="0" smtClean="0"/>
              <a:t>au Ve siècle une </a:t>
            </a:r>
            <a:r>
              <a:rPr lang="fr-FR" sz="1600" dirty="0"/>
              <a:t>paroisse de l'ancien diocèse de Cornouaille lors de l’époque romaine. </a:t>
            </a:r>
            <a:endParaRPr lang="fr-FR" sz="1600" dirty="0" smtClean="0"/>
          </a:p>
          <a:p>
            <a:pPr marL="0" indent="0">
              <a:lnSpc>
                <a:spcPct val="120000"/>
              </a:lnSpc>
              <a:spcBef>
                <a:spcPts val="0"/>
              </a:spcBef>
            </a:pPr>
            <a:r>
              <a:rPr lang="fr-FR" sz="1600" dirty="0" smtClean="0">
                <a:solidFill>
                  <a:srgbClr val="FF0000"/>
                </a:solidFill>
              </a:rPr>
              <a:t> </a:t>
            </a:r>
            <a:r>
              <a:rPr lang="fr-FR" sz="1600" b="1" dirty="0" smtClean="0">
                <a:solidFill>
                  <a:srgbClr val="FF0000"/>
                </a:solidFill>
              </a:rPr>
              <a:t>Coriosopite : territoire ancienne Cornouaille </a:t>
            </a:r>
            <a:r>
              <a:rPr lang="fr-FR" sz="1600" b="1" baseline="30000" dirty="0" smtClean="0">
                <a:solidFill>
                  <a:srgbClr val="FF0000"/>
                </a:solidFill>
              </a:rPr>
              <a:t>2</a:t>
            </a:r>
            <a:r>
              <a:rPr lang="fr-FR" sz="1600" b="1" dirty="0" smtClean="0">
                <a:solidFill>
                  <a:srgbClr val="FF0000"/>
                </a:solidFill>
              </a:rPr>
              <a:t>, peuple émigrant de la Bretagne insulaire vers l’Armorique, envahissant un territoire situé entre les Osismes et les Vénètes.</a:t>
            </a:r>
          </a:p>
          <a:p>
            <a:pPr marL="0" indent="0">
              <a:lnSpc>
                <a:spcPct val="120000"/>
              </a:lnSpc>
              <a:spcBef>
                <a:spcPts val="0"/>
              </a:spcBef>
            </a:pPr>
            <a:r>
              <a:rPr lang="fr-FR" sz="1600" b="1" dirty="0" smtClean="0">
                <a:solidFill>
                  <a:srgbClr val="FF0000"/>
                </a:solidFill>
              </a:rPr>
              <a:t> Existait-il un territoire Coriosopite à l’époque gallo-romaine avant l’émigration britonne du Ve siècle (?)</a:t>
            </a:r>
          </a:p>
          <a:p>
            <a:pPr marL="0" indent="0">
              <a:lnSpc>
                <a:spcPct val="120000"/>
              </a:lnSpc>
              <a:spcBef>
                <a:spcPts val="0"/>
              </a:spcBef>
              <a:buNone/>
            </a:pPr>
            <a:r>
              <a:rPr lang="fr-FR" sz="1600" dirty="0" smtClean="0">
                <a:solidFill>
                  <a:srgbClr val="FF0000"/>
                </a:solidFill>
                <a:sym typeface="Wingdings" panose="05000000000000000000" pitchFamily="2" charset="2"/>
              </a:rPr>
              <a:t> existait-il</a:t>
            </a:r>
            <a:r>
              <a:rPr lang="fr-FR" sz="1600" dirty="0" smtClean="0">
                <a:solidFill>
                  <a:srgbClr val="FF0000"/>
                </a:solidFill>
              </a:rPr>
              <a:t> un </a:t>
            </a:r>
            <a:r>
              <a:rPr lang="fr-FR" sz="1600" dirty="0">
                <a:solidFill>
                  <a:srgbClr val="FF0000"/>
                </a:solidFill>
              </a:rPr>
              <a:t>territoire Coriosopite </a:t>
            </a:r>
            <a:r>
              <a:rPr lang="fr-FR" sz="1600" dirty="0" err="1">
                <a:solidFill>
                  <a:srgbClr val="FF0000"/>
                </a:solidFill>
              </a:rPr>
              <a:t>pré-existant</a:t>
            </a:r>
            <a:r>
              <a:rPr lang="fr-FR" sz="1600" dirty="0">
                <a:solidFill>
                  <a:srgbClr val="FF0000"/>
                </a:solidFill>
              </a:rPr>
              <a:t> </a:t>
            </a:r>
            <a:r>
              <a:rPr lang="fr-FR" sz="1600" dirty="0" smtClean="0">
                <a:solidFill>
                  <a:srgbClr val="FF0000"/>
                </a:solidFill>
              </a:rPr>
              <a:t>ayant pour siège Aquilonia (?)</a:t>
            </a:r>
          </a:p>
          <a:p>
            <a:pPr marL="0" indent="0">
              <a:lnSpc>
                <a:spcPct val="120000"/>
              </a:lnSpc>
              <a:spcBef>
                <a:spcPts val="0"/>
              </a:spcBef>
              <a:buNone/>
            </a:pPr>
            <a:r>
              <a:rPr lang="fr-FR" sz="1600" dirty="0" smtClean="0">
                <a:solidFill>
                  <a:srgbClr val="FF0000"/>
                </a:solidFill>
                <a:sym typeface="Wingdings" panose="05000000000000000000" pitchFamily="2" charset="2"/>
              </a:rPr>
              <a:t> existait-il </a:t>
            </a:r>
            <a:r>
              <a:rPr lang="fr-FR" sz="1600" dirty="0" smtClean="0">
                <a:solidFill>
                  <a:srgbClr val="FF0000"/>
                </a:solidFill>
              </a:rPr>
              <a:t>un évêque gallo-romain à Aquilonia (</a:t>
            </a:r>
            <a:r>
              <a:rPr lang="fr-FR" sz="1600" b="1" dirty="0" smtClean="0">
                <a:solidFill>
                  <a:srgbClr val="FF0000"/>
                </a:solidFill>
              </a:rPr>
              <a:t>avant </a:t>
            </a:r>
            <a:r>
              <a:rPr lang="fr-FR" sz="1600" b="1" dirty="0" err="1" smtClean="0">
                <a:solidFill>
                  <a:srgbClr val="FF0000"/>
                </a:solidFill>
              </a:rPr>
              <a:t>Tudy|Tugdual</a:t>
            </a:r>
            <a:r>
              <a:rPr lang="fr-FR" sz="1600" dirty="0" smtClean="0">
                <a:solidFill>
                  <a:srgbClr val="FF0000"/>
                </a:solidFill>
              </a:rPr>
              <a:t>) sur un territoire Coriosopite </a:t>
            </a:r>
            <a:r>
              <a:rPr lang="fr-FR" sz="1600" dirty="0" err="1" smtClean="0">
                <a:solidFill>
                  <a:srgbClr val="FF0000"/>
                </a:solidFill>
              </a:rPr>
              <a:t>pré-existant</a:t>
            </a:r>
            <a:r>
              <a:rPr lang="fr-FR" sz="1600" dirty="0" smtClean="0">
                <a:solidFill>
                  <a:srgbClr val="FF0000"/>
                </a:solidFill>
              </a:rPr>
              <a:t> (?)</a:t>
            </a:r>
            <a:endParaRPr lang="fr-FR" sz="1600" dirty="0" smtClean="0"/>
          </a:p>
          <a:p>
            <a:pPr marL="0" indent="0">
              <a:lnSpc>
                <a:spcPct val="120000"/>
              </a:lnSpc>
              <a:spcBef>
                <a:spcPts val="0"/>
              </a:spcBef>
            </a:pPr>
            <a:r>
              <a:rPr lang="fr-FR" sz="1600" dirty="0" smtClean="0">
                <a:solidFill>
                  <a:srgbClr val="0000FF"/>
                </a:solidFill>
              </a:rPr>
              <a:t> Notes :</a:t>
            </a:r>
          </a:p>
          <a:p>
            <a:pPr marL="0" indent="0">
              <a:lnSpc>
                <a:spcPct val="120000"/>
              </a:lnSpc>
              <a:spcBef>
                <a:spcPts val="0"/>
              </a:spcBef>
              <a:buNone/>
            </a:pPr>
            <a:r>
              <a:rPr lang="fr-FR" sz="1600" baseline="30000" dirty="0" smtClean="0">
                <a:solidFill>
                  <a:srgbClr val="0000FF"/>
                </a:solidFill>
              </a:rPr>
              <a:t>1</a:t>
            </a:r>
            <a:r>
              <a:rPr lang="fr-FR" sz="1600" dirty="0" smtClean="0">
                <a:solidFill>
                  <a:srgbClr val="0000FF"/>
                </a:solidFill>
              </a:rPr>
              <a:t> Le terme « Gaule », inventé par J. César,  définit seulement un territoire borné à conquérir. En fait, les peuples « gaulois » sont d’origine et de langue celtiques.</a:t>
            </a:r>
          </a:p>
          <a:p>
            <a:pPr marL="0" indent="0">
              <a:lnSpc>
                <a:spcPct val="120000"/>
              </a:lnSpc>
              <a:spcBef>
                <a:spcPts val="0"/>
              </a:spcBef>
              <a:buNone/>
            </a:pPr>
            <a:r>
              <a:rPr lang="fr-FR" sz="1600" baseline="30000" dirty="0" smtClean="0">
                <a:solidFill>
                  <a:srgbClr val="0000FF"/>
                </a:solidFill>
              </a:rPr>
              <a:t>2</a:t>
            </a:r>
            <a:r>
              <a:rPr lang="fr-FR" sz="1600" dirty="0" smtClean="0">
                <a:solidFill>
                  <a:srgbClr val="0000FF"/>
                </a:solidFill>
              </a:rPr>
              <a:t> Territoire Coriosopite = ancienne Cornouaille</a:t>
            </a:r>
            <a:endParaRPr lang="fr-FR" sz="1600" dirty="0">
              <a:solidFill>
                <a:srgbClr val="0000FF"/>
              </a:solidFill>
            </a:endParaRPr>
          </a:p>
        </p:txBody>
      </p:sp>
      <p:sp>
        <p:nvSpPr>
          <p:cNvPr id="4" name="ZoneTexte 3"/>
          <p:cNvSpPr txBox="1"/>
          <p:nvPr/>
        </p:nvSpPr>
        <p:spPr>
          <a:xfrm>
            <a:off x="8244408" y="6453336"/>
            <a:ext cx="445702" cy="369332"/>
          </a:xfrm>
          <a:prstGeom prst="rect">
            <a:avLst/>
          </a:prstGeom>
          <a:noFill/>
        </p:spPr>
        <p:txBody>
          <a:bodyPr wrap="square" rtlCol="0">
            <a:spAutoFit/>
          </a:bodyPr>
          <a:lstStyle/>
          <a:p>
            <a:r>
              <a:rPr lang="fr-FR" dirty="0" smtClean="0"/>
              <a:t>58</a:t>
            </a:r>
            <a:endParaRPr lang="fr-FR" dirty="0"/>
          </a:p>
        </p:txBody>
      </p:sp>
    </p:spTree>
    <p:extLst>
      <p:ext uri="{BB962C8B-B14F-4D97-AF65-F5344CB8AC3E}">
        <p14:creationId xmlns:p14="http://schemas.microsoft.com/office/powerpoint/2010/main" xmlns="" val="2604736746"/>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685800" y="116633"/>
            <a:ext cx="7772400" cy="648072"/>
          </a:xfrm>
        </p:spPr>
        <p:txBody>
          <a:bodyPr>
            <a:normAutofit/>
          </a:bodyPr>
          <a:lstStyle/>
          <a:p>
            <a:r>
              <a:rPr lang="fr-FR" sz="3200" b="1" dirty="0"/>
              <a:t>Loctudy - L'époque gallo-romaine</a:t>
            </a:r>
          </a:p>
        </p:txBody>
      </p:sp>
      <p:sp>
        <p:nvSpPr>
          <p:cNvPr id="3" name="Sous-titre 2"/>
          <p:cNvSpPr>
            <a:spLocks noGrp="1"/>
          </p:cNvSpPr>
          <p:nvPr>
            <p:ph type="subTitle" idx="1"/>
          </p:nvPr>
        </p:nvSpPr>
        <p:spPr>
          <a:xfrm>
            <a:off x="251520" y="764705"/>
            <a:ext cx="8496944" cy="5976663"/>
          </a:xfrm>
        </p:spPr>
        <p:txBody>
          <a:bodyPr>
            <a:normAutofit fontScale="47500" lnSpcReduction="20000"/>
          </a:bodyPr>
          <a:lstStyle/>
          <a:p>
            <a:pPr algn="just">
              <a:lnSpc>
                <a:spcPct val="120000"/>
              </a:lnSpc>
              <a:spcBef>
                <a:spcPts val="0"/>
              </a:spcBef>
              <a:buFont typeface="Arial" panose="020B0604020202020204" pitchFamily="34" charset="0"/>
              <a:buChar char="•"/>
            </a:pPr>
            <a:r>
              <a:rPr lang="fr-FR" dirty="0" smtClean="0">
                <a:solidFill>
                  <a:srgbClr val="FF0000"/>
                </a:solidFill>
              </a:rPr>
              <a:t> </a:t>
            </a:r>
            <a:r>
              <a:rPr lang="fr-FR" sz="3400" b="1" dirty="0" smtClean="0">
                <a:solidFill>
                  <a:srgbClr val="FF0000"/>
                </a:solidFill>
              </a:rPr>
              <a:t>Epoque gallo-romaine à Loctudy.</a:t>
            </a:r>
          </a:p>
          <a:p>
            <a:pPr algn="just">
              <a:lnSpc>
                <a:spcPct val="120000"/>
              </a:lnSpc>
              <a:spcBef>
                <a:spcPts val="0"/>
              </a:spcBef>
              <a:buFont typeface="Arial" panose="020B0604020202020204" pitchFamily="34" charset="0"/>
              <a:buChar char="•"/>
            </a:pPr>
            <a:r>
              <a:rPr lang="fr-FR" sz="3400" dirty="0" smtClean="0">
                <a:solidFill>
                  <a:srgbClr val="FF0000"/>
                </a:solidFill>
              </a:rPr>
              <a:t> </a:t>
            </a:r>
            <a:r>
              <a:rPr lang="fr-FR" sz="3400" b="1" dirty="0" smtClean="0">
                <a:solidFill>
                  <a:srgbClr val="FF0000"/>
                </a:solidFill>
              </a:rPr>
              <a:t>Fouille </a:t>
            </a:r>
            <a:r>
              <a:rPr lang="fr-FR" sz="3400" b="1" dirty="0">
                <a:solidFill>
                  <a:srgbClr val="FF0000"/>
                </a:solidFill>
              </a:rPr>
              <a:t>du port de Larvor à </a:t>
            </a:r>
            <a:r>
              <a:rPr lang="fr-FR" sz="3400" b="1" dirty="0" smtClean="0">
                <a:solidFill>
                  <a:srgbClr val="FF0000"/>
                </a:solidFill>
              </a:rPr>
              <a:t>Poulluen en 1959</a:t>
            </a:r>
          </a:p>
          <a:p>
            <a:pPr algn="just">
              <a:lnSpc>
                <a:spcPct val="120000"/>
              </a:lnSpc>
              <a:spcBef>
                <a:spcPts val="0"/>
              </a:spcBef>
              <a:buFont typeface="Arial" panose="020B0604020202020204" pitchFamily="34" charset="0"/>
              <a:buChar char="•"/>
            </a:pPr>
            <a:r>
              <a:rPr lang="fr-FR" sz="3400" dirty="0" smtClean="0">
                <a:solidFill>
                  <a:srgbClr val="FF0000"/>
                </a:solidFill>
              </a:rPr>
              <a:t> </a:t>
            </a:r>
            <a:r>
              <a:rPr lang="fr-FR" sz="3400" b="1" dirty="0" smtClean="0">
                <a:solidFill>
                  <a:srgbClr val="FF0000"/>
                </a:solidFill>
              </a:rPr>
              <a:t>A </a:t>
            </a:r>
            <a:r>
              <a:rPr lang="fr-FR" sz="3400" b="1" dirty="0">
                <a:solidFill>
                  <a:srgbClr val="FF0000"/>
                </a:solidFill>
              </a:rPr>
              <a:t>Larvor en Loctudy, une épée </a:t>
            </a:r>
            <a:r>
              <a:rPr lang="fr-FR" sz="3400" b="1" dirty="0" smtClean="0">
                <a:solidFill>
                  <a:srgbClr val="FF0000"/>
                </a:solidFill>
              </a:rPr>
              <a:t>gauloise en </a:t>
            </a:r>
            <a:r>
              <a:rPr lang="fr-FR" sz="3400" b="1" dirty="0">
                <a:solidFill>
                  <a:srgbClr val="FF0000"/>
                </a:solidFill>
              </a:rPr>
              <a:t>fer à deux tranchants</a:t>
            </a:r>
            <a:r>
              <a:rPr lang="fr-FR" sz="3400" dirty="0">
                <a:solidFill>
                  <a:schemeClr val="tx1"/>
                </a:solidFill>
              </a:rPr>
              <a:t>, placée dans son fourreau, fût </a:t>
            </a:r>
            <a:r>
              <a:rPr lang="fr-FR" sz="3400" dirty="0">
                <a:solidFill>
                  <a:srgbClr val="FF0000"/>
                </a:solidFill>
              </a:rPr>
              <a:t>trouvée en Mars 1963</a:t>
            </a:r>
            <a:r>
              <a:rPr lang="fr-FR" sz="3400" dirty="0">
                <a:solidFill>
                  <a:schemeClr val="tx1"/>
                </a:solidFill>
              </a:rPr>
              <a:t>, près de la grève de Larvor, sans doute près du petit port de Poulluen, dans un amas de pierres paraissant avoir fait partie d'un tumulus. L'épée qui semble être une épée gauloise, pouvait avoir environ 60 cm de long. L'épée en fer à deux tranchants, trouvée en mars 1963, près de la grève de Larvor est probablement d'origine gauloise. </a:t>
            </a:r>
            <a:r>
              <a:rPr lang="fr-FR" sz="3400" dirty="0" smtClean="0">
                <a:solidFill>
                  <a:schemeClr val="tx1"/>
                </a:solidFill>
              </a:rPr>
              <a:t>Une </a:t>
            </a:r>
            <a:r>
              <a:rPr lang="fr-FR" sz="3400" dirty="0">
                <a:solidFill>
                  <a:schemeClr val="tx1"/>
                </a:solidFill>
              </a:rPr>
              <a:t>photo montre l'ensemble épée et fourreau dans un mauvais état</a:t>
            </a:r>
            <a:r>
              <a:rPr lang="fr-FR" sz="3400" dirty="0" smtClean="0">
                <a:solidFill>
                  <a:schemeClr val="tx1"/>
                </a:solidFill>
              </a:rPr>
              <a:t>.</a:t>
            </a:r>
          </a:p>
          <a:p>
            <a:pPr algn="just">
              <a:lnSpc>
                <a:spcPct val="120000"/>
              </a:lnSpc>
              <a:spcBef>
                <a:spcPts val="0"/>
              </a:spcBef>
              <a:buFont typeface="Arial" panose="020B0604020202020204" pitchFamily="34" charset="0"/>
              <a:buChar char="•"/>
            </a:pPr>
            <a:r>
              <a:rPr lang="fr-FR" sz="3400" dirty="0" smtClean="0">
                <a:solidFill>
                  <a:srgbClr val="FF0000"/>
                </a:solidFill>
              </a:rPr>
              <a:t> </a:t>
            </a:r>
            <a:r>
              <a:rPr lang="fr-FR" sz="3400" b="1" dirty="0" smtClean="0">
                <a:solidFill>
                  <a:srgbClr val="FF0000"/>
                </a:solidFill>
              </a:rPr>
              <a:t>Vestiges </a:t>
            </a:r>
            <a:r>
              <a:rPr lang="fr-FR" sz="3400" b="1" dirty="0">
                <a:solidFill>
                  <a:srgbClr val="FF0000"/>
                </a:solidFill>
              </a:rPr>
              <a:t>romains de </a:t>
            </a:r>
            <a:r>
              <a:rPr lang="fr-FR" sz="3400" b="1" dirty="0" smtClean="0">
                <a:solidFill>
                  <a:srgbClr val="FF0000"/>
                </a:solidFill>
              </a:rPr>
              <a:t>Coadigou </a:t>
            </a:r>
            <a:r>
              <a:rPr lang="fr-FR" sz="3400" dirty="0" smtClean="0">
                <a:solidFill>
                  <a:schemeClr val="tx1"/>
                </a:solidFill>
              </a:rPr>
              <a:t>: Près </a:t>
            </a:r>
            <a:r>
              <a:rPr lang="fr-FR" sz="3400" dirty="0">
                <a:solidFill>
                  <a:schemeClr val="tx1"/>
                </a:solidFill>
              </a:rPr>
              <a:t>de Coadigou, des débris romains existent à l’ouest sur la dune</a:t>
            </a:r>
            <a:r>
              <a:rPr lang="fr-FR" sz="3400" dirty="0" smtClean="0">
                <a:solidFill>
                  <a:schemeClr val="tx1"/>
                </a:solidFill>
              </a:rPr>
              <a:t>.</a:t>
            </a:r>
          </a:p>
          <a:p>
            <a:pPr algn="just">
              <a:lnSpc>
                <a:spcPct val="120000"/>
              </a:lnSpc>
              <a:spcBef>
                <a:spcPts val="0"/>
              </a:spcBef>
              <a:buFont typeface="Arial" panose="020B0604020202020204" pitchFamily="34" charset="0"/>
              <a:buChar char="•"/>
            </a:pPr>
            <a:r>
              <a:rPr lang="fr-FR" sz="3400" dirty="0" smtClean="0">
                <a:solidFill>
                  <a:srgbClr val="FF0000"/>
                </a:solidFill>
              </a:rPr>
              <a:t> </a:t>
            </a:r>
            <a:r>
              <a:rPr lang="fr-FR" sz="3400" b="1" dirty="0" smtClean="0">
                <a:solidFill>
                  <a:srgbClr val="FF0000"/>
                </a:solidFill>
              </a:rPr>
              <a:t>Une urne </a:t>
            </a:r>
            <a:r>
              <a:rPr lang="fr-FR" sz="3400" b="1" dirty="0">
                <a:solidFill>
                  <a:srgbClr val="FF0000"/>
                </a:solidFill>
              </a:rPr>
              <a:t>romaine </a:t>
            </a:r>
            <a:r>
              <a:rPr lang="fr-FR" sz="3400" dirty="0">
                <a:solidFill>
                  <a:schemeClr val="tx1"/>
                </a:solidFill>
              </a:rPr>
              <a:t>a été trouvée au village du </a:t>
            </a:r>
            <a:r>
              <a:rPr lang="fr-FR" sz="3400" dirty="0">
                <a:solidFill>
                  <a:srgbClr val="FF0000"/>
                </a:solidFill>
              </a:rPr>
              <a:t>Cosquer</a:t>
            </a:r>
            <a:r>
              <a:rPr lang="fr-FR" sz="3400" dirty="0">
                <a:solidFill>
                  <a:schemeClr val="tx1"/>
                </a:solidFill>
              </a:rPr>
              <a:t> en 1878</a:t>
            </a:r>
            <a:r>
              <a:rPr lang="fr-FR" sz="3400" dirty="0" smtClean="0">
                <a:solidFill>
                  <a:schemeClr val="tx1"/>
                </a:solidFill>
              </a:rPr>
              <a:t>.</a:t>
            </a:r>
          </a:p>
          <a:p>
            <a:pPr algn="just">
              <a:lnSpc>
                <a:spcPct val="120000"/>
              </a:lnSpc>
              <a:spcBef>
                <a:spcPts val="0"/>
              </a:spcBef>
              <a:buFont typeface="Arial" panose="020B0604020202020204" pitchFamily="34" charset="0"/>
              <a:buChar char="•"/>
            </a:pPr>
            <a:r>
              <a:rPr lang="fr-FR" sz="3400" dirty="0" smtClean="0">
                <a:solidFill>
                  <a:srgbClr val="FF0000"/>
                </a:solidFill>
              </a:rPr>
              <a:t> </a:t>
            </a:r>
            <a:r>
              <a:rPr lang="fr-FR" sz="3400" b="1" dirty="0" smtClean="0">
                <a:solidFill>
                  <a:srgbClr val="FF0000"/>
                </a:solidFill>
              </a:rPr>
              <a:t>Bremoguer</a:t>
            </a:r>
            <a:r>
              <a:rPr lang="fr-FR" sz="3400" dirty="0" smtClean="0">
                <a:solidFill>
                  <a:schemeClr val="tx1"/>
                </a:solidFill>
              </a:rPr>
              <a:t> : En toponymie, la forme </a:t>
            </a:r>
            <a:r>
              <a:rPr lang="fr-FR" sz="3400" i="1" dirty="0" smtClean="0">
                <a:solidFill>
                  <a:schemeClr val="tx1"/>
                </a:solidFill>
              </a:rPr>
              <a:t>moguer, </a:t>
            </a:r>
            <a:r>
              <a:rPr lang="fr-FR" sz="3400" dirty="0" smtClean="0">
                <a:solidFill>
                  <a:schemeClr val="tx1"/>
                </a:solidFill>
              </a:rPr>
              <a:t>mur, muraille, s’applique à des ruines gallo-romaines, présentes avant l’émigration britonne du Ve-VIe siècle, que les Bretons insulaires ont trouvés lors de leur arrivée en Armorique. Il y avait donc à Bremoguer des substructions gallo-romaines.</a:t>
            </a:r>
          </a:p>
          <a:p>
            <a:pPr algn="just">
              <a:lnSpc>
                <a:spcPct val="120000"/>
              </a:lnSpc>
              <a:spcBef>
                <a:spcPts val="0"/>
              </a:spcBef>
              <a:buFont typeface="Arial" panose="020B0604020202020204" pitchFamily="34" charset="0"/>
              <a:buChar char="•"/>
            </a:pPr>
            <a:r>
              <a:rPr lang="fr-FR" sz="3400" dirty="0">
                <a:solidFill>
                  <a:srgbClr val="FF0000"/>
                </a:solidFill>
              </a:rPr>
              <a:t> </a:t>
            </a:r>
            <a:r>
              <a:rPr lang="fr-FR" sz="3400" b="1" dirty="0" smtClean="0">
                <a:solidFill>
                  <a:srgbClr val="FF0000"/>
                </a:solidFill>
              </a:rPr>
              <a:t>Une </a:t>
            </a:r>
            <a:r>
              <a:rPr lang="fr-FR" sz="3400" b="1" dirty="0">
                <a:solidFill>
                  <a:srgbClr val="FF0000"/>
                </a:solidFill>
              </a:rPr>
              <a:t>belle pièce </a:t>
            </a:r>
            <a:r>
              <a:rPr lang="fr-FR" sz="3400" b="1" dirty="0" smtClean="0">
                <a:solidFill>
                  <a:srgbClr val="FF0000"/>
                </a:solidFill>
              </a:rPr>
              <a:t>romaine de </a:t>
            </a:r>
            <a:r>
              <a:rPr lang="fr-FR" sz="3400" b="1" dirty="0">
                <a:solidFill>
                  <a:srgbClr val="FF0000"/>
                </a:solidFill>
              </a:rPr>
              <a:t>bronze </a:t>
            </a:r>
            <a:r>
              <a:rPr lang="fr-FR" sz="3400" dirty="0">
                <a:solidFill>
                  <a:schemeClr val="tx1"/>
                </a:solidFill>
              </a:rPr>
              <a:t>a été trouvée, vers 1920, à Loctudy à la </a:t>
            </a:r>
            <a:r>
              <a:rPr lang="fr-FR" sz="3400" dirty="0" smtClean="0">
                <a:solidFill>
                  <a:srgbClr val="FF0000"/>
                </a:solidFill>
              </a:rPr>
              <a:t>Cale</a:t>
            </a:r>
            <a:r>
              <a:rPr lang="fr-FR" sz="3400" dirty="0" smtClean="0">
                <a:solidFill>
                  <a:schemeClr val="tx1"/>
                </a:solidFill>
              </a:rPr>
              <a:t>, sous </a:t>
            </a:r>
            <a:r>
              <a:rPr lang="fr-FR" sz="3400" dirty="0">
                <a:solidFill>
                  <a:schemeClr val="tx1"/>
                </a:solidFill>
              </a:rPr>
              <a:t>les fondations d’une maison appartenant à M. Felix </a:t>
            </a:r>
            <a:r>
              <a:rPr lang="fr-FR" sz="3400" dirty="0" smtClean="0">
                <a:solidFill>
                  <a:schemeClr val="tx1"/>
                </a:solidFill>
              </a:rPr>
              <a:t>Moysan. </a:t>
            </a:r>
            <a:r>
              <a:rPr lang="fr-FR" sz="3400" dirty="0">
                <a:solidFill>
                  <a:schemeClr val="tx1"/>
                </a:solidFill>
              </a:rPr>
              <a:t>Elle porte l’inscription : « </a:t>
            </a:r>
            <a:r>
              <a:rPr lang="fr-FR" sz="3400" i="1" dirty="0">
                <a:solidFill>
                  <a:schemeClr val="tx1"/>
                </a:solidFill>
              </a:rPr>
              <a:t>IMP. CAES. M. AVREL. PF. AVG »</a:t>
            </a:r>
            <a:r>
              <a:rPr lang="fr-FR" sz="3400" dirty="0">
                <a:solidFill>
                  <a:schemeClr val="tx1"/>
                </a:solidFill>
              </a:rPr>
              <a:t> (</a:t>
            </a:r>
            <a:r>
              <a:rPr lang="fr-FR" sz="3400" i="1" dirty="0">
                <a:solidFill>
                  <a:schemeClr val="tx1"/>
                </a:solidFill>
              </a:rPr>
              <a:t>Imperator Caesar Marc Aurèle</a:t>
            </a:r>
            <a:r>
              <a:rPr lang="fr-FR" sz="3400" dirty="0">
                <a:solidFill>
                  <a:schemeClr val="tx1"/>
                </a:solidFill>
              </a:rPr>
              <a:t>) et présente une effigie laurée et barbue. L’Empereur Marc-Aurèle a régné de </a:t>
            </a:r>
            <a:r>
              <a:rPr lang="fr-FR" sz="3400" dirty="0">
                <a:solidFill>
                  <a:srgbClr val="FF0000"/>
                </a:solidFill>
              </a:rPr>
              <a:t>161 à 180 après </a:t>
            </a:r>
            <a:r>
              <a:rPr lang="fr-FR" sz="3400" dirty="0" smtClean="0">
                <a:solidFill>
                  <a:srgbClr val="FF0000"/>
                </a:solidFill>
              </a:rPr>
              <a:t>JC</a:t>
            </a:r>
            <a:r>
              <a:rPr lang="fr-FR" sz="3400" dirty="0" smtClean="0">
                <a:solidFill>
                  <a:schemeClr val="tx1"/>
                </a:solidFill>
              </a:rPr>
              <a:t>.</a:t>
            </a:r>
          </a:p>
          <a:p>
            <a:pPr algn="just">
              <a:lnSpc>
                <a:spcPct val="120000"/>
              </a:lnSpc>
              <a:spcBef>
                <a:spcPts val="0"/>
              </a:spcBef>
              <a:buFont typeface="Arial" panose="020B0604020202020204" pitchFamily="34" charset="0"/>
              <a:buChar char="•"/>
            </a:pPr>
            <a:r>
              <a:rPr lang="fr-FR" sz="3400" dirty="0" smtClean="0">
                <a:solidFill>
                  <a:schemeClr val="tx1"/>
                </a:solidFill>
              </a:rPr>
              <a:t> Un </a:t>
            </a:r>
            <a:r>
              <a:rPr lang="fr-FR" sz="3400" b="1" dirty="0" smtClean="0">
                <a:solidFill>
                  <a:srgbClr val="FF0000"/>
                </a:solidFill>
              </a:rPr>
              <a:t>Ossarium</a:t>
            </a:r>
            <a:r>
              <a:rPr lang="fr-FR" sz="3400" dirty="0" smtClean="0">
                <a:solidFill>
                  <a:schemeClr val="tx1"/>
                </a:solidFill>
              </a:rPr>
              <a:t> gallo-romain à l’église Saint-Tudy (provenant de Kerandouin ?).</a:t>
            </a:r>
          </a:p>
          <a:p>
            <a:pPr algn="just">
              <a:lnSpc>
                <a:spcPct val="120000"/>
              </a:lnSpc>
              <a:spcBef>
                <a:spcPts val="0"/>
              </a:spcBef>
              <a:buFont typeface="Arial" panose="020B0604020202020204" pitchFamily="34" charset="0"/>
              <a:buChar char="•"/>
            </a:pPr>
            <a:r>
              <a:rPr lang="fr-FR" sz="3400" dirty="0" smtClean="0">
                <a:solidFill>
                  <a:srgbClr val="0000FF"/>
                </a:solidFill>
              </a:rPr>
              <a:t> Sources :</a:t>
            </a:r>
          </a:p>
          <a:p>
            <a:pPr algn="just">
              <a:lnSpc>
                <a:spcPct val="120000"/>
              </a:lnSpc>
              <a:spcBef>
                <a:spcPts val="0"/>
              </a:spcBef>
              <a:buFontTx/>
              <a:buChar char="-"/>
            </a:pPr>
            <a:r>
              <a:rPr lang="en-US" sz="3400" dirty="0" smtClean="0">
                <a:solidFill>
                  <a:srgbClr val="0000FF"/>
                </a:solidFill>
              </a:rPr>
              <a:t> BSAF</a:t>
            </a:r>
            <a:r>
              <a:rPr lang="en-US" sz="3400" dirty="0">
                <a:solidFill>
                  <a:srgbClr val="0000FF"/>
                </a:solidFill>
              </a:rPr>
              <a:t>, </a:t>
            </a:r>
            <a:r>
              <a:rPr lang="en-US" sz="3400" u="sng" dirty="0">
                <a:solidFill>
                  <a:srgbClr val="0000FF"/>
                </a:solidFill>
              </a:rPr>
              <a:t>Bull. Soc. Arch. Finistère</a:t>
            </a:r>
            <a:r>
              <a:rPr lang="en-US" sz="3400" dirty="0">
                <a:solidFill>
                  <a:srgbClr val="0000FF"/>
                </a:solidFill>
              </a:rPr>
              <a:t>, Tome LXXXIX, p. LXXX, 1963, Brest, Ed. 1964</a:t>
            </a:r>
            <a:r>
              <a:rPr lang="en-US" sz="3400" dirty="0" smtClean="0">
                <a:solidFill>
                  <a:srgbClr val="0000FF"/>
                </a:solidFill>
              </a:rPr>
              <a:t>.</a:t>
            </a:r>
          </a:p>
          <a:p>
            <a:pPr algn="just">
              <a:lnSpc>
                <a:spcPct val="120000"/>
              </a:lnSpc>
              <a:spcBef>
                <a:spcPts val="0"/>
              </a:spcBef>
              <a:buFontTx/>
              <a:buChar char="-"/>
            </a:pPr>
            <a:r>
              <a:rPr lang="fr-FR" sz="3400" dirty="0" smtClean="0">
                <a:solidFill>
                  <a:srgbClr val="0000FF"/>
                </a:solidFill>
              </a:rPr>
              <a:t> PÉRENNÈS</a:t>
            </a:r>
            <a:r>
              <a:rPr lang="fr-FR" sz="3400" dirty="0">
                <a:solidFill>
                  <a:srgbClr val="0000FF"/>
                </a:solidFill>
              </a:rPr>
              <a:t>, H. ; ABGRALL J.M., « Notice sur les paroisses de Quimper et de Léon, Loctudy </a:t>
            </a:r>
            <a:r>
              <a:rPr lang="fr-FR" sz="3400" dirty="0" smtClean="0">
                <a:solidFill>
                  <a:srgbClr val="0000FF"/>
                </a:solidFill>
              </a:rPr>
              <a:t>», </a:t>
            </a:r>
            <a:r>
              <a:rPr lang="fr-FR" sz="3400" dirty="0">
                <a:solidFill>
                  <a:srgbClr val="0000FF"/>
                </a:solidFill>
              </a:rPr>
              <a:t>1927.</a:t>
            </a:r>
          </a:p>
          <a:p>
            <a:pPr algn="just">
              <a:lnSpc>
                <a:spcPct val="120000"/>
              </a:lnSpc>
              <a:spcBef>
                <a:spcPts val="0"/>
              </a:spcBef>
              <a:buFontTx/>
              <a:buChar char="-"/>
            </a:pPr>
            <a:endParaRPr lang="fr-FR" sz="3400" dirty="0">
              <a:solidFill>
                <a:srgbClr val="0000FF"/>
              </a:solidFill>
            </a:endParaRPr>
          </a:p>
          <a:p>
            <a:pPr algn="just">
              <a:lnSpc>
                <a:spcPct val="120000"/>
              </a:lnSpc>
              <a:spcBef>
                <a:spcPts val="0"/>
              </a:spcBef>
              <a:buFont typeface="Arial" panose="020B0604020202020204" pitchFamily="34" charset="0"/>
              <a:buChar char="•"/>
            </a:pPr>
            <a:endParaRPr lang="fr-FR" dirty="0">
              <a:solidFill>
                <a:schemeClr val="tx1"/>
              </a:solidFill>
            </a:endParaRPr>
          </a:p>
          <a:p>
            <a:pPr marL="457200" indent="-457200" algn="just">
              <a:buFont typeface="Arial" panose="020B0604020202020204" pitchFamily="34" charset="0"/>
              <a:buChar char="•"/>
            </a:pPr>
            <a:endParaRPr lang="fr-FR" dirty="0">
              <a:solidFill>
                <a:schemeClr val="tx1"/>
              </a:solidFill>
            </a:endParaRPr>
          </a:p>
        </p:txBody>
      </p:sp>
      <p:sp>
        <p:nvSpPr>
          <p:cNvPr id="4" name="ZoneTexte 3"/>
          <p:cNvSpPr txBox="1"/>
          <p:nvPr/>
        </p:nvSpPr>
        <p:spPr>
          <a:xfrm>
            <a:off x="8244408" y="6453336"/>
            <a:ext cx="445702" cy="369332"/>
          </a:xfrm>
          <a:prstGeom prst="rect">
            <a:avLst/>
          </a:prstGeom>
          <a:noFill/>
        </p:spPr>
        <p:txBody>
          <a:bodyPr wrap="square" rtlCol="0">
            <a:spAutoFit/>
          </a:bodyPr>
          <a:lstStyle/>
          <a:p>
            <a:r>
              <a:rPr lang="fr-FR" dirty="0" smtClean="0"/>
              <a:t>59</a:t>
            </a:r>
            <a:endParaRPr lang="fr-FR" dirty="0"/>
          </a:p>
        </p:txBody>
      </p:sp>
    </p:spTree>
    <p:extLst>
      <p:ext uri="{BB962C8B-B14F-4D97-AF65-F5344CB8AC3E}">
        <p14:creationId xmlns:p14="http://schemas.microsoft.com/office/powerpoint/2010/main" xmlns="" val="3159486635"/>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67544" y="0"/>
            <a:ext cx="8229600" cy="1143000"/>
          </a:xfrm>
        </p:spPr>
        <p:txBody>
          <a:bodyPr>
            <a:normAutofit/>
          </a:bodyPr>
          <a:lstStyle/>
          <a:p>
            <a:r>
              <a:rPr lang="fr-FR" sz="3200" b="1" dirty="0"/>
              <a:t>Loctudy - L'époque gallo-romaine</a:t>
            </a:r>
          </a:p>
        </p:txBody>
      </p:sp>
      <p:sp>
        <p:nvSpPr>
          <p:cNvPr id="3" name="Espace réservé du contenu 2"/>
          <p:cNvSpPr>
            <a:spLocks noGrp="1"/>
          </p:cNvSpPr>
          <p:nvPr>
            <p:ph idx="1"/>
          </p:nvPr>
        </p:nvSpPr>
        <p:spPr>
          <a:xfrm>
            <a:off x="971600" y="3356992"/>
            <a:ext cx="3462084" cy="536923"/>
          </a:xfrm>
        </p:spPr>
        <p:txBody>
          <a:bodyPr>
            <a:normAutofit fontScale="55000" lnSpcReduction="20000"/>
          </a:bodyPr>
          <a:lstStyle/>
          <a:p>
            <a:pPr marL="0" indent="0">
              <a:buNone/>
            </a:pPr>
            <a:r>
              <a:rPr lang="fr-FR" dirty="0" smtClean="0"/>
              <a:t>Fig. : Fouilles au port de Poulluen en Larvor en 1959</a:t>
            </a:r>
            <a:endParaRPr lang="fr-FR" dirty="0"/>
          </a:p>
        </p:txBody>
      </p:sp>
      <p:pic>
        <p:nvPicPr>
          <p:cNvPr id="4" name="Image 3" descr="D:\__Loctudy\Loctudy - Larvor\Archives de l'école de LARVOR\divers\024.jpg"/>
          <p:cNvPicPr/>
          <p:nvPr/>
        </p:nvPicPr>
        <p:blipFill>
          <a:blip r:embed="rId2" cstate="print"/>
          <a:srcRect/>
          <a:stretch>
            <a:fillRect/>
          </a:stretch>
        </p:blipFill>
        <p:spPr bwMode="auto">
          <a:xfrm>
            <a:off x="899592" y="908720"/>
            <a:ext cx="3462084" cy="2420699"/>
          </a:xfrm>
          <a:prstGeom prst="rect">
            <a:avLst/>
          </a:prstGeom>
          <a:noFill/>
          <a:ln w="9525">
            <a:noFill/>
            <a:miter lim="800000"/>
            <a:headEnd/>
            <a:tailEnd/>
          </a:ln>
        </p:spPr>
      </p:pic>
      <p:pic>
        <p:nvPicPr>
          <p:cNvPr id="5" name="Image 4" descr="D:\__Loctudy\Loctudy - Numérisations\Loctudy - Archéologie\Numériser0003.jpg"/>
          <p:cNvPicPr/>
          <p:nvPr/>
        </p:nvPicPr>
        <p:blipFill>
          <a:blip r:embed="rId3" cstate="print"/>
          <a:srcRect/>
          <a:stretch>
            <a:fillRect/>
          </a:stretch>
        </p:blipFill>
        <p:spPr bwMode="auto">
          <a:xfrm>
            <a:off x="5724128" y="1700808"/>
            <a:ext cx="2304256" cy="3528392"/>
          </a:xfrm>
          <a:prstGeom prst="rect">
            <a:avLst/>
          </a:prstGeom>
          <a:noFill/>
          <a:ln w="9525">
            <a:noFill/>
            <a:miter lim="800000"/>
            <a:headEnd/>
            <a:tailEnd/>
          </a:ln>
        </p:spPr>
      </p:pic>
      <p:sp>
        <p:nvSpPr>
          <p:cNvPr id="7" name="Espace réservé du contenu 2"/>
          <p:cNvSpPr txBox="1">
            <a:spLocks/>
          </p:cNvSpPr>
          <p:nvPr/>
        </p:nvSpPr>
        <p:spPr>
          <a:xfrm>
            <a:off x="5724128" y="5373216"/>
            <a:ext cx="2160240" cy="536923"/>
          </a:xfrm>
          <a:prstGeom prst="rect">
            <a:avLst/>
          </a:prstGeom>
        </p:spPr>
        <p:txBody>
          <a:bodyPr vert="horz" lIns="91440" tIns="45720" rIns="91440" bIns="45720" rtlCol="0">
            <a:normAutofit fontScale="55000" lnSpcReduction="2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fr-FR" dirty="0" smtClean="0"/>
              <a:t>Fig. : Epée gauloise à Larvor</a:t>
            </a:r>
            <a:endParaRPr lang="fr-FR" dirty="0"/>
          </a:p>
        </p:txBody>
      </p:sp>
      <p:sp>
        <p:nvSpPr>
          <p:cNvPr id="8" name="ZoneTexte 7"/>
          <p:cNvSpPr txBox="1"/>
          <p:nvPr/>
        </p:nvSpPr>
        <p:spPr>
          <a:xfrm>
            <a:off x="8244408" y="6453336"/>
            <a:ext cx="445702" cy="369332"/>
          </a:xfrm>
          <a:prstGeom prst="rect">
            <a:avLst/>
          </a:prstGeom>
          <a:noFill/>
        </p:spPr>
        <p:txBody>
          <a:bodyPr wrap="square" rtlCol="0">
            <a:spAutoFit/>
          </a:bodyPr>
          <a:lstStyle/>
          <a:p>
            <a:r>
              <a:rPr lang="fr-FR" dirty="0" smtClean="0"/>
              <a:t>60</a:t>
            </a:r>
            <a:endParaRPr lang="fr-FR" dirty="0"/>
          </a:p>
        </p:txBody>
      </p:sp>
      <p:pic>
        <p:nvPicPr>
          <p:cNvPr id="9" name="Image 8"/>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1187624" y="4005064"/>
            <a:ext cx="2911777" cy="2307415"/>
          </a:xfrm>
          <a:prstGeom prst="rect">
            <a:avLst/>
          </a:prstGeom>
        </p:spPr>
      </p:pic>
      <p:sp>
        <p:nvSpPr>
          <p:cNvPr id="10" name="Espace réservé du contenu 2"/>
          <p:cNvSpPr txBox="1">
            <a:spLocks/>
          </p:cNvSpPr>
          <p:nvPr/>
        </p:nvSpPr>
        <p:spPr>
          <a:xfrm>
            <a:off x="1187624" y="6321077"/>
            <a:ext cx="3024336" cy="536923"/>
          </a:xfrm>
          <a:prstGeom prst="rect">
            <a:avLst/>
          </a:prstGeom>
        </p:spPr>
        <p:txBody>
          <a:bodyPr vert="horz" lIns="91440" tIns="45720" rIns="91440" bIns="45720" rtlCol="0">
            <a:normAutofit fontScale="47500" lnSpcReduction="2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fr-FR" dirty="0" smtClean="0"/>
              <a:t>Fig. : Ossarium gallo-romain</a:t>
            </a:r>
          </a:p>
          <a:p>
            <a:pPr marL="0" indent="0">
              <a:buFont typeface="Arial" pitchFamily="34" charset="0"/>
              <a:buNone/>
            </a:pPr>
            <a:r>
              <a:rPr lang="fr-FR" dirty="0" smtClean="0"/>
              <a:t>À l’église Saint-Tudy</a:t>
            </a:r>
            <a:endParaRPr lang="fr-FR" dirty="0"/>
          </a:p>
        </p:txBody>
      </p:sp>
    </p:spTree>
    <p:extLst>
      <p:ext uri="{BB962C8B-B14F-4D97-AF65-F5344CB8AC3E}">
        <p14:creationId xmlns:p14="http://schemas.microsoft.com/office/powerpoint/2010/main" xmlns="" val="134209958"/>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0"/>
            <a:ext cx="8229600" cy="908720"/>
          </a:xfrm>
        </p:spPr>
        <p:txBody>
          <a:bodyPr>
            <a:noAutofit/>
          </a:bodyPr>
          <a:lstStyle/>
          <a:p>
            <a:r>
              <a:rPr lang="fr-FR" sz="3200" b="1" dirty="0" smtClean="0"/>
              <a:t>Loctudy - </a:t>
            </a:r>
            <a:r>
              <a:rPr lang="fr-FR" sz="3200" b="1" dirty="0"/>
              <a:t>L'époque </a:t>
            </a:r>
            <a:r>
              <a:rPr lang="fr-FR" sz="3200" b="1" dirty="0" smtClean="0"/>
              <a:t>gallo-romaine</a:t>
            </a:r>
            <a:br>
              <a:rPr lang="fr-FR" sz="3200" b="1" dirty="0" smtClean="0"/>
            </a:br>
            <a:r>
              <a:rPr lang="fr-FR" sz="3200" b="1" dirty="0" smtClean="0"/>
              <a:t>- Les monuments christianisés</a:t>
            </a:r>
            <a:endParaRPr lang="fr-FR" sz="3200" b="1" dirty="0"/>
          </a:p>
        </p:txBody>
      </p:sp>
      <p:sp>
        <p:nvSpPr>
          <p:cNvPr id="3" name="Espace réservé du contenu 2"/>
          <p:cNvSpPr>
            <a:spLocks noGrp="1"/>
          </p:cNvSpPr>
          <p:nvPr>
            <p:ph idx="1"/>
          </p:nvPr>
        </p:nvSpPr>
        <p:spPr>
          <a:xfrm>
            <a:off x="251520" y="836712"/>
            <a:ext cx="8568952" cy="6021288"/>
          </a:xfrm>
        </p:spPr>
        <p:txBody>
          <a:bodyPr>
            <a:normAutofit fontScale="25000" lnSpcReduction="20000"/>
          </a:bodyPr>
          <a:lstStyle/>
          <a:p>
            <a:pPr marL="0" indent="0">
              <a:lnSpc>
                <a:spcPct val="120000"/>
              </a:lnSpc>
              <a:spcBef>
                <a:spcPts val="0"/>
              </a:spcBef>
            </a:pPr>
            <a:r>
              <a:rPr lang="fr-FR" sz="5600" b="1" dirty="0" smtClean="0">
                <a:solidFill>
                  <a:srgbClr val="FF0000"/>
                </a:solidFill>
              </a:rPr>
              <a:t> Pierre Maen-Tudi (et Fontaine Pabu)</a:t>
            </a:r>
            <a:endParaRPr lang="fr-FR" sz="5600" dirty="0">
              <a:solidFill>
                <a:srgbClr val="FF0000"/>
              </a:solidFill>
            </a:endParaRPr>
          </a:p>
          <a:p>
            <a:pPr marL="0" indent="0">
              <a:lnSpc>
                <a:spcPct val="120000"/>
              </a:lnSpc>
              <a:spcBef>
                <a:spcPts val="0"/>
              </a:spcBef>
            </a:pPr>
            <a:r>
              <a:rPr lang="fr-FR" sz="5600" dirty="0" smtClean="0"/>
              <a:t> Localisation</a:t>
            </a:r>
            <a:r>
              <a:rPr lang="fr-FR" sz="5600" dirty="0"/>
              <a:t> : </a:t>
            </a:r>
            <a:r>
              <a:rPr lang="fr-FR" sz="5600" b="1" dirty="0" smtClean="0">
                <a:solidFill>
                  <a:srgbClr val="FF0000"/>
                </a:solidFill>
              </a:rPr>
              <a:t>Aquilonia</a:t>
            </a:r>
            <a:r>
              <a:rPr lang="fr-FR" sz="5600" dirty="0" smtClean="0"/>
              <a:t>, ante-Locmaria-Quimper</a:t>
            </a:r>
            <a:endParaRPr lang="fr-FR" sz="5600" dirty="0"/>
          </a:p>
          <a:p>
            <a:pPr marL="0" indent="0">
              <a:lnSpc>
                <a:spcPct val="120000"/>
              </a:lnSpc>
              <a:spcBef>
                <a:spcPts val="0"/>
              </a:spcBef>
            </a:pPr>
            <a:r>
              <a:rPr lang="fr-FR" sz="5600" dirty="0" smtClean="0"/>
              <a:t> Désignation </a:t>
            </a:r>
            <a:r>
              <a:rPr lang="fr-FR" sz="5600" dirty="0"/>
              <a:t>: </a:t>
            </a:r>
            <a:r>
              <a:rPr lang="fr-FR" sz="5600" i="1" dirty="0"/>
              <a:t>Maen-Tudi</a:t>
            </a:r>
            <a:r>
              <a:rPr lang="fr-FR" sz="5600" dirty="0"/>
              <a:t>, </a:t>
            </a:r>
            <a:r>
              <a:rPr lang="fr-FR" sz="5600" i="1" dirty="0"/>
              <a:t>Maen-Tudy</a:t>
            </a:r>
            <a:r>
              <a:rPr lang="fr-FR" sz="5600" dirty="0"/>
              <a:t>, </a:t>
            </a:r>
            <a:r>
              <a:rPr lang="fr-FR" sz="5600" i="1" dirty="0"/>
              <a:t>Men Tudy</a:t>
            </a:r>
            <a:r>
              <a:rPr lang="fr-FR" sz="5600" dirty="0"/>
              <a:t> (breton</a:t>
            </a:r>
            <a:r>
              <a:rPr lang="fr-FR" sz="5600" dirty="0" smtClean="0"/>
              <a:t>), </a:t>
            </a:r>
            <a:r>
              <a:rPr lang="fr-FR" sz="5600" dirty="0"/>
              <a:t>la pierre de Tudi.</a:t>
            </a:r>
          </a:p>
          <a:p>
            <a:pPr marL="0" indent="0">
              <a:lnSpc>
                <a:spcPct val="120000"/>
              </a:lnSpc>
              <a:spcBef>
                <a:spcPts val="0"/>
              </a:spcBef>
            </a:pPr>
            <a:r>
              <a:rPr lang="fr-FR" sz="5600" dirty="0" smtClean="0"/>
              <a:t> Epoque </a:t>
            </a:r>
            <a:r>
              <a:rPr lang="fr-FR" sz="5600" dirty="0"/>
              <a:t>: Âge du Fer ?, </a:t>
            </a:r>
            <a:r>
              <a:rPr lang="fr-FR" sz="5600" dirty="0" smtClean="0"/>
              <a:t>réutilisé-christianisé </a:t>
            </a:r>
            <a:r>
              <a:rPr lang="fr-FR" sz="5600" dirty="0"/>
              <a:t>au VI</a:t>
            </a:r>
            <a:r>
              <a:rPr lang="fr-FR" sz="5600" baseline="30000" dirty="0"/>
              <a:t>e</a:t>
            </a:r>
            <a:r>
              <a:rPr lang="fr-FR" sz="5600" dirty="0"/>
              <a:t> siècle pour le culte de saint Tudy-Tugdual.</a:t>
            </a:r>
          </a:p>
          <a:p>
            <a:pPr marL="0" indent="0">
              <a:lnSpc>
                <a:spcPct val="120000"/>
              </a:lnSpc>
              <a:spcBef>
                <a:spcPts val="0"/>
              </a:spcBef>
            </a:pPr>
            <a:r>
              <a:rPr lang="fr-FR" sz="5600" dirty="0" smtClean="0"/>
              <a:t> Etat</a:t>
            </a:r>
            <a:r>
              <a:rPr lang="fr-FR" sz="5600" dirty="0"/>
              <a:t> : n’existe plus.</a:t>
            </a:r>
          </a:p>
          <a:p>
            <a:pPr marL="0" indent="0">
              <a:lnSpc>
                <a:spcPct val="120000"/>
              </a:lnSpc>
              <a:spcBef>
                <a:spcPts val="0"/>
              </a:spcBef>
            </a:pPr>
            <a:r>
              <a:rPr lang="fr-FR" sz="5600" dirty="0" smtClean="0">
                <a:solidFill>
                  <a:srgbClr val="FF0000"/>
                </a:solidFill>
              </a:rPr>
              <a:t> La </a:t>
            </a:r>
            <a:r>
              <a:rPr lang="fr-FR" sz="5600" dirty="0">
                <a:solidFill>
                  <a:srgbClr val="FF0000"/>
                </a:solidFill>
              </a:rPr>
              <a:t>pierre </a:t>
            </a:r>
            <a:r>
              <a:rPr lang="fr-FR" sz="5600" i="1" dirty="0">
                <a:solidFill>
                  <a:srgbClr val="FF0000"/>
                </a:solidFill>
              </a:rPr>
              <a:t>Maen-Tudi</a:t>
            </a:r>
            <a:r>
              <a:rPr lang="fr-FR" sz="5600" dirty="0">
                <a:solidFill>
                  <a:srgbClr val="FF0000"/>
                </a:solidFill>
              </a:rPr>
              <a:t> de Locmaria-Quimper est présentée ici car elle possède un lien étroit avec Loctudy et saint Tugdual alias Tudy. En effet, une hypothèse forte, présentée par B. </a:t>
            </a:r>
            <a:r>
              <a:rPr lang="fr-FR" sz="5600" dirty="0" smtClean="0">
                <a:solidFill>
                  <a:srgbClr val="FF0000"/>
                </a:solidFill>
              </a:rPr>
              <a:t>Tanguy, </a:t>
            </a:r>
            <a:r>
              <a:rPr lang="fr-FR" sz="5600" dirty="0">
                <a:solidFill>
                  <a:srgbClr val="FF0000"/>
                </a:solidFill>
              </a:rPr>
              <a:t>est que le monastère de Locmaria de Quimper aurait été fondé par saint Tugdual alias Tudy au V</a:t>
            </a:r>
            <a:r>
              <a:rPr lang="fr-FR" sz="5600" baseline="30000" dirty="0">
                <a:solidFill>
                  <a:srgbClr val="FF0000"/>
                </a:solidFill>
              </a:rPr>
              <a:t>e</a:t>
            </a:r>
            <a:r>
              <a:rPr lang="fr-FR" sz="5600" dirty="0">
                <a:solidFill>
                  <a:srgbClr val="FF0000"/>
                </a:solidFill>
              </a:rPr>
              <a:t> ou VI</a:t>
            </a:r>
            <a:r>
              <a:rPr lang="fr-FR" sz="5600" baseline="30000" dirty="0">
                <a:solidFill>
                  <a:srgbClr val="FF0000"/>
                </a:solidFill>
              </a:rPr>
              <a:t>e</a:t>
            </a:r>
            <a:r>
              <a:rPr lang="fr-FR" sz="5600" dirty="0">
                <a:solidFill>
                  <a:srgbClr val="FF0000"/>
                </a:solidFill>
              </a:rPr>
              <a:t> </a:t>
            </a:r>
            <a:r>
              <a:rPr lang="fr-FR" sz="5600" dirty="0" smtClean="0">
                <a:solidFill>
                  <a:srgbClr val="FF0000"/>
                </a:solidFill>
              </a:rPr>
              <a:t>siècle.</a:t>
            </a:r>
          </a:p>
          <a:p>
            <a:pPr marL="0" indent="0">
              <a:lnSpc>
                <a:spcPct val="120000"/>
              </a:lnSpc>
              <a:spcBef>
                <a:spcPts val="0"/>
              </a:spcBef>
            </a:pPr>
            <a:r>
              <a:rPr lang="fr-FR" sz="5600" b="1" dirty="0" smtClean="0">
                <a:solidFill>
                  <a:srgbClr val="FF0000"/>
                </a:solidFill>
              </a:rPr>
              <a:t> En fait, un </a:t>
            </a:r>
            <a:r>
              <a:rPr lang="fr-FR" sz="5600" b="1" dirty="0">
                <a:solidFill>
                  <a:srgbClr val="FF0000"/>
                </a:solidFill>
              </a:rPr>
              <a:t>monastère primitif </a:t>
            </a:r>
            <a:r>
              <a:rPr lang="fr-FR" sz="5600" b="1" dirty="0" smtClean="0">
                <a:solidFill>
                  <a:srgbClr val="FF0000"/>
                </a:solidFill>
              </a:rPr>
              <a:t>Saint-</a:t>
            </a:r>
            <a:r>
              <a:rPr lang="fr-FR" sz="5600" b="1" dirty="0" err="1" smtClean="0">
                <a:solidFill>
                  <a:srgbClr val="FF0000"/>
                </a:solidFill>
              </a:rPr>
              <a:t>Tudy|Tugdual</a:t>
            </a:r>
            <a:r>
              <a:rPr lang="fr-FR" sz="5600" b="1" dirty="0" smtClean="0">
                <a:solidFill>
                  <a:srgbClr val="FF0000"/>
                </a:solidFill>
              </a:rPr>
              <a:t> (?) à Aquilonia|</a:t>
            </a:r>
            <a:r>
              <a:rPr lang="fr-FR" sz="1400" dirty="0" smtClean="0"/>
              <a:t> </a:t>
            </a:r>
            <a:r>
              <a:rPr lang="fr-FR" sz="5600" b="1" dirty="0" err="1" smtClean="0">
                <a:solidFill>
                  <a:srgbClr val="FF0000"/>
                </a:solidFill>
              </a:rPr>
              <a:t>Poulguinan</a:t>
            </a:r>
            <a:r>
              <a:rPr lang="fr-FR" sz="5600" b="1" dirty="0" smtClean="0">
                <a:solidFill>
                  <a:srgbClr val="FF0000"/>
                </a:solidFill>
              </a:rPr>
              <a:t> aurait </a:t>
            </a:r>
            <a:r>
              <a:rPr lang="fr-FR" sz="5600" b="1" dirty="0">
                <a:solidFill>
                  <a:srgbClr val="FF0000"/>
                </a:solidFill>
              </a:rPr>
              <a:t>précédé l’abbaye plus tardive de </a:t>
            </a:r>
            <a:r>
              <a:rPr lang="fr-FR" sz="5600" b="1" dirty="0" smtClean="0">
                <a:solidFill>
                  <a:srgbClr val="FF0000"/>
                </a:solidFill>
              </a:rPr>
              <a:t>Locmaria-Quimper</a:t>
            </a:r>
            <a:r>
              <a:rPr lang="fr-FR" sz="5600" b="1" dirty="0" smtClean="0"/>
              <a:t>.</a:t>
            </a:r>
            <a:endParaRPr lang="fr-FR" sz="5600" dirty="0" smtClean="0"/>
          </a:p>
          <a:p>
            <a:pPr marL="0" indent="0">
              <a:lnSpc>
                <a:spcPct val="120000"/>
              </a:lnSpc>
              <a:spcBef>
                <a:spcPts val="0"/>
              </a:spcBef>
            </a:pPr>
            <a:r>
              <a:rPr lang="fr-FR" sz="5600" dirty="0" smtClean="0"/>
              <a:t> La </a:t>
            </a:r>
            <a:r>
              <a:rPr lang="fr-FR" sz="5600" dirty="0"/>
              <a:t>pierre </a:t>
            </a:r>
            <a:r>
              <a:rPr lang="fr-FR" sz="5600" i="1" dirty="0"/>
              <a:t>Maen-Tudi</a:t>
            </a:r>
            <a:r>
              <a:rPr lang="fr-FR" sz="5600" dirty="0"/>
              <a:t>, la croix près du mont Frugy, et la fontaine </a:t>
            </a:r>
            <a:r>
              <a:rPr lang="fr-FR" sz="5600" i="1" dirty="0"/>
              <a:t>Pabu</a:t>
            </a:r>
            <a:r>
              <a:rPr lang="fr-FR" sz="5600" dirty="0"/>
              <a:t> marquaient le territoire </a:t>
            </a:r>
            <a:r>
              <a:rPr lang="fr-FR" sz="5600" dirty="0" smtClean="0"/>
              <a:t>(minihi) de </a:t>
            </a:r>
            <a:r>
              <a:rPr lang="fr-FR" sz="5600" dirty="0"/>
              <a:t>l’abbaye de Locmaria.</a:t>
            </a:r>
          </a:p>
          <a:p>
            <a:pPr marL="0" indent="0">
              <a:lnSpc>
                <a:spcPct val="120000"/>
              </a:lnSpc>
              <a:spcBef>
                <a:spcPts val="0"/>
              </a:spcBef>
            </a:pPr>
            <a:r>
              <a:rPr lang="fr-FR" sz="5600" dirty="0" smtClean="0"/>
              <a:t> La </a:t>
            </a:r>
            <a:r>
              <a:rPr lang="fr-FR" sz="5600" dirty="0"/>
              <a:t>pierre </a:t>
            </a:r>
            <a:r>
              <a:rPr lang="fr-FR" sz="5600" i="1" dirty="0" smtClean="0"/>
              <a:t>Maen-Tudi</a:t>
            </a:r>
            <a:r>
              <a:rPr lang="fr-FR" sz="5600" dirty="0" smtClean="0"/>
              <a:t> </a:t>
            </a:r>
            <a:r>
              <a:rPr lang="fr-FR" sz="5600" dirty="0"/>
              <a:t>était sans doute un ancien menhir. Sa position exacte est à déterminer ; il était a priori situé près de la chapelle disparue du </a:t>
            </a:r>
            <a:r>
              <a:rPr lang="fr-FR" sz="5600" dirty="0" err="1"/>
              <a:t>Pénity</a:t>
            </a:r>
            <a:r>
              <a:rPr lang="fr-FR" sz="5600" dirty="0"/>
              <a:t> sur les Allées de Locmaria (monuments aux morts) en bordure de l’Odet.</a:t>
            </a:r>
          </a:p>
          <a:p>
            <a:pPr marL="0" indent="0">
              <a:lnSpc>
                <a:spcPct val="120000"/>
              </a:lnSpc>
              <a:spcBef>
                <a:spcPts val="0"/>
              </a:spcBef>
            </a:pPr>
            <a:r>
              <a:rPr lang="fr-FR" sz="5600" dirty="0" smtClean="0"/>
              <a:t> Le </a:t>
            </a:r>
            <a:r>
              <a:rPr lang="fr-FR" sz="5600" dirty="0"/>
              <a:t>monastère de </a:t>
            </a:r>
            <a:r>
              <a:rPr lang="fr-FR" sz="5600" dirty="0" smtClean="0"/>
              <a:t>Locmaria, qui fut probablement </a:t>
            </a:r>
            <a:r>
              <a:rPr lang="fr-FR" sz="5600" dirty="0" smtClean="0">
                <a:solidFill>
                  <a:srgbClr val="FF0000"/>
                </a:solidFill>
              </a:rPr>
              <a:t>à l'origine de l'évêché de Cornouaille,</a:t>
            </a:r>
            <a:r>
              <a:rPr lang="fr-FR" sz="5600" dirty="0" smtClean="0"/>
              <a:t> </a:t>
            </a:r>
            <a:r>
              <a:rPr lang="fr-FR" sz="5600" dirty="0"/>
              <a:t>aurait donc eu pour </a:t>
            </a:r>
            <a:r>
              <a:rPr lang="fr-FR" sz="5600" dirty="0">
                <a:solidFill>
                  <a:srgbClr val="FF0000"/>
                </a:solidFill>
              </a:rPr>
              <a:t>titulaire, et peut-être fondateur</a:t>
            </a:r>
            <a:r>
              <a:rPr lang="fr-FR" sz="5600" dirty="0"/>
              <a:t>, </a:t>
            </a:r>
            <a:r>
              <a:rPr lang="fr-FR" sz="5600" dirty="0" smtClean="0"/>
              <a:t>saint </a:t>
            </a:r>
            <a:r>
              <a:rPr lang="fr-FR" sz="5600" dirty="0" err="1" smtClean="0"/>
              <a:t>Tudy|Tugdual</a:t>
            </a:r>
            <a:r>
              <a:rPr lang="fr-FR" sz="5600" dirty="0" smtClean="0"/>
              <a:t>.</a:t>
            </a:r>
            <a:endParaRPr lang="fr-FR" sz="5600" dirty="0" smtClean="0">
              <a:solidFill>
                <a:srgbClr val="FF0000"/>
              </a:solidFill>
            </a:endParaRPr>
          </a:p>
          <a:p>
            <a:pPr marL="0" indent="0">
              <a:lnSpc>
                <a:spcPct val="120000"/>
              </a:lnSpc>
              <a:spcBef>
                <a:spcPts val="0"/>
              </a:spcBef>
            </a:pPr>
            <a:r>
              <a:rPr lang="fr-FR" sz="5600" dirty="0" smtClean="0">
                <a:solidFill>
                  <a:srgbClr val="0000FF"/>
                </a:solidFill>
              </a:rPr>
              <a:t> Sources </a:t>
            </a:r>
            <a:r>
              <a:rPr lang="fr-FR" sz="5600" dirty="0">
                <a:solidFill>
                  <a:srgbClr val="0000FF"/>
                </a:solidFill>
              </a:rPr>
              <a:t>:</a:t>
            </a:r>
          </a:p>
          <a:p>
            <a:pPr marL="0" indent="0">
              <a:lnSpc>
                <a:spcPct val="120000"/>
              </a:lnSpc>
              <a:spcBef>
                <a:spcPts val="0"/>
              </a:spcBef>
              <a:buFontTx/>
              <a:buChar char="-"/>
            </a:pPr>
            <a:r>
              <a:rPr lang="fr-FR" sz="5600" dirty="0" smtClean="0">
                <a:solidFill>
                  <a:srgbClr val="0000FF"/>
                </a:solidFill>
              </a:rPr>
              <a:t> TANGUY</a:t>
            </a:r>
            <a:r>
              <a:rPr lang="fr-FR" sz="5600" dirty="0">
                <a:solidFill>
                  <a:srgbClr val="0000FF"/>
                </a:solidFill>
              </a:rPr>
              <a:t>, Bernard, Hagionomastique et histoire, « Pabu Tugdual alias Tudi et les origines du diocèse de Cornouaille », Bulletin de la Société Archéologique du Finistère, </a:t>
            </a:r>
            <a:r>
              <a:rPr lang="fr-FR" sz="5600" dirty="0" smtClean="0">
                <a:solidFill>
                  <a:srgbClr val="0000FF"/>
                </a:solidFill>
              </a:rPr>
              <a:t>BSAF, </a:t>
            </a:r>
            <a:r>
              <a:rPr lang="fr-FR" sz="5600" dirty="0">
                <a:solidFill>
                  <a:srgbClr val="0000FF"/>
                </a:solidFill>
              </a:rPr>
              <a:t>1986</a:t>
            </a:r>
            <a:r>
              <a:rPr lang="fr-FR" sz="5600" dirty="0" smtClean="0">
                <a:solidFill>
                  <a:srgbClr val="0000FF"/>
                </a:solidFill>
              </a:rPr>
              <a:t>.</a:t>
            </a:r>
          </a:p>
          <a:p>
            <a:pPr marL="0" indent="0">
              <a:lnSpc>
                <a:spcPct val="120000"/>
              </a:lnSpc>
              <a:spcBef>
                <a:spcPts val="0"/>
              </a:spcBef>
              <a:buFontTx/>
              <a:buChar char="-"/>
            </a:pPr>
            <a:r>
              <a:rPr lang="fr-FR" sz="5600" dirty="0" smtClean="0">
                <a:solidFill>
                  <a:srgbClr val="0000FF"/>
                </a:solidFill>
              </a:rPr>
              <a:t> Site </a:t>
            </a:r>
            <a:r>
              <a:rPr lang="fr-FR" sz="5600" dirty="0">
                <a:solidFill>
                  <a:srgbClr val="0000FF"/>
                </a:solidFill>
              </a:rPr>
              <a:t>Diocèse de Quimper et Léon – Saint Tudual (Tugdual</a:t>
            </a:r>
            <a:r>
              <a:rPr lang="fr-FR" sz="5600" dirty="0" smtClean="0">
                <a:solidFill>
                  <a:srgbClr val="0000FF"/>
                </a:solidFill>
              </a:rPr>
              <a:t>)</a:t>
            </a:r>
          </a:p>
          <a:p>
            <a:pPr marL="0" indent="0">
              <a:lnSpc>
                <a:spcPct val="120000"/>
              </a:lnSpc>
              <a:spcBef>
                <a:spcPts val="0"/>
              </a:spcBef>
              <a:buFontTx/>
              <a:buChar char="-"/>
            </a:pPr>
            <a:r>
              <a:rPr lang="fr-FR" sz="5600" dirty="0" smtClean="0">
                <a:solidFill>
                  <a:srgbClr val="0000FF"/>
                </a:solidFill>
              </a:rPr>
              <a:t> ELUDUT, Jean-Paul, « Les hauteurs fortifiées de l’Ellé au Blavet : une ligne de crête stratégique ? », Bulletin de la Société Archéologique et d’Histoire du pays de Lorient, BSAHL, N°40, p. 42, 2011-2012.</a:t>
            </a:r>
          </a:p>
          <a:p>
            <a:pPr marL="0" indent="0">
              <a:lnSpc>
                <a:spcPct val="120000"/>
              </a:lnSpc>
              <a:spcBef>
                <a:spcPts val="0"/>
              </a:spcBef>
              <a:buFontTx/>
              <a:buChar char="-"/>
            </a:pPr>
            <a:r>
              <a:rPr lang="fr-FR" sz="5600" dirty="0" smtClean="0">
                <a:solidFill>
                  <a:srgbClr val="0000FF"/>
                </a:solidFill>
              </a:rPr>
              <a:t> JOB AN IRIEN, Abbé, Texte de la Conférence donnée le 25 janvier 2003 dans la salle du L.A.C à Loctudy, 2003.</a:t>
            </a:r>
          </a:p>
          <a:p>
            <a:pPr marL="0" indent="0">
              <a:lnSpc>
                <a:spcPct val="120000"/>
              </a:lnSpc>
              <a:spcBef>
                <a:spcPts val="0"/>
              </a:spcBef>
              <a:buFontTx/>
              <a:buChar char="-"/>
            </a:pPr>
            <a:endParaRPr lang="fr-FR" sz="4800" dirty="0" smtClean="0">
              <a:solidFill>
                <a:srgbClr val="0000FF"/>
              </a:solidFill>
            </a:endParaRPr>
          </a:p>
          <a:p>
            <a:pPr marL="0" indent="0">
              <a:lnSpc>
                <a:spcPct val="120000"/>
              </a:lnSpc>
              <a:spcBef>
                <a:spcPts val="0"/>
              </a:spcBef>
              <a:buFontTx/>
              <a:buChar char="-"/>
            </a:pPr>
            <a:endParaRPr lang="fr-FR" sz="4800" dirty="0">
              <a:solidFill>
                <a:srgbClr val="0000FF"/>
              </a:solidFill>
            </a:endParaRPr>
          </a:p>
        </p:txBody>
      </p:sp>
      <p:sp>
        <p:nvSpPr>
          <p:cNvPr id="4" name="ZoneTexte 3"/>
          <p:cNvSpPr txBox="1"/>
          <p:nvPr/>
        </p:nvSpPr>
        <p:spPr>
          <a:xfrm>
            <a:off x="8244408" y="6453336"/>
            <a:ext cx="445702" cy="369332"/>
          </a:xfrm>
          <a:prstGeom prst="rect">
            <a:avLst/>
          </a:prstGeom>
          <a:noFill/>
        </p:spPr>
        <p:txBody>
          <a:bodyPr wrap="square" rtlCol="0">
            <a:spAutoFit/>
          </a:bodyPr>
          <a:lstStyle/>
          <a:p>
            <a:r>
              <a:rPr lang="fr-FR" dirty="0" smtClean="0"/>
              <a:t>61</a:t>
            </a:r>
            <a:endParaRPr lang="fr-FR" dirty="0"/>
          </a:p>
        </p:txBody>
      </p:sp>
    </p:spTree>
    <p:extLst>
      <p:ext uri="{BB962C8B-B14F-4D97-AF65-F5344CB8AC3E}">
        <p14:creationId xmlns:p14="http://schemas.microsoft.com/office/powerpoint/2010/main" xmlns="" val="4034206293"/>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0"/>
            <a:ext cx="8229600" cy="764704"/>
          </a:xfrm>
        </p:spPr>
        <p:txBody>
          <a:bodyPr>
            <a:normAutofit/>
          </a:bodyPr>
          <a:lstStyle/>
          <a:p>
            <a:r>
              <a:rPr lang="fr-FR" sz="3200" b="1" dirty="0"/>
              <a:t>Loctudy </a:t>
            </a:r>
            <a:r>
              <a:rPr lang="fr-FR" sz="3200" b="1" dirty="0" smtClean="0"/>
              <a:t>– monuments &gt; VIIIe siècle</a:t>
            </a:r>
            <a:endParaRPr lang="fr-FR" sz="3200" b="1" dirty="0"/>
          </a:p>
        </p:txBody>
      </p:sp>
      <p:sp>
        <p:nvSpPr>
          <p:cNvPr id="3" name="Espace réservé du contenu 2"/>
          <p:cNvSpPr>
            <a:spLocks noGrp="1"/>
          </p:cNvSpPr>
          <p:nvPr>
            <p:ph idx="1"/>
          </p:nvPr>
        </p:nvSpPr>
        <p:spPr>
          <a:xfrm>
            <a:off x="251520" y="620688"/>
            <a:ext cx="8640960" cy="6984776"/>
          </a:xfrm>
        </p:spPr>
        <p:txBody>
          <a:bodyPr>
            <a:noAutofit/>
          </a:bodyPr>
          <a:lstStyle/>
          <a:p>
            <a:pPr marL="0" indent="0" algn="just">
              <a:lnSpc>
                <a:spcPct val="120000"/>
              </a:lnSpc>
              <a:spcBef>
                <a:spcPts val="0"/>
              </a:spcBef>
            </a:pPr>
            <a:r>
              <a:rPr lang="fr-FR" sz="1400" b="1" dirty="0" smtClean="0">
                <a:solidFill>
                  <a:srgbClr val="FF0000"/>
                </a:solidFill>
              </a:rPr>
              <a:t> Croix </a:t>
            </a:r>
            <a:r>
              <a:rPr lang="fr-FR" sz="1400" b="1" dirty="0">
                <a:solidFill>
                  <a:srgbClr val="FF0000"/>
                </a:solidFill>
              </a:rPr>
              <a:t>celtique de la chapelle du Croachou en </a:t>
            </a:r>
            <a:r>
              <a:rPr lang="fr-FR" sz="1400" b="1" dirty="0" smtClean="0">
                <a:solidFill>
                  <a:srgbClr val="FF0000"/>
                </a:solidFill>
              </a:rPr>
              <a:t>Loctudy</a:t>
            </a:r>
          </a:p>
          <a:p>
            <a:pPr marL="0" indent="0" algn="just">
              <a:lnSpc>
                <a:spcPct val="120000"/>
              </a:lnSpc>
              <a:spcBef>
                <a:spcPts val="0"/>
              </a:spcBef>
            </a:pPr>
            <a:r>
              <a:rPr lang="fr-FR" sz="1400" dirty="0" smtClean="0">
                <a:solidFill>
                  <a:srgbClr val="FF0000"/>
                </a:solidFill>
              </a:rPr>
              <a:t> Localisation</a:t>
            </a:r>
            <a:r>
              <a:rPr lang="fr-FR" sz="1400" dirty="0">
                <a:solidFill>
                  <a:srgbClr val="FF0000"/>
                </a:solidFill>
              </a:rPr>
              <a:t> : Loctudy, chapelle du Croachou (placître, actuellement derrière la chapelle).</a:t>
            </a:r>
          </a:p>
          <a:p>
            <a:pPr marL="0" indent="0" algn="just">
              <a:lnSpc>
                <a:spcPct val="120000"/>
              </a:lnSpc>
              <a:spcBef>
                <a:spcPts val="0"/>
              </a:spcBef>
            </a:pPr>
            <a:r>
              <a:rPr lang="fr-FR" sz="1400" dirty="0" smtClean="0">
                <a:solidFill>
                  <a:srgbClr val="FF0000"/>
                </a:solidFill>
              </a:rPr>
              <a:t> Epoque</a:t>
            </a:r>
            <a:r>
              <a:rPr lang="fr-FR" sz="1400" dirty="0">
                <a:solidFill>
                  <a:srgbClr val="FF0000"/>
                </a:solidFill>
              </a:rPr>
              <a:t> : à déterminer (&gt; VIII</a:t>
            </a:r>
            <a:r>
              <a:rPr lang="fr-FR" sz="1400" baseline="30000" dirty="0">
                <a:solidFill>
                  <a:srgbClr val="FF0000"/>
                </a:solidFill>
              </a:rPr>
              <a:t>e</a:t>
            </a:r>
            <a:r>
              <a:rPr lang="fr-FR" sz="1400" dirty="0">
                <a:solidFill>
                  <a:srgbClr val="FF0000"/>
                </a:solidFill>
              </a:rPr>
              <a:t> siècle</a:t>
            </a:r>
            <a:r>
              <a:rPr lang="fr-FR" sz="1400" dirty="0" smtClean="0">
                <a:solidFill>
                  <a:srgbClr val="FF0000"/>
                </a:solidFill>
              </a:rPr>
              <a:t>).</a:t>
            </a:r>
          </a:p>
          <a:p>
            <a:pPr marL="0" indent="0" algn="just">
              <a:lnSpc>
                <a:spcPct val="120000"/>
              </a:lnSpc>
              <a:spcBef>
                <a:spcPts val="0"/>
              </a:spcBef>
            </a:pPr>
            <a:r>
              <a:rPr lang="fr-FR" sz="1400" dirty="0" smtClean="0">
                <a:solidFill>
                  <a:srgbClr val="FF0000"/>
                </a:solidFill>
              </a:rPr>
              <a:t> Désignation : Les Croix, </a:t>
            </a:r>
            <a:r>
              <a:rPr lang="fr-FR" sz="1400" i="1" dirty="0" smtClean="0">
                <a:solidFill>
                  <a:srgbClr val="FF0000"/>
                </a:solidFill>
              </a:rPr>
              <a:t>Croachou, Croiziou, Croëzou</a:t>
            </a:r>
            <a:endParaRPr lang="fr-FR" sz="1400" i="1" dirty="0">
              <a:solidFill>
                <a:srgbClr val="FF0000"/>
              </a:solidFill>
            </a:endParaRPr>
          </a:p>
          <a:p>
            <a:pPr marL="0" indent="0" algn="just">
              <a:lnSpc>
                <a:spcPct val="120000"/>
              </a:lnSpc>
              <a:spcBef>
                <a:spcPts val="0"/>
              </a:spcBef>
            </a:pPr>
            <a:r>
              <a:rPr lang="fr-FR" sz="1400" dirty="0" smtClean="0"/>
              <a:t> Une </a:t>
            </a:r>
            <a:r>
              <a:rPr lang="fr-FR" sz="1400" dirty="0">
                <a:solidFill>
                  <a:srgbClr val="FF0000"/>
                </a:solidFill>
              </a:rPr>
              <a:t>croix celtique ou nimbée </a:t>
            </a:r>
            <a:r>
              <a:rPr lang="fr-FR" sz="1400" dirty="0"/>
              <a:t>ancienne est située derrière la chapelle du Croachou en Loctudy. Il existait deux croix celtiques, a priori à deux emplacements proches mais différents , d’où le pluriel breton croachou (en /</a:t>
            </a:r>
            <a:r>
              <a:rPr lang="fr-FR" sz="1400" i="1" dirty="0"/>
              <a:t>ou</a:t>
            </a:r>
            <a:r>
              <a:rPr lang="fr-FR" sz="1400" dirty="0"/>
              <a:t>/). L’une des croix porte un crucifix compris dans un panneau à accolades ; de l’autre croix, il ne subsiste qu’un socle rectangulaire. </a:t>
            </a:r>
          </a:p>
          <a:p>
            <a:pPr marL="0" indent="0" algn="just">
              <a:lnSpc>
                <a:spcPct val="120000"/>
              </a:lnSpc>
              <a:spcBef>
                <a:spcPts val="0"/>
              </a:spcBef>
            </a:pPr>
            <a:r>
              <a:rPr lang="fr-FR" sz="1400" dirty="0" smtClean="0"/>
              <a:t> Pourquoi </a:t>
            </a:r>
            <a:r>
              <a:rPr lang="fr-FR" sz="1400" dirty="0"/>
              <a:t>deux croix ? Existait-il deux saints celtiques à vénérer à Loctudy ?</a:t>
            </a:r>
          </a:p>
          <a:p>
            <a:pPr marL="0" indent="0" algn="just">
              <a:lnSpc>
                <a:spcPct val="120000"/>
              </a:lnSpc>
              <a:spcBef>
                <a:spcPts val="0"/>
              </a:spcBef>
            </a:pPr>
            <a:r>
              <a:rPr lang="fr-FR" sz="1400" dirty="0" smtClean="0"/>
              <a:t> Outre </a:t>
            </a:r>
            <a:r>
              <a:rPr lang="fr-FR" sz="1400" dirty="0"/>
              <a:t>la relation de la chapelle avec la Vierge à l’enfant, dite Notre Dame des Croix, un pardon était dédié à </a:t>
            </a:r>
            <a:r>
              <a:rPr lang="fr-FR" sz="1400" dirty="0">
                <a:solidFill>
                  <a:srgbClr val="FF0000"/>
                </a:solidFill>
              </a:rPr>
              <a:t>saint Maurice</a:t>
            </a:r>
            <a:r>
              <a:rPr lang="fr-FR" sz="1400" dirty="0"/>
              <a:t>. </a:t>
            </a:r>
          </a:p>
          <a:p>
            <a:pPr marL="0" indent="0" algn="just">
              <a:lnSpc>
                <a:spcPct val="120000"/>
              </a:lnSpc>
              <a:spcBef>
                <a:spcPts val="0"/>
              </a:spcBef>
            </a:pPr>
            <a:r>
              <a:rPr lang="fr-FR" sz="1400" dirty="0" smtClean="0"/>
              <a:t> Des </a:t>
            </a:r>
            <a:r>
              <a:rPr lang="fr-FR" sz="1400" dirty="0"/>
              <a:t>croix en pierre avec un cercle en son centre ont été érigées dès le début du VIII</a:t>
            </a:r>
            <a:r>
              <a:rPr lang="fr-FR" sz="1400" baseline="30000" dirty="0"/>
              <a:t>e</a:t>
            </a:r>
            <a:r>
              <a:rPr lang="fr-FR" sz="1400" dirty="0"/>
              <a:t> siècle jusqu'à la fin du Moyen Âge en Irlande, en Écosse, au Pays de Galles et en Cornouailles. En Cornouailles anglaise (Cornwall), le modèle de croix diffère des autres régions, le cercle étant généralement plus large que la croix</a:t>
            </a:r>
            <a:r>
              <a:rPr lang="fr-FR" sz="1400" dirty="0" smtClean="0"/>
              <a:t>.</a:t>
            </a:r>
            <a:endParaRPr lang="fr-FR" sz="1400" dirty="0">
              <a:solidFill>
                <a:srgbClr val="FF0000"/>
              </a:solidFill>
            </a:endParaRPr>
          </a:p>
          <a:p>
            <a:pPr marL="0" indent="0" algn="just">
              <a:lnSpc>
                <a:spcPct val="120000"/>
              </a:lnSpc>
              <a:spcBef>
                <a:spcPts val="0"/>
              </a:spcBef>
            </a:pPr>
            <a:r>
              <a:rPr lang="fr-FR" sz="1400" dirty="0" smtClean="0"/>
              <a:t> A Loctudy, les </a:t>
            </a:r>
            <a:r>
              <a:rPr lang="fr-FR" sz="1400" dirty="0"/>
              <a:t>branches de la croix ne dépassent pas le cercle concentrique </a:t>
            </a:r>
            <a:endParaRPr lang="fr-FR" sz="1400" dirty="0" smtClean="0"/>
          </a:p>
          <a:p>
            <a:pPr marL="0" indent="0" algn="just">
              <a:lnSpc>
                <a:spcPct val="120000"/>
              </a:lnSpc>
              <a:spcBef>
                <a:spcPts val="0"/>
              </a:spcBef>
              <a:buNone/>
            </a:pPr>
            <a:r>
              <a:rPr lang="fr-FR" sz="1400" dirty="0" smtClean="0"/>
              <a:t>→ une </a:t>
            </a:r>
            <a:r>
              <a:rPr lang="fr-FR" sz="1400" dirty="0"/>
              <a:t>influence cornouaillaise outre-Manche est-elle envisageable ? </a:t>
            </a:r>
          </a:p>
          <a:p>
            <a:pPr marL="0" indent="0" algn="just">
              <a:lnSpc>
                <a:spcPct val="120000"/>
              </a:lnSpc>
              <a:spcBef>
                <a:spcPts val="0"/>
              </a:spcBef>
            </a:pPr>
            <a:r>
              <a:rPr lang="fr-FR" sz="1400" dirty="0"/>
              <a:t> </a:t>
            </a:r>
            <a:r>
              <a:rPr lang="fr-FR" sz="1400" dirty="0" smtClean="0"/>
              <a:t>L’emplacement </a:t>
            </a:r>
            <a:r>
              <a:rPr lang="fr-FR" sz="1400" dirty="0"/>
              <a:t>ancien de la seconde croix (inexistante) était situé au nord de la route Suler-Loctudy, de l’autre côté de la route par rapport à l’emplacement actuel de la première croix (existante</a:t>
            </a:r>
            <a:r>
              <a:rPr lang="fr-FR" sz="1400" dirty="0" smtClean="0"/>
              <a:t>).</a:t>
            </a:r>
          </a:p>
          <a:p>
            <a:pPr marL="0" indent="0" algn="just">
              <a:lnSpc>
                <a:spcPct val="120000"/>
              </a:lnSpc>
              <a:spcBef>
                <a:spcPts val="0"/>
              </a:spcBef>
            </a:pPr>
            <a:r>
              <a:rPr lang="fr-FR" sz="1400" dirty="0" smtClean="0"/>
              <a:t> Une date 1724 est gravée sur le mur nord-est de la chapelle : date de création de la chapelle (?)</a:t>
            </a:r>
            <a:endParaRPr lang="fr-FR" sz="1400" dirty="0"/>
          </a:p>
          <a:p>
            <a:pPr marL="0" indent="0" algn="just">
              <a:lnSpc>
                <a:spcPct val="120000"/>
              </a:lnSpc>
              <a:spcBef>
                <a:spcPts val="0"/>
              </a:spcBef>
            </a:pPr>
            <a:r>
              <a:rPr lang="fr-FR" sz="1400" dirty="0" smtClean="0">
                <a:solidFill>
                  <a:srgbClr val="0000FF"/>
                </a:solidFill>
              </a:rPr>
              <a:t> Sources :</a:t>
            </a:r>
          </a:p>
          <a:p>
            <a:pPr marL="0" indent="0" algn="just">
              <a:lnSpc>
                <a:spcPct val="120000"/>
              </a:lnSpc>
              <a:spcBef>
                <a:spcPts val="0"/>
              </a:spcBef>
              <a:buNone/>
            </a:pPr>
            <a:r>
              <a:rPr lang="fr-FR" sz="1400" dirty="0" smtClean="0">
                <a:solidFill>
                  <a:srgbClr val="0000FF"/>
                </a:solidFill>
              </a:rPr>
              <a:t>- Ensemble </a:t>
            </a:r>
            <a:r>
              <a:rPr lang="fr-FR" sz="1400" dirty="0">
                <a:solidFill>
                  <a:srgbClr val="0000FF"/>
                </a:solidFill>
              </a:rPr>
              <a:t>paroissial des Alentours de Plonivel, Loctudy, Notre Dame des Croix.</a:t>
            </a:r>
          </a:p>
          <a:p>
            <a:pPr marL="0" indent="0" algn="just">
              <a:lnSpc>
                <a:spcPct val="120000"/>
              </a:lnSpc>
              <a:spcBef>
                <a:spcPts val="0"/>
              </a:spcBef>
              <a:buNone/>
            </a:pPr>
            <a:r>
              <a:rPr lang="fr-FR" sz="1400" dirty="0" smtClean="0">
                <a:solidFill>
                  <a:srgbClr val="0000FF"/>
                </a:solidFill>
              </a:rPr>
              <a:t> - Site </a:t>
            </a:r>
            <a:r>
              <a:rPr lang="fr-FR" sz="1400" dirty="0" err="1" smtClean="0">
                <a:solidFill>
                  <a:srgbClr val="0000FF"/>
                </a:solidFill>
              </a:rPr>
              <a:t>Infobretagne</a:t>
            </a:r>
            <a:r>
              <a:rPr lang="fr-FR" sz="1400" dirty="0" smtClean="0">
                <a:solidFill>
                  <a:srgbClr val="0000FF"/>
                </a:solidFill>
              </a:rPr>
              <a:t> / Abbé </a:t>
            </a:r>
            <a:r>
              <a:rPr lang="fr-FR" sz="1400" dirty="0">
                <a:solidFill>
                  <a:srgbClr val="0000FF"/>
                </a:solidFill>
              </a:rPr>
              <a:t>M </a:t>
            </a:r>
            <a:r>
              <a:rPr lang="fr-FR" sz="1400" dirty="0" smtClean="0">
                <a:solidFill>
                  <a:srgbClr val="0000FF"/>
                </a:solidFill>
              </a:rPr>
              <a:t>Abgrall</a:t>
            </a:r>
            <a:endParaRPr lang="fr-FR" sz="1400" dirty="0"/>
          </a:p>
        </p:txBody>
      </p:sp>
      <p:sp>
        <p:nvSpPr>
          <p:cNvPr id="4" name="ZoneTexte 3"/>
          <p:cNvSpPr txBox="1"/>
          <p:nvPr/>
        </p:nvSpPr>
        <p:spPr>
          <a:xfrm>
            <a:off x="8244408" y="6453336"/>
            <a:ext cx="445702" cy="369332"/>
          </a:xfrm>
          <a:prstGeom prst="rect">
            <a:avLst/>
          </a:prstGeom>
          <a:noFill/>
        </p:spPr>
        <p:txBody>
          <a:bodyPr wrap="square" rtlCol="0">
            <a:spAutoFit/>
          </a:bodyPr>
          <a:lstStyle/>
          <a:p>
            <a:r>
              <a:rPr lang="fr-FR" dirty="0" smtClean="0"/>
              <a:t>62</a:t>
            </a:r>
            <a:endParaRPr lang="fr-FR" dirty="0"/>
          </a:p>
        </p:txBody>
      </p:sp>
    </p:spTree>
    <p:extLst>
      <p:ext uri="{BB962C8B-B14F-4D97-AF65-F5344CB8AC3E}">
        <p14:creationId xmlns:p14="http://schemas.microsoft.com/office/powerpoint/2010/main" xmlns="" val="171509936"/>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179512" y="1"/>
            <a:ext cx="8712968" cy="692696"/>
          </a:xfrm>
        </p:spPr>
        <p:txBody>
          <a:bodyPr>
            <a:normAutofit/>
          </a:bodyPr>
          <a:lstStyle/>
          <a:p>
            <a:r>
              <a:rPr lang="fr-FR" sz="3200" b="1" dirty="0"/>
              <a:t>Loctudy – monuments &gt; VIIIe siècle</a:t>
            </a:r>
          </a:p>
        </p:txBody>
      </p:sp>
      <p:sp>
        <p:nvSpPr>
          <p:cNvPr id="3" name="Sous-titre 2"/>
          <p:cNvSpPr>
            <a:spLocks noGrp="1"/>
          </p:cNvSpPr>
          <p:nvPr>
            <p:ph type="subTitle" idx="1"/>
          </p:nvPr>
        </p:nvSpPr>
        <p:spPr>
          <a:xfrm>
            <a:off x="1115616" y="5805264"/>
            <a:ext cx="3206278" cy="553616"/>
          </a:xfrm>
        </p:spPr>
        <p:txBody>
          <a:bodyPr>
            <a:normAutofit fontScale="55000" lnSpcReduction="20000"/>
          </a:bodyPr>
          <a:lstStyle/>
          <a:p>
            <a:r>
              <a:rPr lang="fr-FR" dirty="0" smtClean="0">
                <a:solidFill>
                  <a:schemeClr val="tx1"/>
                </a:solidFill>
              </a:rPr>
              <a:t>Fig. : Croix celtique de la chapelle du Croachou</a:t>
            </a:r>
          </a:p>
          <a:p>
            <a:endParaRPr lang="fr-FR" dirty="0"/>
          </a:p>
        </p:txBody>
      </p:sp>
      <p:pic>
        <p:nvPicPr>
          <p:cNvPr id="4" name="Image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1115616" y="1268760"/>
            <a:ext cx="3206278" cy="4258905"/>
          </a:xfrm>
          <a:prstGeom prst="rect">
            <a:avLst/>
          </a:prstGeom>
        </p:spPr>
      </p:pic>
      <p:sp>
        <p:nvSpPr>
          <p:cNvPr id="5" name="Rectangle 4"/>
          <p:cNvSpPr/>
          <p:nvPr/>
        </p:nvSpPr>
        <p:spPr>
          <a:xfrm>
            <a:off x="168112" y="795093"/>
            <a:ext cx="3971840" cy="523220"/>
          </a:xfrm>
          <a:prstGeom prst="rect">
            <a:avLst/>
          </a:prstGeom>
        </p:spPr>
        <p:txBody>
          <a:bodyPr wrap="square">
            <a:spAutoFit/>
          </a:bodyPr>
          <a:lstStyle/>
          <a:p>
            <a:pPr marL="0" lvl="2" algn="just">
              <a:buFont typeface="Arial" panose="020B0604020202020204" pitchFamily="34" charset="0"/>
              <a:buChar char="•"/>
            </a:pPr>
            <a:r>
              <a:rPr lang="fr-FR" sz="1400" dirty="0" smtClean="0">
                <a:solidFill>
                  <a:srgbClr val="FF0000"/>
                </a:solidFill>
              </a:rPr>
              <a:t> </a:t>
            </a:r>
            <a:r>
              <a:rPr lang="fr-FR" sz="1400" b="1" dirty="0" smtClean="0">
                <a:solidFill>
                  <a:srgbClr val="FF0000"/>
                </a:solidFill>
              </a:rPr>
              <a:t>Croix celtique de la chapelle du Croachou </a:t>
            </a:r>
          </a:p>
          <a:p>
            <a:pPr marL="0" lvl="2" algn="just"/>
            <a:endParaRPr lang="fr-FR" sz="1400" b="1" dirty="0"/>
          </a:p>
        </p:txBody>
      </p:sp>
      <p:pic>
        <p:nvPicPr>
          <p:cNvPr id="6" name="Image 5" descr="C:\__Loctudy\Loctudy - Chapelles\Loctudy - Chapelle Croachou\IMG_0360.JPG"/>
          <p:cNvPicPr/>
          <p:nvPr/>
        </p:nvPicPr>
        <p:blipFill>
          <a:blip r:embed="rId3" cstate="print"/>
          <a:srcRect/>
          <a:stretch>
            <a:fillRect/>
          </a:stretch>
        </p:blipFill>
        <p:spPr bwMode="auto">
          <a:xfrm>
            <a:off x="5868144" y="2348880"/>
            <a:ext cx="2297832" cy="1418718"/>
          </a:xfrm>
          <a:prstGeom prst="rect">
            <a:avLst/>
          </a:prstGeom>
          <a:noFill/>
          <a:ln w="9525">
            <a:noFill/>
            <a:miter lim="800000"/>
            <a:headEnd/>
            <a:tailEnd/>
          </a:ln>
        </p:spPr>
      </p:pic>
      <p:sp>
        <p:nvSpPr>
          <p:cNvPr id="7" name="Sous-titre 2"/>
          <p:cNvSpPr txBox="1">
            <a:spLocks/>
          </p:cNvSpPr>
          <p:nvPr/>
        </p:nvSpPr>
        <p:spPr>
          <a:xfrm>
            <a:off x="5436096" y="4005064"/>
            <a:ext cx="3206278" cy="553616"/>
          </a:xfrm>
          <a:prstGeom prst="rect">
            <a:avLst/>
          </a:prstGeom>
        </p:spPr>
        <p:txBody>
          <a:bodyPr vert="horz" lIns="91440" tIns="45720" rIns="91440" bIns="45720" rtlCol="0">
            <a:normAutofit fontScale="55000" lnSpcReduction="20000"/>
          </a:body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fr-FR" sz="3200" b="0" i="0" u="none" strike="noStrike" kern="1200" cap="none" spc="0" normalizeH="0" baseline="0" noProof="0" dirty="0" smtClean="0">
                <a:ln>
                  <a:noFill/>
                </a:ln>
                <a:solidFill>
                  <a:schemeClr val="tx1"/>
                </a:solidFill>
                <a:effectLst/>
                <a:uLnTx/>
                <a:uFillTx/>
                <a:latin typeface="+mn-lt"/>
                <a:ea typeface="+mn-ea"/>
                <a:cs typeface="+mn-cs"/>
              </a:rPr>
              <a:t>Fig. : Date</a:t>
            </a:r>
            <a:r>
              <a:rPr kumimoji="0" lang="fr-FR" sz="3200" b="0" i="0" u="none" strike="noStrike" kern="1200" cap="none" spc="0" normalizeH="0" noProof="0" dirty="0" smtClean="0">
                <a:ln>
                  <a:noFill/>
                </a:ln>
                <a:solidFill>
                  <a:schemeClr val="tx1"/>
                </a:solidFill>
                <a:effectLst/>
                <a:uLnTx/>
                <a:uFillTx/>
                <a:latin typeface="+mn-lt"/>
                <a:ea typeface="+mn-ea"/>
                <a:cs typeface="+mn-cs"/>
              </a:rPr>
              <a:t> 1724 gravée sur</a:t>
            </a:r>
            <a:r>
              <a:rPr kumimoji="0" lang="fr-FR" sz="3200" b="0" i="0" u="none" strike="noStrike" kern="1200" cap="none" spc="0" normalizeH="0" baseline="0" noProof="0" dirty="0" smtClean="0">
                <a:ln>
                  <a:noFill/>
                </a:ln>
                <a:solidFill>
                  <a:schemeClr val="tx1"/>
                </a:solidFill>
                <a:effectLst/>
                <a:uLnTx/>
                <a:uFillTx/>
                <a:latin typeface="+mn-lt"/>
                <a:ea typeface="+mn-ea"/>
                <a:cs typeface="+mn-cs"/>
              </a:rPr>
              <a:t> la chapelle du Croachou</a:t>
            </a:r>
          </a:p>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fr-FR" sz="3200" b="0" i="0" u="none" strike="noStrike" kern="1200" cap="none" spc="0" normalizeH="0" baseline="0" noProof="0" dirty="0">
              <a:ln>
                <a:noFill/>
              </a:ln>
              <a:solidFill>
                <a:schemeClr val="tx1">
                  <a:tint val="75000"/>
                </a:schemeClr>
              </a:solidFill>
              <a:effectLst/>
              <a:uLnTx/>
              <a:uFillTx/>
              <a:latin typeface="+mn-lt"/>
              <a:ea typeface="+mn-ea"/>
              <a:cs typeface="+mn-cs"/>
            </a:endParaRPr>
          </a:p>
        </p:txBody>
      </p:sp>
      <p:sp>
        <p:nvSpPr>
          <p:cNvPr id="8" name="ZoneTexte 7"/>
          <p:cNvSpPr txBox="1"/>
          <p:nvPr/>
        </p:nvSpPr>
        <p:spPr>
          <a:xfrm>
            <a:off x="8244408" y="6453336"/>
            <a:ext cx="445702" cy="369332"/>
          </a:xfrm>
          <a:prstGeom prst="rect">
            <a:avLst/>
          </a:prstGeom>
          <a:noFill/>
        </p:spPr>
        <p:txBody>
          <a:bodyPr wrap="square" rtlCol="0">
            <a:spAutoFit/>
          </a:bodyPr>
          <a:lstStyle/>
          <a:p>
            <a:r>
              <a:rPr lang="fr-FR" dirty="0" smtClean="0"/>
              <a:t>63</a:t>
            </a:r>
            <a:endParaRPr lang="fr-FR" dirty="0"/>
          </a:p>
        </p:txBody>
      </p:sp>
    </p:spTree>
    <p:extLst>
      <p:ext uri="{BB962C8B-B14F-4D97-AF65-F5344CB8AC3E}">
        <p14:creationId xmlns:p14="http://schemas.microsoft.com/office/powerpoint/2010/main" xmlns="" val="829402575"/>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699792" y="1268760"/>
            <a:ext cx="3456384" cy="1143000"/>
          </a:xfrm>
        </p:spPr>
        <p:txBody>
          <a:bodyPr>
            <a:normAutofit/>
          </a:bodyPr>
          <a:lstStyle/>
          <a:p>
            <a:r>
              <a:rPr lang="fr-FR" dirty="0" smtClean="0"/>
              <a:t>Chapitre 4</a:t>
            </a:r>
            <a:endParaRPr lang="fr-FR" dirty="0"/>
          </a:p>
        </p:txBody>
      </p:sp>
      <p:sp>
        <p:nvSpPr>
          <p:cNvPr id="3" name="Espace réservé du contenu 2"/>
          <p:cNvSpPr>
            <a:spLocks noGrp="1"/>
          </p:cNvSpPr>
          <p:nvPr>
            <p:ph idx="1"/>
          </p:nvPr>
        </p:nvSpPr>
        <p:spPr>
          <a:xfrm>
            <a:off x="457200" y="2276872"/>
            <a:ext cx="8229600" cy="3849291"/>
          </a:xfrm>
        </p:spPr>
        <p:txBody>
          <a:bodyPr/>
          <a:lstStyle/>
          <a:p>
            <a:pPr>
              <a:buNone/>
            </a:pPr>
            <a:endParaRPr lang="fr-FR" dirty="0" smtClean="0"/>
          </a:p>
          <a:p>
            <a:pPr>
              <a:buNone/>
            </a:pPr>
            <a:endParaRPr lang="fr-FR" dirty="0"/>
          </a:p>
        </p:txBody>
      </p:sp>
      <p:sp>
        <p:nvSpPr>
          <p:cNvPr id="4" name="Sous-titre 2"/>
          <p:cNvSpPr txBox="1">
            <a:spLocks/>
          </p:cNvSpPr>
          <p:nvPr/>
        </p:nvSpPr>
        <p:spPr>
          <a:xfrm>
            <a:off x="539552" y="3886200"/>
            <a:ext cx="7920880" cy="694928"/>
          </a:xfrm>
          <a:prstGeom prst="rect">
            <a:avLst/>
          </a:prstGeom>
          <a:ln>
            <a:solidFill>
              <a:schemeClr val="tx1"/>
            </a:solidFill>
          </a:ln>
        </p:spPr>
        <p:txBody>
          <a:bodyPr vert="horz" lIns="91440" tIns="45720" rIns="91440" bIns="45720" rtlCol="0">
            <a:normAutofit/>
          </a:bodyPr>
          <a:lstStyle/>
          <a:p>
            <a:pPr marL="342900" lvl="0" indent="-342900">
              <a:spcBef>
                <a:spcPct val="20000"/>
              </a:spcBef>
            </a:pPr>
            <a:r>
              <a:rPr lang="fr-FR" sz="3200" b="1" dirty="0" smtClean="0"/>
              <a:t>Loctudy - Hypothèse d’un scénario historique</a:t>
            </a:r>
            <a:r>
              <a:rPr kumimoji="0" lang="fr-FR" sz="3200" b="1" i="0" u="none" strike="noStrike" kern="1200" cap="none" spc="0" normalizeH="0" baseline="0" noProof="0" dirty="0" smtClean="0">
                <a:ln>
                  <a:noFill/>
                </a:ln>
                <a:solidFill>
                  <a:schemeClr val="tx1"/>
                </a:solidFill>
                <a:effectLst/>
                <a:uLnTx/>
                <a:uFillTx/>
                <a:latin typeface="+mn-lt"/>
                <a:ea typeface="+mn-ea"/>
                <a:cs typeface="+mn-cs"/>
              </a:rPr>
              <a:t>. </a:t>
            </a:r>
            <a:endParaRPr kumimoji="0" lang="fr-FR" sz="3200" b="1" i="0" u="none" strike="noStrike" kern="1200" cap="none" spc="0" normalizeH="0" baseline="0" noProof="0" dirty="0">
              <a:ln>
                <a:noFill/>
              </a:ln>
              <a:solidFill>
                <a:schemeClr val="tx1"/>
              </a:solidFill>
              <a:effectLst/>
              <a:uLnTx/>
              <a:uFillTx/>
              <a:latin typeface="+mn-lt"/>
              <a:ea typeface="+mn-ea"/>
              <a:cs typeface="+mn-cs"/>
            </a:endParaRPr>
          </a:p>
        </p:txBody>
      </p:sp>
      <p:sp>
        <p:nvSpPr>
          <p:cNvPr id="5" name="ZoneTexte 4"/>
          <p:cNvSpPr txBox="1"/>
          <p:nvPr/>
        </p:nvSpPr>
        <p:spPr>
          <a:xfrm>
            <a:off x="8100392" y="6453336"/>
            <a:ext cx="589718" cy="369332"/>
          </a:xfrm>
          <a:prstGeom prst="rect">
            <a:avLst/>
          </a:prstGeom>
          <a:noFill/>
        </p:spPr>
        <p:txBody>
          <a:bodyPr wrap="square" rtlCol="0">
            <a:spAutoFit/>
          </a:bodyPr>
          <a:lstStyle/>
          <a:p>
            <a:r>
              <a:rPr lang="fr-FR" dirty="0" smtClean="0"/>
              <a:t>64</a:t>
            </a:r>
            <a:endParaRPr lang="fr-FR" dirty="0"/>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79512" y="0"/>
            <a:ext cx="8712968" cy="1143000"/>
          </a:xfrm>
        </p:spPr>
        <p:txBody>
          <a:bodyPr>
            <a:normAutofit/>
          </a:bodyPr>
          <a:lstStyle/>
          <a:p>
            <a:r>
              <a:rPr lang="fr-FR" sz="3200" b="1" dirty="0" smtClean="0"/>
              <a:t>Loctudy - Hypothèse d’un scénario historique. 1/9</a:t>
            </a:r>
            <a:endParaRPr lang="fr-FR" sz="3200" dirty="0"/>
          </a:p>
        </p:txBody>
      </p:sp>
      <p:sp>
        <p:nvSpPr>
          <p:cNvPr id="3" name="Espace réservé du contenu 2"/>
          <p:cNvSpPr>
            <a:spLocks noGrp="1"/>
          </p:cNvSpPr>
          <p:nvPr>
            <p:ph idx="1"/>
          </p:nvPr>
        </p:nvSpPr>
        <p:spPr>
          <a:xfrm>
            <a:off x="251520" y="908720"/>
            <a:ext cx="8640960" cy="5949280"/>
          </a:xfrm>
        </p:spPr>
        <p:txBody>
          <a:bodyPr>
            <a:normAutofit fontScale="40000" lnSpcReduction="20000"/>
          </a:bodyPr>
          <a:lstStyle/>
          <a:p>
            <a:pPr marL="0" indent="0" algn="just">
              <a:lnSpc>
                <a:spcPct val="120000"/>
              </a:lnSpc>
              <a:spcBef>
                <a:spcPts val="0"/>
              </a:spcBef>
            </a:pPr>
            <a:r>
              <a:rPr lang="fr-FR" sz="4000" dirty="0" smtClean="0"/>
              <a:t> Une hypothèse (à valider) d’un scénario sur l’origine historique de Loctudy est proposée.</a:t>
            </a:r>
          </a:p>
          <a:p>
            <a:pPr marL="0" indent="0" algn="just">
              <a:lnSpc>
                <a:spcPct val="120000"/>
              </a:lnSpc>
              <a:spcBef>
                <a:spcPts val="0"/>
              </a:spcBef>
            </a:pPr>
            <a:r>
              <a:rPr lang="fr-FR" sz="4000" dirty="0" smtClean="0"/>
              <a:t> Au Paléolithique, les premiers </a:t>
            </a:r>
            <a:r>
              <a:rPr lang="fr-FR" sz="4000" dirty="0" err="1" smtClean="0"/>
              <a:t>Loctudistes</a:t>
            </a:r>
            <a:r>
              <a:rPr lang="fr-FR" sz="4000" dirty="0" smtClean="0"/>
              <a:t> arrivent à ante-Loctudy. </a:t>
            </a:r>
          </a:p>
          <a:p>
            <a:pPr marL="0" indent="0" algn="just">
              <a:lnSpc>
                <a:spcPct val="120000"/>
              </a:lnSpc>
              <a:spcBef>
                <a:spcPts val="0"/>
              </a:spcBef>
            </a:pPr>
            <a:r>
              <a:rPr lang="fr-FR" sz="4000" dirty="0" smtClean="0"/>
              <a:t> Au Mésolithique, cette période est très peu représentée à ante-Loctudy.</a:t>
            </a:r>
          </a:p>
          <a:p>
            <a:pPr marL="0" indent="0" algn="just">
              <a:lnSpc>
                <a:spcPct val="120000"/>
              </a:lnSpc>
              <a:spcBef>
                <a:spcPts val="0"/>
              </a:spcBef>
            </a:pPr>
            <a:r>
              <a:rPr lang="fr-FR" sz="4000" dirty="0" smtClean="0"/>
              <a:t> Au Néolithique, des groupes humains s’établissent à Coz-Castel et Keraugant près d’un point d’eau et plus loin à Ezer. A ante-Loctudy, à Keraugant, une haute stèle néolithique de 4 m domine l’espace alentour en haut d’une vallée. A Coz-Castel, en contrebas de Keraugant, où l’eau abonde, une enceinte défensive abritait un groupe humain. N’est-ce pas là le premier centre de vie primitif de ante-Loctudy ? L’alignement de la stèle de Kercorentin avec la stèle de Keraugant forme un axe parfait est-ouest. Le menhir de Penglaouic, sur la terre ferme et près d’une source, marque un territoire au bord de la rivière Teir.</a:t>
            </a:r>
          </a:p>
          <a:p>
            <a:pPr marL="0" indent="0" algn="just">
              <a:lnSpc>
                <a:spcPct val="120000"/>
              </a:lnSpc>
              <a:spcBef>
                <a:spcPts val="0"/>
              </a:spcBef>
            </a:pPr>
            <a:r>
              <a:rPr lang="fr-FR" sz="4000" dirty="0" smtClean="0"/>
              <a:t> A l’Âge du Bronze, des groupes humains s’établissent à Coadigou et Kergall. A Coadigou, dans une clairière de la forêt littorale, un groupe humain exploite des sauneries sur le rivage maritime ou un marais de Coadigou entre Langoz et Kergall. Les tumulus de Coadigou sont les témoins muets de cette présence saunière. Les tumulus étaient peut-être des tombes de chefs locaux propriétaires des sauneries.</a:t>
            </a:r>
          </a:p>
          <a:p>
            <a:pPr marL="0" indent="0" algn="just">
              <a:lnSpc>
                <a:spcPct val="120000"/>
              </a:lnSpc>
              <a:spcBef>
                <a:spcPts val="0"/>
              </a:spcBef>
            </a:pPr>
            <a:r>
              <a:rPr lang="fr-FR" sz="4000" dirty="0" smtClean="0"/>
              <a:t> A l’Âge du Fer, des groupes humains s’établissent à Kermaria et à Keralio, près de </a:t>
            </a:r>
            <a:r>
              <a:rPr lang="fr-FR" sz="4000" dirty="0" err="1" smtClean="0"/>
              <a:t>ante-Pont-l’Abbé</a:t>
            </a:r>
            <a:r>
              <a:rPr lang="fr-FR" sz="4000" dirty="0" smtClean="0"/>
              <a:t>. Un sanctuaire comporte des stèles cosmogoniques à Kermaria. Une stèle à motif est levée sur un promontoire argilo-sablonneux à Keralio près de la rivière Teir. Ces hommes portent un culte à des divinités associées à un ensemble de pierres à motifs indo-européen sculptés. A ante-Loctudy, à Porz-Gwen (ante-Porz-Bihan), une stèle de l’Âge du Fer d’environ 4 m est située au bord de l’anse de Porz- Gwen et marque peut-être la tombe d’un personnage important. A moins que cette stèle n’ait été transportée plus tard de Keraugant à Porz-Bihan. Un groupe humain lié à la pêche et à la poterie existe à Porz-Gwen à l’embouchure de la rivière de Poulpeye, donnant sur une large baie intérieure, formant la base d’un delta fluvial à trois branches. L’argile est peut-être extraite à Poulpeye.</a:t>
            </a:r>
          </a:p>
          <a:p>
            <a:pPr marL="0" indent="0" algn="just">
              <a:lnSpc>
                <a:spcPct val="120000"/>
              </a:lnSpc>
              <a:spcBef>
                <a:spcPts val="0"/>
              </a:spcBef>
            </a:pPr>
            <a:endParaRPr lang="fr-FR" sz="4000" dirty="0" smtClean="0"/>
          </a:p>
          <a:p>
            <a:pPr marL="0" indent="0" algn="just">
              <a:lnSpc>
                <a:spcPct val="120000"/>
              </a:lnSpc>
              <a:spcBef>
                <a:spcPts val="0"/>
              </a:spcBef>
            </a:pPr>
            <a:endParaRPr lang="fr-FR" sz="3400" dirty="0"/>
          </a:p>
        </p:txBody>
      </p:sp>
      <p:sp>
        <p:nvSpPr>
          <p:cNvPr id="4" name="ZoneTexte 3"/>
          <p:cNvSpPr txBox="1"/>
          <p:nvPr/>
        </p:nvSpPr>
        <p:spPr>
          <a:xfrm>
            <a:off x="8100392" y="6453336"/>
            <a:ext cx="589718" cy="369332"/>
          </a:xfrm>
          <a:prstGeom prst="rect">
            <a:avLst/>
          </a:prstGeom>
          <a:noFill/>
        </p:spPr>
        <p:txBody>
          <a:bodyPr wrap="square" rtlCol="0">
            <a:spAutoFit/>
          </a:bodyPr>
          <a:lstStyle/>
          <a:p>
            <a:r>
              <a:rPr lang="fr-FR" dirty="0" smtClean="0"/>
              <a:t>65</a:t>
            </a:r>
            <a:endParaRPr lang="fr-FR" dirty="0"/>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251520" y="1"/>
            <a:ext cx="8640960" cy="836712"/>
          </a:xfrm>
        </p:spPr>
        <p:txBody>
          <a:bodyPr>
            <a:normAutofit/>
          </a:bodyPr>
          <a:lstStyle/>
          <a:p>
            <a:r>
              <a:rPr lang="fr-FR" sz="3200" b="1" dirty="0" smtClean="0"/>
              <a:t>Loctudy - Hypothèse d’un scénario historique. 2/9</a:t>
            </a:r>
            <a:endParaRPr lang="fr-FR" sz="3200" dirty="0"/>
          </a:p>
        </p:txBody>
      </p:sp>
      <p:sp>
        <p:nvSpPr>
          <p:cNvPr id="3" name="Sous-titre 2"/>
          <p:cNvSpPr>
            <a:spLocks noGrp="1"/>
          </p:cNvSpPr>
          <p:nvPr>
            <p:ph type="subTitle" idx="1"/>
          </p:nvPr>
        </p:nvSpPr>
        <p:spPr>
          <a:xfrm>
            <a:off x="251520" y="1196752"/>
            <a:ext cx="8640960" cy="5661248"/>
          </a:xfrm>
        </p:spPr>
        <p:txBody>
          <a:bodyPr>
            <a:normAutofit fontScale="62500" lnSpcReduction="20000"/>
          </a:bodyPr>
          <a:lstStyle/>
          <a:p>
            <a:pPr algn="just">
              <a:buFont typeface="Arial" pitchFamily="34" charset="0"/>
              <a:buChar char="•"/>
            </a:pPr>
            <a:r>
              <a:rPr lang="fr-FR" dirty="0" smtClean="0">
                <a:solidFill>
                  <a:schemeClr val="tx1"/>
                </a:solidFill>
              </a:rPr>
              <a:t> A l’époque romaine, les gaulois armoricains (voire déjà bretons), en présence d’un camp romain, s’établissent sur une hauteur défensive près de </a:t>
            </a:r>
            <a:r>
              <a:rPr lang="fr-FR" dirty="0" err="1" smtClean="0">
                <a:solidFill>
                  <a:schemeClr val="tx1"/>
                </a:solidFill>
              </a:rPr>
              <a:t>ante-Pont-l’Abbé</a:t>
            </a:r>
            <a:r>
              <a:rPr lang="fr-FR" dirty="0" smtClean="0">
                <a:solidFill>
                  <a:schemeClr val="tx1"/>
                </a:solidFill>
              </a:rPr>
              <a:t> : la butte de </a:t>
            </a:r>
            <a:r>
              <a:rPr lang="fr-FR" dirty="0" err="1" smtClean="0">
                <a:solidFill>
                  <a:schemeClr val="tx1"/>
                </a:solidFill>
              </a:rPr>
              <a:t>Roz</a:t>
            </a:r>
            <a:r>
              <a:rPr lang="fr-FR" dirty="0" smtClean="0">
                <a:solidFill>
                  <a:schemeClr val="tx1"/>
                </a:solidFill>
              </a:rPr>
              <a:t> ar </a:t>
            </a:r>
            <a:r>
              <a:rPr lang="fr-FR" dirty="0" err="1" smtClean="0">
                <a:solidFill>
                  <a:schemeClr val="tx1"/>
                </a:solidFill>
              </a:rPr>
              <a:t>Kastel</a:t>
            </a:r>
            <a:r>
              <a:rPr lang="fr-FR" dirty="0" smtClean="0">
                <a:solidFill>
                  <a:schemeClr val="tx1"/>
                </a:solidFill>
              </a:rPr>
              <a:t>. Un village gaulois se situe à Keralio. Des vestiges romains existent à ante-Loctudy près de Coadigou et peut-être à Bremoguer, au Cosquer et à Kerandouin en Larvor. Une influence romaine sur un Loctudy gallo-romain restant dans son essence gaulois n’est pas à exclure, proche d’un Quimper romanisé, d’un </a:t>
            </a:r>
            <a:r>
              <a:rPr lang="fr-FR" dirty="0" err="1" smtClean="0">
                <a:solidFill>
                  <a:schemeClr val="tx1"/>
                </a:solidFill>
              </a:rPr>
              <a:t>ante-Pont-l’Abbé</a:t>
            </a:r>
            <a:r>
              <a:rPr lang="fr-FR" dirty="0" smtClean="0">
                <a:solidFill>
                  <a:schemeClr val="tx1"/>
                </a:solidFill>
              </a:rPr>
              <a:t> gallo-romain (?) et d’un Combrit gallo-romain.</a:t>
            </a:r>
          </a:p>
          <a:p>
            <a:pPr algn="just">
              <a:buFont typeface="Arial" pitchFamily="34" charset="0"/>
              <a:buChar char="•"/>
            </a:pPr>
            <a:r>
              <a:rPr lang="fr-FR" dirty="0" smtClean="0">
                <a:solidFill>
                  <a:schemeClr val="tx1"/>
                </a:solidFill>
              </a:rPr>
              <a:t> A la fin du IV</a:t>
            </a:r>
            <a:r>
              <a:rPr lang="fr-FR" baseline="30000" dirty="0" smtClean="0">
                <a:solidFill>
                  <a:schemeClr val="tx1"/>
                </a:solidFill>
              </a:rPr>
              <a:t>e</a:t>
            </a:r>
            <a:r>
              <a:rPr lang="fr-FR" dirty="0" smtClean="0">
                <a:solidFill>
                  <a:schemeClr val="tx1"/>
                </a:solidFill>
              </a:rPr>
              <a:t> siècle ou au V</a:t>
            </a:r>
            <a:r>
              <a:rPr lang="fr-FR" baseline="30000" dirty="0" smtClean="0">
                <a:solidFill>
                  <a:schemeClr val="tx1"/>
                </a:solidFill>
              </a:rPr>
              <a:t>e</a:t>
            </a:r>
            <a:r>
              <a:rPr lang="fr-FR" dirty="0" smtClean="0">
                <a:solidFill>
                  <a:schemeClr val="tx1"/>
                </a:solidFill>
              </a:rPr>
              <a:t> siècle après JC, dans le contexte d’une vague de l’émigration britonne, de l’état des cités de la péninsule armoricaine à la fin du IV</a:t>
            </a:r>
            <a:r>
              <a:rPr lang="fr-FR" baseline="30000" dirty="0" smtClean="0">
                <a:solidFill>
                  <a:schemeClr val="tx1"/>
                </a:solidFill>
              </a:rPr>
              <a:t>e</a:t>
            </a:r>
            <a:r>
              <a:rPr lang="fr-FR" dirty="0" smtClean="0">
                <a:solidFill>
                  <a:schemeClr val="tx1"/>
                </a:solidFill>
              </a:rPr>
              <a:t> siècle, sur un territoire Vénètes (ou en partie Osismes) (?), une première communauté d’hommes et de femmes accoste aux Iles Glénan, puis se fixe sur les rives et îles de la rivière Teir.</a:t>
            </a:r>
          </a:p>
          <a:p>
            <a:pPr algn="just">
              <a:buFont typeface="Arial" pitchFamily="34" charset="0"/>
              <a:buChar char="•"/>
            </a:pPr>
            <a:r>
              <a:rPr lang="fr-FR" dirty="0" smtClean="0">
                <a:solidFill>
                  <a:schemeClr val="tx1"/>
                </a:solidFill>
              </a:rPr>
              <a:t> A la fin du V</a:t>
            </a:r>
            <a:r>
              <a:rPr lang="fr-FR" baseline="30000" dirty="0" smtClean="0">
                <a:solidFill>
                  <a:schemeClr val="tx1"/>
                </a:solidFill>
              </a:rPr>
              <a:t>e</a:t>
            </a:r>
            <a:r>
              <a:rPr lang="fr-FR" dirty="0" smtClean="0">
                <a:solidFill>
                  <a:schemeClr val="tx1"/>
                </a:solidFill>
              </a:rPr>
              <a:t> siècle ou au début du VI</a:t>
            </a:r>
            <a:r>
              <a:rPr lang="fr-FR" baseline="30000" dirty="0" smtClean="0">
                <a:solidFill>
                  <a:schemeClr val="tx1"/>
                </a:solidFill>
              </a:rPr>
              <a:t>e</a:t>
            </a:r>
            <a:r>
              <a:rPr lang="fr-FR" dirty="0" smtClean="0">
                <a:solidFill>
                  <a:schemeClr val="tx1"/>
                </a:solidFill>
              </a:rPr>
              <a:t> siècle après JC, dans le contexte d’une autre vague de l’émigration britonne, de l’état des cités de la péninsule armoricaine à la fin du V</a:t>
            </a:r>
            <a:r>
              <a:rPr lang="fr-FR" baseline="30000" dirty="0" smtClean="0">
                <a:solidFill>
                  <a:schemeClr val="tx1"/>
                </a:solidFill>
              </a:rPr>
              <a:t>e</a:t>
            </a:r>
            <a:r>
              <a:rPr lang="fr-FR" dirty="0" smtClean="0">
                <a:solidFill>
                  <a:schemeClr val="tx1"/>
                </a:solidFill>
              </a:rPr>
              <a:t> siècle, sur un territoire Coriosopite (nouveau ou déjà existant), avec la ville Aquilonia (ante-Locmaria-Quimper) comme centre social, politique, militaire et spirituel, et avec un territoire Vénètes rétréci, une seconde communauté d’hommes et de femmes accoste aux Iles Glénan, puis occupe les rives et îles de la rivière Teir. </a:t>
            </a:r>
          </a:p>
          <a:p>
            <a:pPr algn="just"/>
            <a:endParaRPr lang="fr-FR" dirty="0" smtClean="0">
              <a:solidFill>
                <a:schemeClr val="tx1"/>
              </a:solidFill>
            </a:endParaRPr>
          </a:p>
          <a:p>
            <a:pPr algn="just">
              <a:buFont typeface="Arial" pitchFamily="34" charset="0"/>
              <a:buChar char="•"/>
            </a:pPr>
            <a:endParaRPr lang="fr-FR" dirty="0" smtClean="0">
              <a:solidFill>
                <a:schemeClr val="tx1"/>
              </a:solidFill>
            </a:endParaRPr>
          </a:p>
          <a:p>
            <a:pPr algn="just">
              <a:buFont typeface="Arial" pitchFamily="34" charset="0"/>
              <a:buChar char="•"/>
            </a:pPr>
            <a:endParaRPr lang="fr-FR" dirty="0"/>
          </a:p>
        </p:txBody>
      </p:sp>
      <p:sp>
        <p:nvSpPr>
          <p:cNvPr id="4" name="ZoneTexte 3"/>
          <p:cNvSpPr txBox="1"/>
          <p:nvPr/>
        </p:nvSpPr>
        <p:spPr>
          <a:xfrm>
            <a:off x="8100392" y="6453336"/>
            <a:ext cx="589718" cy="369332"/>
          </a:xfrm>
          <a:prstGeom prst="rect">
            <a:avLst/>
          </a:prstGeom>
          <a:noFill/>
        </p:spPr>
        <p:txBody>
          <a:bodyPr wrap="square" rtlCol="0">
            <a:spAutoFit/>
          </a:bodyPr>
          <a:lstStyle/>
          <a:p>
            <a:r>
              <a:rPr lang="fr-FR" dirty="0" smtClean="0"/>
              <a:t>66</a:t>
            </a:r>
            <a:endParaRPr lang="fr-FR" dirty="0"/>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51520" y="0"/>
            <a:ext cx="8640960" cy="980728"/>
          </a:xfrm>
        </p:spPr>
        <p:txBody>
          <a:bodyPr>
            <a:normAutofit/>
          </a:bodyPr>
          <a:lstStyle/>
          <a:p>
            <a:r>
              <a:rPr lang="fr-FR" sz="3200" b="1" dirty="0" smtClean="0"/>
              <a:t>Loctudy - Hypothèse d’un scénario historique. 3/9</a:t>
            </a:r>
            <a:endParaRPr lang="fr-FR" sz="3200" dirty="0"/>
          </a:p>
        </p:txBody>
      </p:sp>
      <p:sp>
        <p:nvSpPr>
          <p:cNvPr id="3" name="Espace réservé du contenu 2"/>
          <p:cNvSpPr>
            <a:spLocks noGrp="1"/>
          </p:cNvSpPr>
          <p:nvPr>
            <p:ph idx="1"/>
          </p:nvPr>
        </p:nvSpPr>
        <p:spPr>
          <a:xfrm>
            <a:off x="251520" y="1268760"/>
            <a:ext cx="8229600" cy="5184576"/>
          </a:xfrm>
        </p:spPr>
        <p:txBody>
          <a:bodyPr>
            <a:noAutofit/>
          </a:bodyPr>
          <a:lstStyle/>
          <a:p>
            <a:pPr algn="just"/>
            <a:r>
              <a:rPr lang="fr-FR" sz="1600" dirty="0" smtClean="0"/>
              <a:t>Au V</a:t>
            </a:r>
            <a:r>
              <a:rPr lang="fr-FR" sz="1600" baseline="30000" dirty="0" smtClean="0"/>
              <a:t>e</a:t>
            </a:r>
            <a:r>
              <a:rPr lang="fr-FR" sz="1600" dirty="0" smtClean="0"/>
              <a:t> siècle (440 ou 479), ou plutôt en 470, le moine Brieuc (Brioc) avec une communauté, venant de Saint-Brivaels dans le Gloucester, accoste en remontant le Ster, crée un </a:t>
            </a:r>
            <a:r>
              <a:rPr lang="fr-FR" sz="1600" i="1" dirty="0" smtClean="0"/>
              <a:t>Plou</a:t>
            </a:r>
            <a:r>
              <a:rPr lang="fr-FR" sz="1600" dirty="0" smtClean="0"/>
              <a:t>, et s’établit à </a:t>
            </a:r>
            <a:r>
              <a:rPr lang="fr-FR" sz="1600" dirty="0" err="1" smtClean="0"/>
              <a:t>Plo-Brivael</a:t>
            </a:r>
            <a:r>
              <a:rPr lang="fr-FR" sz="1600" dirty="0" smtClean="0"/>
              <a:t> (ante-Plonivel) dans la ria en amont de ante-Lesconil.</a:t>
            </a:r>
          </a:p>
          <a:p>
            <a:pPr algn="just"/>
            <a:r>
              <a:rPr lang="fr-FR" sz="1600" dirty="0" smtClean="0"/>
              <a:t>Au V</a:t>
            </a:r>
            <a:r>
              <a:rPr lang="fr-FR" sz="1600" baseline="30000" dirty="0" smtClean="0"/>
              <a:t>e</a:t>
            </a:r>
            <a:r>
              <a:rPr lang="fr-FR" sz="1600" dirty="0" smtClean="0"/>
              <a:t> siècle ou au début du VI</a:t>
            </a:r>
            <a:r>
              <a:rPr lang="fr-FR" sz="1600" baseline="30000" dirty="0" smtClean="0"/>
              <a:t>e</a:t>
            </a:r>
            <a:r>
              <a:rPr lang="fr-FR" sz="1600" dirty="0" smtClean="0"/>
              <a:t> siècle, le moine Gweltaz, plutôt que Gildas, avec une communauté, crée la chapelle à la pointe Saint-Gilles en Pen-Odet (ante-Bénodet), s’établit sur l’Ile Gweltaz (ante-Ile-Chevalier). Le moine Gweltaz crée sur l’Ile Gweltaz un premier ermitage qui deviendra un monastère avec une chapelle. Saint Gweltaz, avec d’autres saints (Vennec, Moran, Tudy ?), évangélise les environs païens immédiats : ante-Lambour, </a:t>
            </a:r>
            <a:r>
              <a:rPr lang="fr-FR" sz="1600" dirty="0" err="1" smtClean="0"/>
              <a:t>ante-Pont-l’Abbé</a:t>
            </a:r>
            <a:r>
              <a:rPr lang="fr-FR" sz="1600" dirty="0" smtClean="0"/>
              <a:t> (Kermaria, Keralio, </a:t>
            </a:r>
            <a:r>
              <a:rPr lang="fr-FR" sz="1600" dirty="0" err="1" smtClean="0"/>
              <a:t>Roz</a:t>
            </a:r>
            <a:r>
              <a:rPr lang="fr-FR" sz="1600" dirty="0" smtClean="0"/>
              <a:t> ar </a:t>
            </a:r>
            <a:r>
              <a:rPr lang="fr-FR" sz="1600" dirty="0" err="1" smtClean="0"/>
              <a:t>Kastel</a:t>
            </a:r>
            <a:r>
              <a:rPr lang="fr-FR" sz="1600" dirty="0" smtClean="0"/>
              <a:t>), ante-Combrit, ante-Sainte-Marine, Enez-Tudy (l’Ile-Tudy).</a:t>
            </a:r>
          </a:p>
          <a:p>
            <a:pPr lvl="0"/>
            <a:endParaRPr lang="fr-FR" sz="1600" dirty="0" smtClean="0"/>
          </a:p>
          <a:p>
            <a:pPr algn="just"/>
            <a:endParaRPr lang="fr-FR" sz="1600" dirty="0" smtClean="0"/>
          </a:p>
          <a:p>
            <a:endParaRPr lang="fr-FR" sz="1600" dirty="0" smtClean="0"/>
          </a:p>
          <a:p>
            <a:endParaRPr lang="fr-FR" sz="1600" dirty="0"/>
          </a:p>
        </p:txBody>
      </p:sp>
      <p:sp>
        <p:nvSpPr>
          <p:cNvPr id="4" name="ZoneTexte 3"/>
          <p:cNvSpPr txBox="1"/>
          <p:nvPr/>
        </p:nvSpPr>
        <p:spPr>
          <a:xfrm>
            <a:off x="8100392" y="6453336"/>
            <a:ext cx="589718" cy="369332"/>
          </a:xfrm>
          <a:prstGeom prst="rect">
            <a:avLst/>
          </a:prstGeom>
          <a:noFill/>
        </p:spPr>
        <p:txBody>
          <a:bodyPr wrap="square" rtlCol="0">
            <a:spAutoFit/>
          </a:bodyPr>
          <a:lstStyle/>
          <a:p>
            <a:r>
              <a:rPr lang="fr-FR" dirty="0" smtClean="0"/>
              <a:t>67</a:t>
            </a:r>
            <a:endParaRPr lang="fr-FR" dirty="0"/>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23528" y="0"/>
            <a:ext cx="8640960" cy="1143000"/>
          </a:xfrm>
        </p:spPr>
        <p:txBody>
          <a:bodyPr>
            <a:normAutofit/>
          </a:bodyPr>
          <a:lstStyle/>
          <a:p>
            <a:r>
              <a:rPr lang="fr-FR" sz="3200" b="1" dirty="0" smtClean="0"/>
              <a:t>Loctudy - Hypothèse d’un scénario historique. 4/9</a:t>
            </a:r>
            <a:endParaRPr lang="fr-FR" sz="3200" dirty="0"/>
          </a:p>
        </p:txBody>
      </p:sp>
      <p:sp>
        <p:nvSpPr>
          <p:cNvPr id="3" name="Espace réservé du contenu 2"/>
          <p:cNvSpPr>
            <a:spLocks noGrp="1"/>
          </p:cNvSpPr>
          <p:nvPr>
            <p:ph idx="1"/>
          </p:nvPr>
        </p:nvSpPr>
        <p:spPr>
          <a:xfrm>
            <a:off x="457200" y="908720"/>
            <a:ext cx="8229600" cy="5949280"/>
          </a:xfrm>
        </p:spPr>
        <p:txBody>
          <a:bodyPr>
            <a:noAutofit/>
          </a:bodyPr>
          <a:lstStyle/>
          <a:p>
            <a:pPr marL="0" indent="0">
              <a:lnSpc>
                <a:spcPct val="120000"/>
              </a:lnSpc>
              <a:spcBef>
                <a:spcPts val="0"/>
              </a:spcBef>
            </a:pPr>
            <a:r>
              <a:rPr lang="fr-FR" sz="1600" dirty="0" smtClean="0"/>
              <a:t> Deux scénarios peuvent être envisagés </a:t>
            </a:r>
            <a:r>
              <a:rPr lang="fr-FR" sz="1600" dirty="0" smtClean="0">
                <a:solidFill>
                  <a:srgbClr val="FF0000"/>
                </a:solidFill>
              </a:rPr>
              <a:t>concernant la date de naissance de saint Tudwal </a:t>
            </a:r>
            <a:r>
              <a:rPr lang="fr-FR" sz="1600" dirty="0" smtClean="0"/>
              <a:t>(</a:t>
            </a:r>
            <a:r>
              <a:rPr lang="fr-FR" sz="1600" dirty="0" err="1" smtClean="0"/>
              <a:t>Tugdual|Tudy</a:t>
            </a:r>
            <a:r>
              <a:rPr lang="fr-FR" sz="1600" dirty="0" smtClean="0"/>
              <a:t>) et sa vie au pays de Galles :</a:t>
            </a:r>
          </a:p>
          <a:p>
            <a:pPr marL="400050" lvl="2" indent="0">
              <a:lnSpc>
                <a:spcPct val="120000"/>
              </a:lnSpc>
              <a:spcBef>
                <a:spcPts val="0"/>
              </a:spcBef>
            </a:pPr>
            <a:r>
              <a:rPr lang="fr-FR" sz="1600" dirty="0" smtClean="0"/>
              <a:t> Selon les Vitae, au début du VI</a:t>
            </a:r>
            <a:r>
              <a:rPr lang="fr-FR" sz="1600" baseline="30000" dirty="0" smtClean="0"/>
              <a:t>e</a:t>
            </a:r>
            <a:r>
              <a:rPr lang="fr-FR" sz="1600" dirty="0" smtClean="0"/>
              <a:t> siècle,</a:t>
            </a:r>
            <a:r>
              <a:rPr lang="fr-FR" sz="1600" dirty="0" smtClean="0">
                <a:solidFill>
                  <a:srgbClr val="FF0000"/>
                </a:solidFill>
              </a:rPr>
              <a:t> en 500</a:t>
            </a:r>
            <a:r>
              <a:rPr lang="fr-FR" sz="1600" dirty="0" smtClean="0"/>
              <a:t>, saint Tudwal naît au Centre du pays de Galles (Ceredigion). Il est envoyé en 507 (il a sept ans) au Monastère de saint </a:t>
            </a:r>
            <a:r>
              <a:rPr lang="fr-FR" sz="1600" dirty="0" err="1" smtClean="0"/>
              <a:t>Iltud</a:t>
            </a:r>
            <a:r>
              <a:rPr lang="fr-FR" sz="1600" dirty="0" smtClean="0"/>
              <a:t> au sud du pays de Galles (</a:t>
            </a:r>
            <a:r>
              <a:rPr lang="fr-FR" sz="1600" dirty="0" err="1" smtClean="0"/>
              <a:t>Llantwit</a:t>
            </a:r>
            <a:r>
              <a:rPr lang="fr-FR" sz="1600" dirty="0" smtClean="0"/>
              <a:t> Major entre Swansea et Cardiff) où il étudie jusqu’en 520 (il a vingt ans). Il s’établit alors sur une des Iles Saint-Tudwal dans la péninsule de Lleyn (</a:t>
            </a:r>
            <a:r>
              <a:rPr lang="fr-FR" sz="1600" dirty="0" err="1" smtClean="0"/>
              <a:t>Llyn</a:t>
            </a:r>
            <a:r>
              <a:rPr lang="fr-FR" sz="1600" dirty="0" smtClean="0"/>
              <a:t>), proche d’Anglesey, jusqu’en 530 (il a 30 ans). Il reste sur l’Ile de Bretagne jusqu’en 535.</a:t>
            </a:r>
          </a:p>
          <a:p>
            <a:pPr marL="400050" lvl="2" indent="0">
              <a:lnSpc>
                <a:spcPct val="120000"/>
              </a:lnSpc>
              <a:spcBef>
                <a:spcPts val="0"/>
              </a:spcBef>
            </a:pPr>
            <a:r>
              <a:rPr lang="fr-FR" sz="1600" dirty="0" smtClean="0"/>
              <a:t> Au début du V</a:t>
            </a:r>
            <a:r>
              <a:rPr lang="fr-FR" sz="1600" baseline="30000" dirty="0" smtClean="0"/>
              <a:t>e</a:t>
            </a:r>
            <a:r>
              <a:rPr lang="fr-FR" sz="1600" dirty="0" smtClean="0"/>
              <a:t> siècle, </a:t>
            </a:r>
            <a:r>
              <a:rPr lang="fr-FR" sz="1600" dirty="0" smtClean="0">
                <a:solidFill>
                  <a:srgbClr val="FF0000"/>
                </a:solidFill>
              </a:rPr>
              <a:t>en 435</a:t>
            </a:r>
            <a:r>
              <a:rPr lang="fr-FR" sz="1600" dirty="0" smtClean="0"/>
              <a:t>, saint Tudwal nait au pays de Galles. Il reste sur l’Ile de Bretagne jusqu’en 470.</a:t>
            </a:r>
          </a:p>
          <a:p>
            <a:pPr marL="0" indent="0">
              <a:lnSpc>
                <a:spcPct val="120000"/>
              </a:lnSpc>
              <a:spcBef>
                <a:spcPts val="0"/>
              </a:spcBef>
            </a:pPr>
            <a:r>
              <a:rPr lang="fr-FR" sz="1600" dirty="0" smtClean="0"/>
              <a:t> Selon les Vitae, au début du VI</a:t>
            </a:r>
            <a:r>
              <a:rPr lang="fr-FR" sz="1600" baseline="30000" dirty="0" smtClean="0"/>
              <a:t>e</a:t>
            </a:r>
            <a:r>
              <a:rPr lang="fr-FR" sz="1600" dirty="0" smtClean="0"/>
              <a:t> siècle, en 530, saint Tudwal (Tugdual alias Tudy), âgé d’environ 30 ans, quitte le pays de Galles. Cette date doit coïncider avec une poussée des Anglo-Saxons (via le nord-est du pays de Galles), ou de raids et établissement des « pirates » irlandais (via le nord-ouest du pays de Galles), ou une épidémie de peste (dans les ports). A partir des Iles Saint-Tudwal au nord du Pays de Galles, saint Tudwal poursuit sa pérégrination par la mer et s’établit en premier lieu à </a:t>
            </a:r>
            <a:r>
              <a:rPr lang="fr-FR" sz="1600" dirty="0" err="1" smtClean="0"/>
              <a:t>Llanstadwell</a:t>
            </a:r>
            <a:r>
              <a:rPr lang="fr-FR" sz="1600" dirty="0" smtClean="0"/>
              <a:t> au sud du Pays de Galles dans le Pembrokeshire (près de Milford </a:t>
            </a:r>
            <a:r>
              <a:rPr lang="fr-FR" sz="1600" dirty="0" err="1" smtClean="0"/>
              <a:t>Heaven</a:t>
            </a:r>
            <a:r>
              <a:rPr lang="fr-FR" sz="1600" dirty="0" smtClean="0"/>
              <a:t>).</a:t>
            </a:r>
          </a:p>
          <a:p>
            <a:pPr marL="0" indent="0">
              <a:lnSpc>
                <a:spcPct val="120000"/>
              </a:lnSpc>
              <a:spcBef>
                <a:spcPts val="0"/>
              </a:spcBef>
            </a:pPr>
            <a:r>
              <a:rPr lang="fr-FR" sz="1600" dirty="0" smtClean="0"/>
              <a:t> Saint Tudwal passa-t-il ensuite par la Cornouailles anglaise ? Cela est fort possible. Nous ne pensons pas qu’il passa à Saint-Tudy près de </a:t>
            </a:r>
            <a:r>
              <a:rPr lang="fr-FR" sz="1600" dirty="0" err="1" smtClean="0"/>
              <a:t>Tintagel</a:t>
            </a:r>
            <a:r>
              <a:rPr lang="fr-FR" sz="1600" dirty="0" smtClean="0"/>
              <a:t>.</a:t>
            </a:r>
          </a:p>
          <a:p>
            <a:pPr marL="0" indent="0">
              <a:lnSpc>
                <a:spcPct val="120000"/>
              </a:lnSpc>
              <a:spcBef>
                <a:spcPts val="0"/>
              </a:spcBef>
            </a:pPr>
            <a:endParaRPr lang="fr-FR" sz="1600" dirty="0"/>
          </a:p>
        </p:txBody>
      </p:sp>
      <p:sp>
        <p:nvSpPr>
          <p:cNvPr id="4" name="ZoneTexte 3"/>
          <p:cNvSpPr txBox="1"/>
          <p:nvPr/>
        </p:nvSpPr>
        <p:spPr>
          <a:xfrm>
            <a:off x="8100392" y="6453336"/>
            <a:ext cx="589718" cy="369332"/>
          </a:xfrm>
          <a:prstGeom prst="rect">
            <a:avLst/>
          </a:prstGeom>
          <a:noFill/>
        </p:spPr>
        <p:txBody>
          <a:bodyPr wrap="square" rtlCol="0">
            <a:spAutoFit/>
          </a:bodyPr>
          <a:lstStyle/>
          <a:p>
            <a:r>
              <a:rPr lang="fr-FR" dirty="0" smtClean="0"/>
              <a:t>68</a:t>
            </a:r>
            <a:endParaRPr lang="fr-FR" dirty="0"/>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51520" y="0"/>
            <a:ext cx="8640960" cy="836712"/>
          </a:xfrm>
        </p:spPr>
        <p:txBody>
          <a:bodyPr>
            <a:normAutofit/>
          </a:bodyPr>
          <a:lstStyle/>
          <a:p>
            <a:r>
              <a:rPr lang="fr-FR" sz="3200" b="1" dirty="0" smtClean="0"/>
              <a:t>Loctudy - Hypothèse d’un scénario historique. 5/9</a:t>
            </a:r>
            <a:endParaRPr lang="fr-FR" sz="3200" dirty="0"/>
          </a:p>
        </p:txBody>
      </p:sp>
      <p:sp>
        <p:nvSpPr>
          <p:cNvPr id="3" name="Espace réservé du contenu 2"/>
          <p:cNvSpPr>
            <a:spLocks noGrp="1"/>
          </p:cNvSpPr>
          <p:nvPr>
            <p:ph idx="1"/>
          </p:nvPr>
        </p:nvSpPr>
        <p:spPr>
          <a:xfrm>
            <a:off x="251520" y="836712"/>
            <a:ext cx="8640960" cy="5832648"/>
          </a:xfrm>
        </p:spPr>
        <p:txBody>
          <a:bodyPr>
            <a:normAutofit fontScale="92500" lnSpcReduction="20000"/>
          </a:bodyPr>
          <a:lstStyle/>
          <a:p>
            <a:pPr marL="0" indent="0">
              <a:spcBef>
                <a:spcPts val="0"/>
              </a:spcBef>
            </a:pPr>
            <a:r>
              <a:rPr lang="fr-FR" sz="1800" dirty="0" smtClean="0"/>
              <a:t> </a:t>
            </a:r>
            <a:r>
              <a:rPr lang="fr-FR" sz="1900" dirty="0" smtClean="0"/>
              <a:t>Au V</a:t>
            </a:r>
            <a:r>
              <a:rPr lang="fr-FR" sz="1900" baseline="30000" dirty="0" smtClean="0"/>
              <a:t>e</a:t>
            </a:r>
            <a:r>
              <a:rPr lang="fr-FR" sz="1900" dirty="0" smtClean="0"/>
              <a:t> siècle (470) ou au VI</a:t>
            </a:r>
            <a:r>
              <a:rPr lang="fr-FR" sz="1900" baseline="30000" dirty="0" smtClean="0"/>
              <a:t>e</a:t>
            </a:r>
            <a:r>
              <a:rPr lang="fr-FR" sz="1900" dirty="0" smtClean="0"/>
              <a:t> siècle (535), où saint </a:t>
            </a:r>
            <a:r>
              <a:rPr lang="fr-FR" sz="1900" dirty="0" err="1" smtClean="0"/>
              <a:t>Tudwal|Tugdual</a:t>
            </a:r>
            <a:r>
              <a:rPr lang="fr-FR" sz="1900" dirty="0" smtClean="0"/>
              <a:t> émigra-t-il en premier lieu en Armorique ?</a:t>
            </a:r>
          </a:p>
          <a:p>
            <a:pPr marL="0" indent="0">
              <a:spcBef>
                <a:spcPts val="0"/>
              </a:spcBef>
            </a:pPr>
            <a:r>
              <a:rPr lang="fr-FR" sz="1900" dirty="0" smtClean="0"/>
              <a:t> Plusieurs scénarios, voire controverses, conformes ou non aux Vitae, avec des dates différentes, pourraient ici exister sur sa destination : </a:t>
            </a:r>
          </a:p>
          <a:p>
            <a:pPr marL="400050" lvl="2" indent="0">
              <a:spcBef>
                <a:spcPts val="0"/>
              </a:spcBef>
            </a:pPr>
            <a:r>
              <a:rPr lang="fr-FR" sz="1900" dirty="0" smtClean="0"/>
              <a:t> Vers la Domnonée (+Trégor) : Ile Maudez.</a:t>
            </a:r>
          </a:p>
          <a:p>
            <a:pPr marL="400050" lvl="2" indent="0">
              <a:spcBef>
                <a:spcPts val="0"/>
              </a:spcBef>
              <a:buNone/>
            </a:pPr>
            <a:r>
              <a:rPr lang="fr-FR" sz="1900" dirty="0" smtClean="0"/>
              <a:t>Saint </a:t>
            </a:r>
            <a:r>
              <a:rPr lang="fr-FR" sz="1900" dirty="0" err="1" smtClean="0"/>
              <a:t>Tugdual|Tudy</a:t>
            </a:r>
            <a:r>
              <a:rPr lang="fr-FR" sz="1900" dirty="0" smtClean="0"/>
              <a:t> aborde et s’établit à l'île Maudez dans l'Archipel de Bréhat. En compagnie de </a:t>
            </a:r>
            <a:r>
              <a:rPr lang="fr-FR" sz="1900" dirty="0" err="1" smtClean="0"/>
              <a:t>Bothmaël</a:t>
            </a:r>
            <a:r>
              <a:rPr lang="fr-FR" sz="1900" dirty="0" smtClean="0"/>
              <a:t> (</a:t>
            </a:r>
            <a:r>
              <a:rPr lang="fr-FR" sz="1900" dirty="0" err="1" smtClean="0"/>
              <a:t>Budoc|Beuzec</a:t>
            </a:r>
            <a:r>
              <a:rPr lang="fr-FR" sz="1900" dirty="0" smtClean="0"/>
              <a:t>), il est alors disciple de saint Maudez. Il fonde plus tard le monastère du Val Trecor à Tréguier en 535.</a:t>
            </a:r>
          </a:p>
          <a:p>
            <a:pPr marL="400050" lvl="2" indent="0">
              <a:spcBef>
                <a:spcPts val="0"/>
              </a:spcBef>
            </a:pPr>
            <a:r>
              <a:rPr lang="fr-FR" sz="1900" dirty="0" smtClean="0"/>
              <a:t> Vers le Léon : Kermorvan, Lan Pabu.</a:t>
            </a:r>
          </a:p>
          <a:p>
            <a:pPr marL="400050" lvl="2" indent="0">
              <a:spcBef>
                <a:spcPts val="0"/>
              </a:spcBef>
              <a:buNone/>
            </a:pPr>
            <a:r>
              <a:rPr lang="fr-FR" sz="1900" dirty="0" smtClean="0"/>
              <a:t>Saint </a:t>
            </a:r>
            <a:r>
              <a:rPr lang="fr-FR" sz="1900" dirty="0" err="1" smtClean="0"/>
              <a:t>Tugdual|Tudy</a:t>
            </a:r>
            <a:r>
              <a:rPr lang="fr-FR" sz="1900" dirty="0" smtClean="0"/>
              <a:t> aborde une petite plage de l’Ile du Conquet (presqu'île de Kermorvan) qui se nomme depuis Porz Pabu et s’établit dans les terres où il crée en 535 le monastère de Lan Pabu (Trébabu).</a:t>
            </a:r>
          </a:p>
          <a:p>
            <a:pPr marL="400050" lvl="2" indent="0">
              <a:spcBef>
                <a:spcPts val="0"/>
              </a:spcBef>
            </a:pPr>
            <a:r>
              <a:rPr lang="fr-FR" sz="1900" dirty="0" smtClean="0"/>
              <a:t> Vers la Cornouaille : Ile Tutuarn (Ile Tristan à Douarnenez) puis Pen-Odet/Ile-Tudy.</a:t>
            </a:r>
          </a:p>
          <a:p>
            <a:pPr marL="400050" lvl="2" indent="0">
              <a:spcBef>
                <a:spcPts val="0"/>
              </a:spcBef>
              <a:buNone/>
            </a:pPr>
            <a:r>
              <a:rPr lang="fr-FR" sz="1900" dirty="0" smtClean="0"/>
              <a:t>Saint </a:t>
            </a:r>
            <a:r>
              <a:rPr lang="fr-FR" sz="1900" dirty="0" err="1" smtClean="0"/>
              <a:t>Tugdual|Tudy</a:t>
            </a:r>
            <a:r>
              <a:rPr lang="fr-FR" sz="1900" dirty="0" smtClean="0"/>
              <a:t> aborde et s’établit à l’Ile Tutuarn, puis s’établit à l’Ile-Tudy (</a:t>
            </a:r>
            <a:r>
              <a:rPr lang="fr-FR" sz="1900" i="1" dirty="0" smtClean="0"/>
              <a:t>Enez Tudi</a:t>
            </a:r>
            <a:r>
              <a:rPr lang="fr-FR" sz="1900" dirty="0" smtClean="0"/>
              <a:t>) où il crée un ermitage.</a:t>
            </a:r>
          </a:p>
          <a:p>
            <a:pPr marL="400050" lvl="2" indent="0">
              <a:lnSpc>
                <a:spcPct val="110000"/>
              </a:lnSpc>
              <a:spcBef>
                <a:spcPts val="0"/>
              </a:spcBef>
            </a:pPr>
            <a:r>
              <a:rPr lang="fr-FR" sz="1900" dirty="0" smtClean="0"/>
              <a:t> Vers la Cornouaille : saint Tudy aborde et s’établit directement à l’Ile-Tudy (</a:t>
            </a:r>
            <a:r>
              <a:rPr lang="fr-FR" sz="1900" i="1" dirty="0" smtClean="0"/>
              <a:t>Enez Tudi</a:t>
            </a:r>
            <a:r>
              <a:rPr lang="fr-FR" sz="1900" dirty="0" smtClean="0"/>
              <a:t>) où il crée un ermitage en 535. </a:t>
            </a:r>
          </a:p>
          <a:p>
            <a:pPr marL="400050" lvl="1" indent="0">
              <a:lnSpc>
                <a:spcPct val="110000"/>
              </a:lnSpc>
              <a:spcBef>
                <a:spcPts val="0"/>
              </a:spcBef>
              <a:buFont typeface="Arial" pitchFamily="34" charset="0"/>
              <a:buChar char="•"/>
            </a:pPr>
            <a:r>
              <a:rPr lang="fr-FR" sz="1900" dirty="0" smtClean="0">
                <a:solidFill>
                  <a:srgbClr val="FF0000"/>
                </a:solidFill>
              </a:rPr>
              <a:t> Vers la Cornouaille : Aquilonia, cité des Coriosopites, </a:t>
            </a:r>
          </a:p>
          <a:p>
            <a:pPr marL="400050" lvl="1" indent="0">
              <a:lnSpc>
                <a:spcPct val="110000"/>
              </a:lnSpc>
              <a:spcBef>
                <a:spcPts val="0"/>
              </a:spcBef>
              <a:buNone/>
            </a:pPr>
            <a:r>
              <a:rPr lang="fr-FR" sz="1900" dirty="0" smtClean="0">
                <a:solidFill>
                  <a:srgbClr val="FF0000"/>
                </a:solidFill>
              </a:rPr>
              <a:t>Saint </a:t>
            </a:r>
            <a:r>
              <a:rPr lang="fr-FR" sz="1900" dirty="0" err="1" smtClean="0">
                <a:solidFill>
                  <a:srgbClr val="FF0000"/>
                </a:solidFill>
              </a:rPr>
              <a:t>Tugdual|Tudy</a:t>
            </a:r>
            <a:r>
              <a:rPr lang="fr-FR" sz="1900" dirty="0" smtClean="0">
                <a:solidFill>
                  <a:srgbClr val="FF0000"/>
                </a:solidFill>
              </a:rPr>
              <a:t> (435-499) aborde à Aquilonia (ante-Locmaria-Quimper) ou à </a:t>
            </a:r>
            <a:r>
              <a:rPr lang="fr-FR" sz="2000" dirty="0" err="1" smtClean="0">
                <a:solidFill>
                  <a:srgbClr val="FF0000"/>
                </a:solidFill>
              </a:rPr>
              <a:t>Poulguinan</a:t>
            </a:r>
            <a:r>
              <a:rPr lang="fr-FR" sz="2000" dirty="0" smtClean="0">
                <a:solidFill>
                  <a:srgbClr val="FF0000"/>
                </a:solidFill>
              </a:rPr>
              <a:t>, en aval d’Aquilonia, en bordure de la rivière Odet</a:t>
            </a:r>
            <a:r>
              <a:rPr lang="fr-FR" sz="1900" dirty="0" smtClean="0">
                <a:solidFill>
                  <a:srgbClr val="FF0000"/>
                </a:solidFill>
              </a:rPr>
              <a:t>. Il arrive en 470, en même temps que l’invasion des britons émigrants dans le territoire Coriosopite. Il devient évêque et crée un monastère à Aquilonia en 475. Il se retire plus tard à un âge avancé à l’Ile-Tudy (</a:t>
            </a:r>
            <a:r>
              <a:rPr lang="fr-FR" sz="1900" i="1" dirty="0" smtClean="0">
                <a:solidFill>
                  <a:srgbClr val="FF0000"/>
                </a:solidFill>
              </a:rPr>
              <a:t>Enez Tudi</a:t>
            </a:r>
            <a:r>
              <a:rPr lang="fr-FR" sz="1900" dirty="0" smtClean="0">
                <a:solidFill>
                  <a:srgbClr val="FF0000"/>
                </a:solidFill>
              </a:rPr>
              <a:t>) où il crée un ermitage en 494 et meurt en 499.</a:t>
            </a:r>
          </a:p>
          <a:p>
            <a:pPr marL="400050" lvl="1" indent="0" fontAlgn="base" hangingPunct="0">
              <a:lnSpc>
                <a:spcPct val="110000"/>
              </a:lnSpc>
              <a:spcBef>
                <a:spcPts val="0"/>
              </a:spcBef>
              <a:buFont typeface="Arial" pitchFamily="34" charset="0"/>
              <a:buChar char="•"/>
            </a:pPr>
            <a:r>
              <a:rPr lang="fr-FR" sz="1900" dirty="0" smtClean="0"/>
              <a:t> Vers la Domnonée|Léon|Trégor, puis la Cornouaille.</a:t>
            </a:r>
          </a:p>
        </p:txBody>
      </p:sp>
      <p:sp>
        <p:nvSpPr>
          <p:cNvPr id="4" name="ZoneTexte 3"/>
          <p:cNvSpPr txBox="1"/>
          <p:nvPr/>
        </p:nvSpPr>
        <p:spPr>
          <a:xfrm>
            <a:off x="8100392" y="6453336"/>
            <a:ext cx="589718" cy="369332"/>
          </a:xfrm>
          <a:prstGeom prst="rect">
            <a:avLst/>
          </a:prstGeom>
          <a:noFill/>
        </p:spPr>
        <p:txBody>
          <a:bodyPr wrap="square" rtlCol="0">
            <a:spAutoFit/>
          </a:bodyPr>
          <a:lstStyle/>
          <a:p>
            <a:r>
              <a:rPr lang="fr-FR" dirty="0" smtClean="0"/>
              <a:t>69</a:t>
            </a:r>
            <a:endParaRPr lang="fr-FR" dirty="0"/>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251520" y="1"/>
            <a:ext cx="8640960" cy="836712"/>
          </a:xfrm>
        </p:spPr>
        <p:txBody>
          <a:bodyPr>
            <a:normAutofit/>
          </a:bodyPr>
          <a:lstStyle/>
          <a:p>
            <a:r>
              <a:rPr lang="fr-FR" sz="3200" b="1" dirty="0" smtClean="0"/>
              <a:t>Loctudy - Hypothèse d’un scénario historique. 6/9</a:t>
            </a:r>
            <a:endParaRPr lang="fr-FR" sz="3200" dirty="0"/>
          </a:p>
        </p:txBody>
      </p:sp>
      <p:sp>
        <p:nvSpPr>
          <p:cNvPr id="3" name="Sous-titre 2"/>
          <p:cNvSpPr>
            <a:spLocks noGrp="1"/>
          </p:cNvSpPr>
          <p:nvPr>
            <p:ph type="subTitle" idx="1"/>
          </p:nvPr>
        </p:nvSpPr>
        <p:spPr>
          <a:xfrm>
            <a:off x="251520" y="764704"/>
            <a:ext cx="8640960" cy="6093296"/>
          </a:xfrm>
        </p:spPr>
        <p:txBody>
          <a:bodyPr>
            <a:normAutofit fontScale="55000" lnSpcReduction="20000"/>
          </a:bodyPr>
          <a:lstStyle/>
          <a:p>
            <a:pPr algn="just">
              <a:buFont typeface="Arial" pitchFamily="34" charset="0"/>
              <a:buChar char="•"/>
            </a:pPr>
            <a:r>
              <a:rPr lang="fr-FR" dirty="0" smtClean="0">
                <a:solidFill>
                  <a:schemeClr val="tx1"/>
                </a:solidFill>
              </a:rPr>
              <a:t> Un saint </a:t>
            </a:r>
            <a:r>
              <a:rPr lang="fr-FR" dirty="0" err="1" smtClean="0">
                <a:solidFill>
                  <a:schemeClr val="tx1"/>
                </a:solidFill>
              </a:rPr>
              <a:t>Gwiniau</a:t>
            </a:r>
            <a:r>
              <a:rPr lang="fr-FR" dirty="0" smtClean="0">
                <a:solidFill>
                  <a:schemeClr val="tx1"/>
                </a:solidFill>
              </a:rPr>
              <a:t> (Ignace) est présent à Loctudy à la chapelle Saint-Ignace près de Poulpeye. C’est sans doute un abbé de l’église Saint-Tudy de Loctudy.</a:t>
            </a:r>
          </a:p>
          <a:p>
            <a:pPr algn="just">
              <a:buFont typeface="Arial" pitchFamily="34" charset="0"/>
              <a:buChar char="•"/>
            </a:pPr>
            <a:r>
              <a:rPr lang="fr-FR" dirty="0" smtClean="0">
                <a:solidFill>
                  <a:schemeClr val="tx1"/>
                </a:solidFill>
              </a:rPr>
              <a:t> Un saint Tual (Tugdual ?) est présent à Loctudy à Lodonnec à la chapelle Saint-Tual|Oual|</a:t>
            </a:r>
            <a:r>
              <a:rPr lang="fr-FR" dirty="0" err="1" smtClean="0">
                <a:solidFill>
                  <a:schemeClr val="tx1"/>
                </a:solidFill>
              </a:rPr>
              <a:t>Toel</a:t>
            </a:r>
            <a:r>
              <a:rPr lang="fr-FR" dirty="0" smtClean="0">
                <a:solidFill>
                  <a:schemeClr val="tx1"/>
                </a:solidFill>
              </a:rPr>
              <a:t>. La présence d’un saint </a:t>
            </a:r>
            <a:r>
              <a:rPr lang="fr-FR" dirty="0" err="1" smtClean="0">
                <a:solidFill>
                  <a:schemeClr val="tx1"/>
                </a:solidFill>
              </a:rPr>
              <a:t>Donnec|Domnec</a:t>
            </a:r>
            <a:r>
              <a:rPr lang="fr-FR" dirty="0" smtClean="0">
                <a:solidFill>
                  <a:schemeClr val="tx1"/>
                </a:solidFill>
              </a:rPr>
              <a:t>, alias </a:t>
            </a:r>
            <a:r>
              <a:rPr lang="fr-FR" dirty="0" err="1" smtClean="0">
                <a:solidFill>
                  <a:schemeClr val="tx1"/>
                </a:solidFill>
              </a:rPr>
              <a:t>Toel</a:t>
            </a:r>
            <a:r>
              <a:rPr lang="fr-FR" dirty="0" smtClean="0">
                <a:solidFill>
                  <a:schemeClr val="tx1"/>
                </a:solidFill>
              </a:rPr>
              <a:t>, Tudoc, Tudec, à Lodonnec doit cependant être proposée. Un saint </a:t>
            </a:r>
            <a:r>
              <a:rPr lang="fr-FR" dirty="0" err="1" smtClean="0">
                <a:solidFill>
                  <a:schemeClr val="tx1"/>
                </a:solidFill>
              </a:rPr>
              <a:t>Tudoc|Tudec</a:t>
            </a:r>
            <a:r>
              <a:rPr lang="fr-FR" dirty="0" smtClean="0">
                <a:solidFill>
                  <a:schemeClr val="tx1"/>
                </a:solidFill>
              </a:rPr>
              <a:t> aborda-t-il ou partit-il de Lodonnec, éponyme de saint </a:t>
            </a:r>
            <a:r>
              <a:rPr lang="fr-FR" dirty="0" err="1" smtClean="0">
                <a:solidFill>
                  <a:schemeClr val="tx1"/>
                </a:solidFill>
              </a:rPr>
              <a:t>Donnec|Domnec</a:t>
            </a:r>
            <a:r>
              <a:rPr lang="fr-FR" dirty="0" smtClean="0">
                <a:solidFill>
                  <a:schemeClr val="tx1"/>
                </a:solidFill>
              </a:rPr>
              <a:t>, de ou vers le pays de Galles ? En effet, Donnec, Domnec, Dogmael (</a:t>
            </a:r>
            <a:r>
              <a:rPr lang="fr-FR" dirty="0" err="1" smtClean="0">
                <a:solidFill>
                  <a:schemeClr val="tx1"/>
                </a:solidFill>
              </a:rPr>
              <a:t>Dogmaels</a:t>
            </a:r>
            <a:r>
              <a:rPr lang="fr-FR" dirty="0" smtClean="0">
                <a:solidFill>
                  <a:schemeClr val="tx1"/>
                </a:solidFill>
              </a:rPr>
              <a:t>) surnommé </a:t>
            </a:r>
            <a:r>
              <a:rPr lang="fr-FR" dirty="0" err="1" smtClean="0">
                <a:solidFill>
                  <a:schemeClr val="tx1"/>
                </a:solidFill>
              </a:rPr>
              <a:t>Toel</a:t>
            </a:r>
            <a:r>
              <a:rPr lang="fr-FR" dirty="0" smtClean="0">
                <a:solidFill>
                  <a:schemeClr val="tx1"/>
                </a:solidFill>
              </a:rPr>
              <a:t>, Dogfael, </a:t>
            </a:r>
            <a:r>
              <a:rPr lang="fr-FR" dirty="0" err="1" smtClean="0">
                <a:solidFill>
                  <a:schemeClr val="tx1"/>
                </a:solidFill>
              </a:rPr>
              <a:t>Tudoch</a:t>
            </a:r>
            <a:r>
              <a:rPr lang="fr-FR" dirty="0" smtClean="0">
                <a:solidFill>
                  <a:schemeClr val="tx1"/>
                </a:solidFill>
              </a:rPr>
              <a:t> (de </a:t>
            </a:r>
            <a:r>
              <a:rPr lang="fr-FR" dirty="0" err="1" smtClean="0">
                <a:solidFill>
                  <a:schemeClr val="tx1"/>
                </a:solidFill>
              </a:rPr>
              <a:t>Landudoch</a:t>
            </a:r>
            <a:r>
              <a:rPr lang="fr-FR" dirty="0" smtClean="0">
                <a:solidFill>
                  <a:schemeClr val="tx1"/>
                </a:solidFill>
              </a:rPr>
              <a:t>) est un saint honoré au village de Saint-</a:t>
            </a:r>
            <a:r>
              <a:rPr lang="fr-FR" dirty="0" err="1" smtClean="0">
                <a:solidFill>
                  <a:schemeClr val="tx1"/>
                </a:solidFill>
              </a:rPr>
              <a:t>Domineuc</a:t>
            </a:r>
            <a:r>
              <a:rPr lang="fr-FR" dirty="0" smtClean="0">
                <a:solidFill>
                  <a:schemeClr val="tx1"/>
                </a:solidFill>
              </a:rPr>
              <a:t> en Bretagne et au village de Saint-</a:t>
            </a:r>
            <a:r>
              <a:rPr lang="fr-FR" dirty="0" err="1" smtClean="0">
                <a:solidFill>
                  <a:schemeClr val="tx1"/>
                </a:solidFill>
              </a:rPr>
              <a:t>Dogmaels</a:t>
            </a:r>
            <a:r>
              <a:rPr lang="fr-FR" dirty="0" smtClean="0">
                <a:solidFill>
                  <a:schemeClr val="tx1"/>
                </a:solidFill>
              </a:rPr>
              <a:t> alias </a:t>
            </a:r>
            <a:r>
              <a:rPr lang="fr-FR" dirty="0" err="1" smtClean="0">
                <a:solidFill>
                  <a:schemeClr val="tx1"/>
                </a:solidFill>
              </a:rPr>
              <a:t>Llandudoch</a:t>
            </a:r>
            <a:r>
              <a:rPr lang="fr-FR" dirty="0" smtClean="0">
                <a:solidFill>
                  <a:schemeClr val="tx1"/>
                </a:solidFill>
              </a:rPr>
              <a:t> dans le Pembrokeshire au pays de Galles.</a:t>
            </a:r>
          </a:p>
          <a:p>
            <a:pPr algn="just">
              <a:buFont typeface="Arial" pitchFamily="34" charset="0"/>
              <a:buChar char="•"/>
            </a:pPr>
            <a:r>
              <a:rPr lang="fr-FR" dirty="0" smtClean="0">
                <a:solidFill>
                  <a:srgbClr val="FF0000"/>
                </a:solidFill>
              </a:rPr>
              <a:t> </a:t>
            </a:r>
            <a:r>
              <a:rPr lang="fr-FR" b="1" dirty="0" smtClean="0">
                <a:solidFill>
                  <a:srgbClr val="FF0000"/>
                </a:solidFill>
              </a:rPr>
              <a:t>Il est important de poser la question de l’existence ou non d’une première abbaye Saint-Tudy à ante-Loctudy au V</a:t>
            </a:r>
            <a:r>
              <a:rPr lang="fr-FR" b="1" baseline="30000" dirty="0" smtClean="0">
                <a:solidFill>
                  <a:srgbClr val="FF0000"/>
                </a:solidFill>
              </a:rPr>
              <a:t>e</a:t>
            </a:r>
            <a:r>
              <a:rPr lang="fr-FR" b="1" dirty="0" smtClean="0">
                <a:solidFill>
                  <a:srgbClr val="FF0000"/>
                </a:solidFill>
              </a:rPr>
              <a:t> ou VI</a:t>
            </a:r>
            <a:r>
              <a:rPr lang="fr-FR" b="1" baseline="30000" dirty="0" smtClean="0">
                <a:solidFill>
                  <a:srgbClr val="FF0000"/>
                </a:solidFill>
              </a:rPr>
              <a:t>e</a:t>
            </a:r>
            <a:r>
              <a:rPr lang="fr-FR" b="1" dirty="0" smtClean="0">
                <a:solidFill>
                  <a:srgbClr val="FF0000"/>
                </a:solidFill>
              </a:rPr>
              <a:t> siècle</a:t>
            </a:r>
            <a:r>
              <a:rPr lang="fr-FR" dirty="0" smtClean="0">
                <a:solidFill>
                  <a:srgbClr val="FF0000"/>
                </a:solidFill>
              </a:rPr>
              <a:t>, voire plus tard entre le VII</a:t>
            </a:r>
            <a:r>
              <a:rPr lang="fr-FR" baseline="30000" dirty="0" smtClean="0">
                <a:solidFill>
                  <a:srgbClr val="FF0000"/>
                </a:solidFill>
              </a:rPr>
              <a:t>e</a:t>
            </a:r>
            <a:r>
              <a:rPr lang="fr-FR" dirty="0" smtClean="0">
                <a:solidFill>
                  <a:srgbClr val="FF0000"/>
                </a:solidFill>
              </a:rPr>
              <a:t> et le X</a:t>
            </a:r>
            <a:r>
              <a:rPr lang="fr-FR" baseline="30000" dirty="0" smtClean="0">
                <a:solidFill>
                  <a:srgbClr val="FF0000"/>
                </a:solidFill>
              </a:rPr>
              <a:t>e</a:t>
            </a:r>
            <a:r>
              <a:rPr lang="fr-FR" dirty="0" smtClean="0">
                <a:solidFill>
                  <a:srgbClr val="FF0000"/>
                </a:solidFill>
              </a:rPr>
              <a:t> siècle ?</a:t>
            </a:r>
            <a:r>
              <a:rPr lang="fr-FR" dirty="0" smtClean="0">
                <a:solidFill>
                  <a:schemeClr val="tx1"/>
                </a:solidFill>
              </a:rPr>
              <a:t> Aucune trace historique ou archéologique ne vient étayer cette hypothèse. Mais la migration probable au X</a:t>
            </a:r>
            <a:r>
              <a:rPr lang="fr-FR" baseline="30000" dirty="0" smtClean="0">
                <a:solidFill>
                  <a:schemeClr val="tx1"/>
                </a:solidFill>
              </a:rPr>
              <a:t>e</a:t>
            </a:r>
            <a:r>
              <a:rPr lang="fr-FR" dirty="0" smtClean="0">
                <a:solidFill>
                  <a:schemeClr val="tx1"/>
                </a:solidFill>
              </a:rPr>
              <a:t> siècle des moines et habitants à partir de Eglos-Tudi|Saint-Tudy (ante-Loctudy) en Armorique et la création d’une paroisse Eglos-Tudic|Saint-Tudy en Cornwall vient raviver la question </a:t>
            </a:r>
            <a:r>
              <a:rPr lang="fr-FR" dirty="0" smtClean="0">
                <a:solidFill>
                  <a:srgbClr val="FF0000"/>
                </a:solidFill>
              </a:rPr>
              <a:t>d’une première abbaye éphémère </a:t>
            </a:r>
            <a:r>
              <a:rPr lang="fr-FR" dirty="0" smtClean="0">
                <a:solidFill>
                  <a:schemeClr val="tx1"/>
                </a:solidFill>
              </a:rPr>
              <a:t>à ante-Loctudy. La seconde abbaye Saint-Tudy à ante-Loctudy, prieuré de Saint-Gildas-de-Rhuys, au XI</a:t>
            </a:r>
            <a:r>
              <a:rPr lang="fr-FR" baseline="30000" dirty="0" smtClean="0">
                <a:solidFill>
                  <a:schemeClr val="tx1"/>
                </a:solidFill>
              </a:rPr>
              <a:t>e</a:t>
            </a:r>
            <a:r>
              <a:rPr lang="fr-FR" dirty="0" smtClean="0">
                <a:solidFill>
                  <a:schemeClr val="tx1"/>
                </a:solidFill>
              </a:rPr>
              <a:t> et XII</a:t>
            </a:r>
            <a:r>
              <a:rPr lang="fr-FR" baseline="30000" dirty="0" smtClean="0">
                <a:solidFill>
                  <a:schemeClr val="tx1"/>
                </a:solidFill>
              </a:rPr>
              <a:t>e</a:t>
            </a:r>
            <a:r>
              <a:rPr lang="fr-FR" dirty="0" smtClean="0">
                <a:solidFill>
                  <a:schemeClr val="tx1"/>
                </a:solidFill>
              </a:rPr>
              <a:t> siècle est quant à elle bien attestée. </a:t>
            </a:r>
          </a:p>
          <a:p>
            <a:pPr algn="just">
              <a:buFont typeface="Arial" pitchFamily="34" charset="0"/>
              <a:buChar char="•"/>
            </a:pPr>
            <a:r>
              <a:rPr lang="fr-FR" dirty="0" smtClean="0">
                <a:solidFill>
                  <a:srgbClr val="FF0000"/>
                </a:solidFill>
              </a:rPr>
              <a:t> </a:t>
            </a:r>
            <a:r>
              <a:rPr lang="fr-FR" b="1" dirty="0" smtClean="0">
                <a:solidFill>
                  <a:srgbClr val="FF0000"/>
                </a:solidFill>
              </a:rPr>
              <a:t>Il est important de poser la question de la relation (trève, prieuré) entre ante-Loctudy et Saint-Gildas-de-Rhuys. </a:t>
            </a:r>
            <a:r>
              <a:rPr lang="fr-FR" dirty="0" smtClean="0">
                <a:solidFill>
                  <a:srgbClr val="FF0000"/>
                </a:solidFill>
              </a:rPr>
              <a:t>Cette relation pourrait cependant ne dater que du XI</a:t>
            </a:r>
            <a:r>
              <a:rPr lang="fr-FR" baseline="30000" dirty="0" smtClean="0">
                <a:solidFill>
                  <a:srgbClr val="FF0000"/>
                </a:solidFill>
              </a:rPr>
              <a:t>e</a:t>
            </a:r>
            <a:r>
              <a:rPr lang="fr-FR" dirty="0" smtClean="0">
                <a:solidFill>
                  <a:srgbClr val="FF0000"/>
                </a:solidFill>
              </a:rPr>
              <a:t> siècle, date du développement du culte de saint Gildas</a:t>
            </a:r>
            <a:r>
              <a:rPr lang="fr-FR" dirty="0" smtClean="0">
                <a:solidFill>
                  <a:schemeClr val="tx1"/>
                </a:solidFill>
              </a:rPr>
              <a:t>. Ce qui annihilerait une relation précoce prieurale entre ante-Loctudy et Saint-Gildas-de-Rhuys au V</a:t>
            </a:r>
            <a:r>
              <a:rPr lang="fr-FR" baseline="30000" dirty="0" smtClean="0">
                <a:solidFill>
                  <a:schemeClr val="tx1"/>
                </a:solidFill>
              </a:rPr>
              <a:t>e</a:t>
            </a:r>
            <a:r>
              <a:rPr lang="fr-FR" dirty="0" smtClean="0">
                <a:solidFill>
                  <a:schemeClr val="tx1"/>
                </a:solidFill>
              </a:rPr>
              <a:t> ou VI</a:t>
            </a:r>
            <a:r>
              <a:rPr lang="fr-FR" baseline="30000" dirty="0" smtClean="0">
                <a:solidFill>
                  <a:schemeClr val="tx1"/>
                </a:solidFill>
              </a:rPr>
              <a:t>e</a:t>
            </a:r>
            <a:r>
              <a:rPr lang="fr-FR" dirty="0" smtClean="0">
                <a:solidFill>
                  <a:schemeClr val="tx1"/>
                </a:solidFill>
              </a:rPr>
              <a:t> siècle. Mais pas forcément la présence probable d’un saint indigène Gweltaz au V</a:t>
            </a:r>
            <a:r>
              <a:rPr lang="fr-FR" baseline="30000" dirty="0" smtClean="0">
                <a:solidFill>
                  <a:schemeClr val="tx1"/>
                </a:solidFill>
              </a:rPr>
              <a:t>e</a:t>
            </a:r>
            <a:r>
              <a:rPr lang="fr-FR" dirty="0" smtClean="0">
                <a:solidFill>
                  <a:schemeClr val="tx1"/>
                </a:solidFill>
              </a:rPr>
              <a:t> ou VI</a:t>
            </a:r>
            <a:r>
              <a:rPr lang="fr-FR" baseline="30000" dirty="0" smtClean="0">
                <a:solidFill>
                  <a:schemeClr val="tx1"/>
                </a:solidFill>
              </a:rPr>
              <a:t>e</a:t>
            </a:r>
            <a:r>
              <a:rPr lang="fr-FR" dirty="0" smtClean="0">
                <a:solidFill>
                  <a:schemeClr val="tx1"/>
                </a:solidFill>
              </a:rPr>
              <a:t> siècle à l’Ile Chevalier.</a:t>
            </a:r>
          </a:p>
          <a:p>
            <a:pPr algn="just"/>
            <a:endParaRPr lang="fr-FR" dirty="0" smtClean="0">
              <a:solidFill>
                <a:schemeClr val="tx1"/>
              </a:solidFill>
            </a:endParaRPr>
          </a:p>
          <a:p>
            <a:pPr algn="just">
              <a:buFont typeface="Arial" pitchFamily="34" charset="0"/>
              <a:buChar char="•"/>
            </a:pPr>
            <a:endParaRPr lang="fr-FR" dirty="0" smtClean="0">
              <a:solidFill>
                <a:schemeClr val="tx1"/>
              </a:solidFill>
            </a:endParaRPr>
          </a:p>
          <a:p>
            <a:endParaRPr lang="fr-FR" dirty="0"/>
          </a:p>
        </p:txBody>
      </p:sp>
      <p:sp>
        <p:nvSpPr>
          <p:cNvPr id="4" name="ZoneTexte 3"/>
          <p:cNvSpPr txBox="1"/>
          <p:nvPr/>
        </p:nvSpPr>
        <p:spPr>
          <a:xfrm>
            <a:off x="8100392" y="6453336"/>
            <a:ext cx="589718" cy="369332"/>
          </a:xfrm>
          <a:prstGeom prst="rect">
            <a:avLst/>
          </a:prstGeom>
          <a:noFill/>
        </p:spPr>
        <p:txBody>
          <a:bodyPr wrap="square" rtlCol="0">
            <a:spAutoFit/>
          </a:bodyPr>
          <a:lstStyle/>
          <a:p>
            <a:r>
              <a:rPr lang="fr-FR" dirty="0" smtClean="0"/>
              <a:t>70</a:t>
            </a:r>
            <a:endParaRPr lang="fr-FR" dirty="0"/>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251520" y="0"/>
            <a:ext cx="8640960" cy="908719"/>
          </a:xfrm>
        </p:spPr>
        <p:txBody>
          <a:bodyPr>
            <a:normAutofit/>
          </a:bodyPr>
          <a:lstStyle/>
          <a:p>
            <a:r>
              <a:rPr lang="fr-FR" sz="3200" b="1" dirty="0" smtClean="0"/>
              <a:t>Loctudy - Hypothèse d’un scénario historique. 7/9</a:t>
            </a:r>
            <a:endParaRPr lang="fr-FR" sz="3200" dirty="0"/>
          </a:p>
        </p:txBody>
      </p:sp>
      <p:sp>
        <p:nvSpPr>
          <p:cNvPr id="3" name="Sous-titre 2"/>
          <p:cNvSpPr>
            <a:spLocks noGrp="1"/>
          </p:cNvSpPr>
          <p:nvPr>
            <p:ph type="subTitle" idx="1"/>
          </p:nvPr>
        </p:nvSpPr>
        <p:spPr>
          <a:xfrm>
            <a:off x="251520" y="836712"/>
            <a:ext cx="8640960" cy="3672408"/>
          </a:xfrm>
        </p:spPr>
        <p:txBody>
          <a:bodyPr>
            <a:normAutofit/>
          </a:bodyPr>
          <a:lstStyle/>
          <a:p>
            <a:pPr algn="just">
              <a:buFont typeface="Arial" pitchFamily="34" charset="0"/>
              <a:buChar char="•"/>
            </a:pPr>
            <a:r>
              <a:rPr lang="fr-FR" dirty="0" smtClean="0">
                <a:solidFill>
                  <a:srgbClr val="FF0000"/>
                </a:solidFill>
              </a:rPr>
              <a:t> </a:t>
            </a:r>
            <a:r>
              <a:rPr lang="fr-FR" sz="2000" dirty="0" smtClean="0">
                <a:solidFill>
                  <a:srgbClr val="FF0000"/>
                </a:solidFill>
              </a:rPr>
              <a:t>Au X</a:t>
            </a:r>
            <a:r>
              <a:rPr lang="fr-FR" sz="2000" baseline="30000" dirty="0" smtClean="0">
                <a:solidFill>
                  <a:srgbClr val="FF0000"/>
                </a:solidFill>
              </a:rPr>
              <a:t>e</a:t>
            </a:r>
            <a:r>
              <a:rPr lang="fr-FR" sz="2000" dirty="0" smtClean="0">
                <a:solidFill>
                  <a:srgbClr val="FF0000"/>
                </a:solidFill>
              </a:rPr>
              <a:t> siècle, les Vikings, venant de la Loire dans un sens de rotation sud-nord autour de la Bretagne (et non pas nord-sud), attaquent, dans l’ordre, l’abbaye Saint-Gildas-de-Rhuys, puis l’abbaye Saint-</a:t>
            </a:r>
            <a:r>
              <a:rPr lang="fr-FR" sz="2000" dirty="0" err="1" smtClean="0">
                <a:solidFill>
                  <a:srgbClr val="FF0000"/>
                </a:solidFill>
              </a:rPr>
              <a:t>Tudy|Tugdual</a:t>
            </a:r>
            <a:r>
              <a:rPr lang="fr-FR" sz="2000" dirty="0" smtClean="0">
                <a:solidFill>
                  <a:srgbClr val="FF0000"/>
                </a:solidFill>
              </a:rPr>
              <a:t> à Aquilonia (ante-Locmaria-Quimper), puis l’abbaye Saint-Tudy (ante-Loctudy), puis l’abbaye de Landévennec. </a:t>
            </a:r>
          </a:p>
          <a:p>
            <a:pPr algn="just">
              <a:buFont typeface="Arial" pitchFamily="34" charset="0"/>
              <a:buChar char="•"/>
            </a:pPr>
            <a:r>
              <a:rPr lang="fr-FR" sz="2000" dirty="0" smtClean="0">
                <a:solidFill>
                  <a:schemeClr val="tx1"/>
                </a:solidFill>
              </a:rPr>
              <a:t> D’autres sources indiquent cependant le trajet inverse de rotation nord-sud, qui garde la cohérence chronologique des dates de destruction des abbayes. </a:t>
            </a:r>
          </a:p>
          <a:p>
            <a:pPr algn="just">
              <a:buFont typeface="Arial" pitchFamily="34" charset="0"/>
              <a:buChar char="•"/>
            </a:pPr>
            <a:r>
              <a:rPr lang="fr-FR" sz="2000" dirty="0" smtClean="0">
                <a:solidFill>
                  <a:srgbClr val="FF0000"/>
                </a:solidFill>
              </a:rPr>
              <a:t> Les habitants et moines du village Saint-Tudy armoricain émigrent alors vers le village Saint-Tudy insulaire qu’ils fondent en Domnonée (Cornwall). </a:t>
            </a:r>
          </a:p>
          <a:p>
            <a:pPr algn="just">
              <a:buFont typeface="Arial" pitchFamily="34" charset="0"/>
              <a:buChar char="•"/>
            </a:pPr>
            <a:endParaRPr lang="fr-FR" dirty="0" smtClean="0">
              <a:solidFill>
                <a:schemeClr val="tx1"/>
              </a:solidFill>
            </a:endParaRPr>
          </a:p>
          <a:p>
            <a:pPr algn="just">
              <a:buFont typeface="Arial" pitchFamily="34" charset="0"/>
              <a:buChar char="•"/>
            </a:pPr>
            <a:endParaRPr lang="fr-FR" dirty="0">
              <a:solidFill>
                <a:schemeClr val="tx1"/>
              </a:solidFill>
            </a:endParaRPr>
          </a:p>
        </p:txBody>
      </p:sp>
      <p:sp>
        <p:nvSpPr>
          <p:cNvPr id="4" name="ZoneTexte 3"/>
          <p:cNvSpPr txBox="1"/>
          <p:nvPr/>
        </p:nvSpPr>
        <p:spPr>
          <a:xfrm>
            <a:off x="8100392" y="6453336"/>
            <a:ext cx="589718" cy="369332"/>
          </a:xfrm>
          <a:prstGeom prst="rect">
            <a:avLst/>
          </a:prstGeom>
          <a:noFill/>
        </p:spPr>
        <p:txBody>
          <a:bodyPr wrap="square" rtlCol="0">
            <a:spAutoFit/>
          </a:bodyPr>
          <a:lstStyle/>
          <a:p>
            <a:r>
              <a:rPr lang="fr-FR" dirty="0" smtClean="0"/>
              <a:t>71</a:t>
            </a:r>
            <a:endParaRPr lang="fr-FR" dirty="0"/>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51520" y="0"/>
            <a:ext cx="8640960" cy="836712"/>
          </a:xfrm>
        </p:spPr>
        <p:txBody>
          <a:bodyPr>
            <a:normAutofit/>
          </a:bodyPr>
          <a:lstStyle/>
          <a:p>
            <a:r>
              <a:rPr lang="fr-FR" sz="3200" b="1" dirty="0" smtClean="0"/>
              <a:t>Loctudy - Hypothèse d’un scénario historique. 8/9</a:t>
            </a:r>
            <a:endParaRPr lang="fr-FR" sz="3200" dirty="0"/>
          </a:p>
        </p:txBody>
      </p:sp>
      <p:sp>
        <p:nvSpPr>
          <p:cNvPr id="3" name="Espace réservé du contenu 2"/>
          <p:cNvSpPr>
            <a:spLocks noGrp="1"/>
          </p:cNvSpPr>
          <p:nvPr>
            <p:ph idx="1"/>
          </p:nvPr>
        </p:nvSpPr>
        <p:spPr>
          <a:xfrm>
            <a:off x="251520" y="548680"/>
            <a:ext cx="8640960" cy="6309320"/>
          </a:xfrm>
        </p:spPr>
        <p:txBody>
          <a:bodyPr>
            <a:noAutofit/>
          </a:bodyPr>
          <a:lstStyle/>
          <a:p>
            <a:pPr marL="0" indent="0" algn="just">
              <a:lnSpc>
                <a:spcPct val="120000"/>
              </a:lnSpc>
              <a:spcBef>
                <a:spcPts val="0"/>
              </a:spcBef>
            </a:pPr>
            <a:r>
              <a:rPr lang="fr-FR" sz="1600" dirty="0" smtClean="0"/>
              <a:t> Au Xe ou XIe siècle, le premier seigneur du Pont s’empare du territoire de Loctudy, se proclame Abbé (laïc) du prieuré Saint-Tudy (première église abbatiale), abandonné et sans moines, fait construire le pont de l’abbé (laïc), et s’établit militairement à </a:t>
            </a:r>
            <a:r>
              <a:rPr lang="fr-FR" sz="1600" dirty="0" err="1" smtClean="0"/>
              <a:t>ante-Pont-l’Abbé</a:t>
            </a:r>
            <a:r>
              <a:rPr lang="fr-FR" sz="1600" dirty="0" smtClean="0"/>
              <a:t> (</a:t>
            </a:r>
            <a:r>
              <a:rPr lang="fr-FR" sz="1600" i="1" dirty="0" smtClean="0"/>
              <a:t>Pont 'n Abbad</a:t>
            </a:r>
            <a:r>
              <a:rPr lang="fr-FR" sz="1600" dirty="0" smtClean="0"/>
              <a:t>) où il construit un château. </a:t>
            </a:r>
          </a:p>
          <a:p>
            <a:pPr marL="0" indent="0" algn="just">
              <a:lnSpc>
                <a:spcPct val="120000"/>
              </a:lnSpc>
              <a:spcBef>
                <a:spcPts val="0"/>
              </a:spcBef>
            </a:pPr>
            <a:r>
              <a:rPr lang="fr-FR" sz="1600" dirty="0" smtClean="0">
                <a:solidFill>
                  <a:srgbClr val="FF0000"/>
                </a:solidFill>
              </a:rPr>
              <a:t> A la fin du XI</a:t>
            </a:r>
            <a:r>
              <a:rPr lang="fr-FR" sz="1600" baseline="30000" dirty="0" smtClean="0">
                <a:solidFill>
                  <a:srgbClr val="FF0000"/>
                </a:solidFill>
              </a:rPr>
              <a:t>e</a:t>
            </a:r>
            <a:r>
              <a:rPr lang="fr-FR" sz="1600" dirty="0" smtClean="0">
                <a:solidFill>
                  <a:srgbClr val="FF0000"/>
                </a:solidFill>
              </a:rPr>
              <a:t> ou/et au début du XII</a:t>
            </a:r>
            <a:r>
              <a:rPr lang="fr-FR" sz="1600" baseline="30000" dirty="0" smtClean="0">
                <a:solidFill>
                  <a:srgbClr val="FF0000"/>
                </a:solidFill>
              </a:rPr>
              <a:t>e</a:t>
            </a:r>
            <a:r>
              <a:rPr lang="fr-FR" sz="1600" dirty="0" smtClean="0">
                <a:solidFill>
                  <a:srgbClr val="FF0000"/>
                </a:solidFill>
              </a:rPr>
              <a:t> siècle, a priori en deux phases successives, la seconde église abbatiale de Loctudy est (</a:t>
            </a:r>
            <a:r>
              <a:rPr lang="fr-FR" sz="1600" dirty="0" err="1" smtClean="0">
                <a:solidFill>
                  <a:srgbClr val="FF0000"/>
                </a:solidFill>
              </a:rPr>
              <a:t>re</a:t>
            </a:r>
            <a:r>
              <a:rPr lang="fr-FR" sz="1600" dirty="0" smtClean="0">
                <a:solidFill>
                  <a:srgbClr val="FF0000"/>
                </a:solidFill>
              </a:rPr>
              <a:t>)construite. La construction s’effectue, avec un maitre d’ouvrage et maitre d’œuvre réputés ayant déjà réalisé d’autres monuments, avec un financeur important, un duc de Bretagne en relation avec un évêque de Quimper et Léon, en relation étroite avec l’abbaye Saint-Gildas-de-Rhuys, puisque l’église Saint-Tudy est un prieuré de Saint-Gildas-de-Rhuys. </a:t>
            </a:r>
          </a:p>
          <a:p>
            <a:pPr marL="0" indent="0" algn="just">
              <a:lnSpc>
                <a:spcPct val="120000"/>
              </a:lnSpc>
              <a:spcBef>
                <a:spcPts val="0"/>
              </a:spcBef>
            </a:pPr>
            <a:r>
              <a:rPr lang="fr-FR" sz="1600" dirty="0" smtClean="0"/>
              <a:t> Le seigneur du Pont gère et suit alors seulement localement les travaux, mais à la faveur d’un événement historique remettant en cause la suprématie de Saint-Gildas-de-Rhuys, il accapare la charge d’abbé laïque de l’église. </a:t>
            </a:r>
          </a:p>
          <a:p>
            <a:pPr marL="0" indent="0" algn="just">
              <a:lnSpc>
                <a:spcPct val="120000"/>
              </a:lnSpc>
              <a:spcBef>
                <a:spcPts val="0"/>
              </a:spcBef>
            </a:pPr>
            <a:r>
              <a:rPr lang="fr-FR" sz="1600" dirty="0" smtClean="0"/>
              <a:t> La visite des reliques de saint </a:t>
            </a:r>
            <a:r>
              <a:rPr lang="fr-FR" sz="1600" dirty="0" err="1" smtClean="0"/>
              <a:t>Tudy|Tugdual</a:t>
            </a:r>
            <a:r>
              <a:rPr lang="fr-FR" sz="1600" dirty="0" smtClean="0"/>
              <a:t> s’effectue par les pèlerins dans le déambulatoire de l’église Saint-Tudy.</a:t>
            </a:r>
          </a:p>
          <a:p>
            <a:pPr marL="0" indent="0">
              <a:lnSpc>
                <a:spcPct val="120000"/>
              </a:lnSpc>
              <a:spcBef>
                <a:spcPts val="0"/>
              </a:spcBef>
            </a:pPr>
            <a:endParaRPr lang="fr-FR" sz="1600" dirty="0"/>
          </a:p>
        </p:txBody>
      </p:sp>
      <p:sp>
        <p:nvSpPr>
          <p:cNvPr id="4" name="ZoneTexte 3"/>
          <p:cNvSpPr txBox="1"/>
          <p:nvPr/>
        </p:nvSpPr>
        <p:spPr>
          <a:xfrm>
            <a:off x="8100392" y="6453336"/>
            <a:ext cx="589718" cy="369332"/>
          </a:xfrm>
          <a:prstGeom prst="rect">
            <a:avLst/>
          </a:prstGeom>
          <a:noFill/>
        </p:spPr>
        <p:txBody>
          <a:bodyPr wrap="square" rtlCol="0">
            <a:spAutoFit/>
          </a:bodyPr>
          <a:lstStyle/>
          <a:p>
            <a:r>
              <a:rPr lang="fr-FR" dirty="0" smtClean="0"/>
              <a:t>72</a:t>
            </a:r>
            <a:endParaRPr lang="fr-FR" dirty="0"/>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51520" y="0"/>
            <a:ext cx="8640960" cy="1143000"/>
          </a:xfrm>
        </p:spPr>
        <p:txBody>
          <a:bodyPr>
            <a:normAutofit/>
          </a:bodyPr>
          <a:lstStyle/>
          <a:p>
            <a:r>
              <a:rPr lang="fr-FR" sz="3200" b="1" dirty="0" smtClean="0"/>
              <a:t>Loctudy - Hypothèse d’un scénario historique. 9/9</a:t>
            </a:r>
            <a:endParaRPr lang="fr-FR" sz="3200" dirty="0"/>
          </a:p>
        </p:txBody>
      </p:sp>
      <p:sp>
        <p:nvSpPr>
          <p:cNvPr id="3" name="Espace réservé du contenu 2"/>
          <p:cNvSpPr>
            <a:spLocks noGrp="1"/>
          </p:cNvSpPr>
          <p:nvPr>
            <p:ph idx="1"/>
          </p:nvPr>
        </p:nvSpPr>
        <p:spPr>
          <a:xfrm>
            <a:off x="251520" y="908720"/>
            <a:ext cx="8640960" cy="5217443"/>
          </a:xfrm>
        </p:spPr>
        <p:txBody>
          <a:bodyPr>
            <a:normAutofit fontScale="70000" lnSpcReduction="20000"/>
          </a:bodyPr>
          <a:lstStyle/>
          <a:p>
            <a:pPr marL="0" indent="0" algn="just">
              <a:lnSpc>
                <a:spcPct val="120000"/>
              </a:lnSpc>
              <a:spcBef>
                <a:spcPts val="0"/>
              </a:spcBef>
            </a:pPr>
            <a:r>
              <a:rPr lang="fr-FR" dirty="0" smtClean="0"/>
              <a:t> En 1220 et 1224, un « accord des 3 canonicats » intervient au sujet du prieuré Saint-Tudy de ante-Loctudy, appartenant initialement et revendiqué par l’abbaye Saint-Gildas-de-Rhuys, entre l’évêque de Quimper Raynaud (qui fait construire la cathédrale de Quimper), le seigneur du Pont Hervé, et l’abbé Hervé de Saint-Gildas-de-Rhuys.</a:t>
            </a:r>
          </a:p>
          <a:p>
            <a:pPr marL="0" indent="0" algn="just">
              <a:lnSpc>
                <a:spcPct val="120000"/>
              </a:lnSpc>
              <a:spcBef>
                <a:spcPts val="0"/>
              </a:spcBef>
            </a:pPr>
            <a:r>
              <a:rPr lang="fr-FR" dirty="0" smtClean="0"/>
              <a:t> La Question des Templiers à Loctudy  est controversée. Du XII</a:t>
            </a:r>
            <a:r>
              <a:rPr lang="fr-FR" baseline="30000" dirty="0" smtClean="0"/>
              <a:t>e</a:t>
            </a:r>
            <a:r>
              <a:rPr lang="fr-FR" dirty="0" smtClean="0"/>
              <a:t> au XIV</a:t>
            </a:r>
            <a:r>
              <a:rPr lang="fr-FR" baseline="30000" dirty="0" smtClean="0"/>
              <a:t>e</a:t>
            </a:r>
            <a:r>
              <a:rPr lang="fr-FR" dirty="0" smtClean="0"/>
              <a:t> siècle, l’église abbatiale Saint-Tudy appartenait-elle aux Templiers ? Existait-il une commanderie templière à Ty-Glaz ? Ceci en relation avec des établissements templiers à Quimper, Penhars, </a:t>
            </a:r>
            <a:r>
              <a:rPr lang="fr-FR" dirty="0" err="1" smtClean="0"/>
              <a:t>Kerity</a:t>
            </a:r>
            <a:r>
              <a:rPr lang="fr-FR" dirty="0" smtClean="0"/>
              <a:t> et l’Ile Chevalier ? Rien ne l’indique et cela est réfuté historiquement.</a:t>
            </a:r>
          </a:p>
          <a:p>
            <a:pPr marL="0" indent="0" algn="just">
              <a:lnSpc>
                <a:spcPct val="120000"/>
              </a:lnSpc>
              <a:spcBef>
                <a:spcPts val="0"/>
              </a:spcBef>
            </a:pPr>
            <a:r>
              <a:rPr lang="fr-FR" dirty="0" smtClean="0"/>
              <a:t> Nous terminerons ici l’histoire mystérieuse de Loctudy, dont le paradigme historique est ouvert, et qui nous réservera par la suite encore de nombreuses surprises sur l’histoire de la Bretagne, de la Cornouaille, et du pays bigouden, en attendant que de nouveaux scénarios et hypothèses voient le jour.</a:t>
            </a:r>
          </a:p>
          <a:p>
            <a:pPr algn="just"/>
            <a:endParaRPr lang="fr-FR" dirty="0"/>
          </a:p>
        </p:txBody>
      </p:sp>
      <p:sp>
        <p:nvSpPr>
          <p:cNvPr id="4" name="ZoneTexte 3"/>
          <p:cNvSpPr txBox="1"/>
          <p:nvPr/>
        </p:nvSpPr>
        <p:spPr>
          <a:xfrm>
            <a:off x="8100392" y="6453336"/>
            <a:ext cx="589718" cy="369332"/>
          </a:xfrm>
          <a:prstGeom prst="rect">
            <a:avLst/>
          </a:prstGeom>
          <a:noFill/>
        </p:spPr>
        <p:txBody>
          <a:bodyPr wrap="square" rtlCol="0">
            <a:spAutoFit/>
          </a:bodyPr>
          <a:lstStyle/>
          <a:p>
            <a:r>
              <a:rPr lang="fr-FR" dirty="0" smtClean="0"/>
              <a:t>73</a:t>
            </a:r>
            <a:endParaRPr lang="fr-FR" dirty="0"/>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67544" y="0"/>
            <a:ext cx="8229600" cy="836712"/>
          </a:xfrm>
        </p:spPr>
        <p:txBody>
          <a:bodyPr>
            <a:normAutofit/>
          </a:bodyPr>
          <a:lstStyle/>
          <a:p>
            <a:r>
              <a:rPr lang="fr-FR" sz="3200" b="1" dirty="0" smtClean="0"/>
              <a:t>Conclusion</a:t>
            </a:r>
            <a:endParaRPr lang="fr-FR" sz="3200" b="1" dirty="0"/>
          </a:p>
        </p:txBody>
      </p:sp>
      <p:sp>
        <p:nvSpPr>
          <p:cNvPr id="3" name="Espace réservé du contenu 2"/>
          <p:cNvSpPr>
            <a:spLocks noGrp="1"/>
          </p:cNvSpPr>
          <p:nvPr>
            <p:ph idx="1"/>
          </p:nvPr>
        </p:nvSpPr>
        <p:spPr>
          <a:xfrm>
            <a:off x="251520" y="908720"/>
            <a:ext cx="8640960" cy="5949280"/>
          </a:xfrm>
        </p:spPr>
        <p:txBody>
          <a:bodyPr>
            <a:normAutofit/>
          </a:bodyPr>
          <a:lstStyle/>
          <a:p>
            <a:pPr marL="0" indent="0" algn="just">
              <a:spcBef>
                <a:spcPts val="0"/>
              </a:spcBef>
            </a:pPr>
            <a:r>
              <a:rPr lang="fr-FR" sz="2000" dirty="0" smtClean="0"/>
              <a:t> </a:t>
            </a:r>
            <a:r>
              <a:rPr lang="fr-FR" sz="1900" dirty="0" smtClean="0"/>
              <a:t>Dans cette conférence sur l’archéologie et la préhistoire de Loctudy, nous avons présenté :</a:t>
            </a:r>
          </a:p>
          <a:p>
            <a:pPr marL="400050" lvl="2" indent="0" algn="just">
              <a:spcBef>
                <a:spcPts val="0"/>
              </a:spcBef>
            </a:pPr>
            <a:r>
              <a:rPr lang="fr-FR" sz="1900" dirty="0" smtClean="0"/>
              <a:t> Loctudy - Position et situation</a:t>
            </a:r>
            <a:endParaRPr lang="fr-FR" sz="1900" dirty="0" smtClean="0">
              <a:solidFill>
                <a:srgbClr val="FF0000"/>
              </a:solidFill>
            </a:endParaRPr>
          </a:p>
          <a:p>
            <a:pPr marL="400050" lvl="2" indent="0" algn="just">
              <a:spcBef>
                <a:spcPts val="0"/>
              </a:spcBef>
            </a:pPr>
            <a:r>
              <a:rPr lang="fr-FR" sz="1900" dirty="0" smtClean="0"/>
              <a:t> Loctudy - Préhistoire et Protohistoire</a:t>
            </a:r>
          </a:p>
          <a:p>
            <a:pPr marL="400050" lvl="2" indent="0" algn="just">
              <a:spcBef>
                <a:spcPts val="0"/>
              </a:spcBef>
            </a:pPr>
            <a:r>
              <a:rPr lang="fr-FR" sz="1900" dirty="0" smtClean="0"/>
              <a:t> Loctudy - Histoire - L'époque gallo-romaine</a:t>
            </a:r>
            <a:endParaRPr lang="fr-FR" sz="1900" i="1" dirty="0" smtClean="0"/>
          </a:p>
          <a:p>
            <a:pPr marL="400050" lvl="2" indent="0" algn="just">
              <a:spcBef>
                <a:spcPts val="0"/>
              </a:spcBef>
            </a:pPr>
            <a:r>
              <a:rPr lang="fr-FR" sz="1900" dirty="0" smtClean="0"/>
              <a:t> Loctudy - Un scénario sur l’origine historique de Loctudy.</a:t>
            </a:r>
          </a:p>
          <a:p>
            <a:pPr marL="0" lvl="1" indent="0" algn="just">
              <a:spcBef>
                <a:spcPts val="0"/>
              </a:spcBef>
              <a:buFont typeface="Arial" pitchFamily="34" charset="0"/>
              <a:buChar char="•"/>
            </a:pPr>
            <a:r>
              <a:rPr lang="fr-FR" sz="2300" dirty="0" smtClean="0"/>
              <a:t> </a:t>
            </a:r>
            <a:r>
              <a:rPr lang="fr-FR" sz="2300" dirty="0" smtClean="0">
                <a:solidFill>
                  <a:srgbClr val="FF0000"/>
                </a:solidFill>
              </a:rPr>
              <a:t>Création du groupe Archéologie et Patrimoine de Loctudy (GAPL) au sein de l’association Histoire et Patrimoine de Loctudy (HLPL).</a:t>
            </a:r>
          </a:p>
          <a:p>
            <a:pPr marL="0" lvl="1" indent="0" algn="just">
              <a:spcBef>
                <a:spcPts val="0"/>
              </a:spcBef>
              <a:buNone/>
            </a:pPr>
            <a:endParaRPr lang="fr-FR" sz="2200" dirty="0" smtClean="0"/>
          </a:p>
          <a:p>
            <a:pPr marL="400050" lvl="2" indent="0">
              <a:lnSpc>
                <a:spcPct val="120000"/>
              </a:lnSpc>
              <a:spcBef>
                <a:spcPts val="0"/>
              </a:spcBef>
            </a:pPr>
            <a:endParaRPr lang="fr-FR" dirty="0" smtClean="0"/>
          </a:p>
          <a:p>
            <a:pPr marL="0" indent="0">
              <a:lnSpc>
                <a:spcPct val="120000"/>
              </a:lnSpc>
              <a:spcBef>
                <a:spcPts val="0"/>
              </a:spcBef>
            </a:pPr>
            <a:endParaRPr lang="fr-FR" dirty="0"/>
          </a:p>
        </p:txBody>
      </p:sp>
      <p:sp>
        <p:nvSpPr>
          <p:cNvPr id="4" name="ZoneTexte 3"/>
          <p:cNvSpPr txBox="1"/>
          <p:nvPr/>
        </p:nvSpPr>
        <p:spPr>
          <a:xfrm>
            <a:off x="8100392" y="6453336"/>
            <a:ext cx="589718" cy="369332"/>
          </a:xfrm>
          <a:prstGeom prst="rect">
            <a:avLst/>
          </a:prstGeom>
          <a:noFill/>
        </p:spPr>
        <p:txBody>
          <a:bodyPr wrap="square" rtlCol="0">
            <a:spAutoFit/>
          </a:bodyPr>
          <a:lstStyle/>
          <a:p>
            <a:r>
              <a:rPr lang="fr-FR" dirty="0" smtClean="0"/>
              <a:t>74</a:t>
            </a:r>
            <a:endParaRPr lang="fr-FR" dirty="0"/>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Fin Conférence</a:t>
            </a:r>
            <a:endParaRPr lang="fr-FR" dirty="0"/>
          </a:p>
        </p:txBody>
      </p:sp>
      <p:sp>
        <p:nvSpPr>
          <p:cNvPr id="3" name="Espace réservé du contenu 2"/>
          <p:cNvSpPr>
            <a:spLocks noGrp="1"/>
          </p:cNvSpPr>
          <p:nvPr>
            <p:ph idx="1"/>
          </p:nvPr>
        </p:nvSpPr>
        <p:spPr/>
        <p:txBody>
          <a:bodyPr/>
          <a:lstStyle/>
          <a:p>
            <a:r>
              <a:rPr lang="fr-FR" dirty="0" smtClean="0"/>
              <a:t>Merci de votre attention.</a:t>
            </a:r>
          </a:p>
          <a:p>
            <a:r>
              <a:rPr lang="fr-FR" dirty="0" smtClean="0"/>
              <a:t>Questions.</a:t>
            </a:r>
            <a:endParaRPr lang="fr-FR" dirty="0"/>
          </a:p>
        </p:txBody>
      </p:sp>
      <p:sp>
        <p:nvSpPr>
          <p:cNvPr id="4" name="ZoneTexte 3"/>
          <p:cNvSpPr txBox="1"/>
          <p:nvPr/>
        </p:nvSpPr>
        <p:spPr>
          <a:xfrm>
            <a:off x="8100392" y="6453336"/>
            <a:ext cx="589718" cy="369332"/>
          </a:xfrm>
          <a:prstGeom prst="rect">
            <a:avLst/>
          </a:prstGeom>
          <a:noFill/>
        </p:spPr>
        <p:txBody>
          <a:bodyPr wrap="square" rtlCol="0">
            <a:spAutoFit/>
          </a:bodyPr>
          <a:lstStyle/>
          <a:p>
            <a:r>
              <a:rPr lang="fr-FR" dirty="0" smtClean="0"/>
              <a:t>75</a:t>
            </a:r>
            <a:endParaRPr lang="fr-FR" dirty="0"/>
          </a:p>
        </p:txBody>
      </p:sp>
    </p:spTree>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5148</TotalTime>
  <Words>4050</Words>
  <Application>Microsoft Office PowerPoint</Application>
  <PresentationFormat>Affichage à l'écran (4:3)</PresentationFormat>
  <Paragraphs>753</Paragraphs>
  <Slides>75</Slides>
  <Notes>1</Notes>
  <HiddenSlides>0</HiddenSlides>
  <MMClips>0</MMClips>
  <ScaleCrop>false</ScaleCrop>
  <HeadingPairs>
    <vt:vector size="4" baseType="variant">
      <vt:variant>
        <vt:lpstr>Thème</vt:lpstr>
      </vt:variant>
      <vt:variant>
        <vt:i4>1</vt:i4>
      </vt:variant>
      <vt:variant>
        <vt:lpstr>Titres des diapositives</vt:lpstr>
      </vt:variant>
      <vt:variant>
        <vt:i4>75</vt:i4>
      </vt:variant>
    </vt:vector>
  </HeadingPairs>
  <TitlesOfParts>
    <vt:vector size="76" baseType="lpstr">
      <vt:lpstr>Thème Office</vt:lpstr>
      <vt:lpstr>Diapositive 1</vt:lpstr>
      <vt:lpstr>Patrick Vanuxeem  CONFÉRENCE  « LOCTUDY-  Archéologie et Préhistoire. »  Loctudy, 2017    Date maj : 29/10/17</vt:lpstr>
      <vt:lpstr>Conférence à Loctudy, 29 Décembre 2017</vt:lpstr>
      <vt:lpstr>Association Histoire Locale et Patrimoine de Loctudy (HLPL)</vt:lpstr>
      <vt:lpstr>Livre sur Loctudy </vt:lpstr>
      <vt:lpstr>Plan Conférence</vt:lpstr>
      <vt:lpstr>Les différentes sources historiques et hagiographiques</vt:lpstr>
      <vt:lpstr>Informations et Conventions</vt:lpstr>
      <vt:lpstr>Chapitre 1</vt:lpstr>
      <vt:lpstr>LOCTUDY : Position et situation</vt:lpstr>
      <vt:lpstr>LOCTUDY - Les limites préhistoriques – -10000 à 0 ans BP</vt:lpstr>
      <vt:lpstr>LOCTUDY - Les limites préhistoriques – -10000 à 0 ans BP</vt:lpstr>
      <vt:lpstr>Diapositive 13</vt:lpstr>
      <vt:lpstr>LOCTUDY - Les limites historiques – Paroisses Primitives - Ve-VIe siècle</vt:lpstr>
      <vt:lpstr>LOCTUDY - Les limites historiques - Paroisses et trèves d’Ancien Régime</vt:lpstr>
      <vt:lpstr>LOCTUDY - Les limites historiques – Limites des communes actuelles</vt:lpstr>
      <vt:lpstr>De Plonivel à Loctudy</vt:lpstr>
      <vt:lpstr>Plonivel (suite) </vt:lpstr>
      <vt:lpstr>Loctudy – Historique général</vt:lpstr>
      <vt:lpstr>Loctudy - Toponymie - Forme loc, lok</vt:lpstr>
      <vt:lpstr>Loctudy - Toponymie – Formes</vt:lpstr>
      <vt:lpstr>La rivière Their, Teir</vt:lpstr>
      <vt:lpstr>Ile Chevalier</vt:lpstr>
      <vt:lpstr>Chapitre 2</vt:lpstr>
      <vt:lpstr>Préhistoire – Evolution du niveau de la mer</vt:lpstr>
      <vt:lpstr>Préhistoire – Evolution du niveau de la mer</vt:lpstr>
      <vt:lpstr>Préhistoire – Evolution du niveau de la mer</vt:lpstr>
      <vt:lpstr>Préhistoire – Evolution du niveau de la mer</vt:lpstr>
      <vt:lpstr>Loctudy - Préhistoire</vt:lpstr>
      <vt:lpstr>Loctudy - Protohistoire</vt:lpstr>
      <vt:lpstr>Loctudy - Archéologie – Préhistoire et Protohistoire  - Distribution des monuments</vt:lpstr>
      <vt:lpstr>Loctudy - Archéologie – Préhistoire/Protohistoire - Les monuments du Néolithique</vt:lpstr>
      <vt:lpstr>Loctudy - Archéologie – Préhistoire/Protohistoire - Les monuments du Néolithique</vt:lpstr>
      <vt:lpstr>Loctudy - Archéologie - Préhistoire/Protohistoire  - Les monuments du Néolithique</vt:lpstr>
      <vt:lpstr>Loctudy - Archéologie - Préhistoire/Protohistoire  - Les monuments du Néolithique</vt:lpstr>
      <vt:lpstr>Loctudy - Archéologie - Préhistoire/Protohistoire  - Les monuments du Néolithique</vt:lpstr>
      <vt:lpstr>Loctudy - Archéologie - Préhistoire/Protohistoire  - Les monuments du Néolithique</vt:lpstr>
      <vt:lpstr>Loctudy - Archéologie - Préhistoire/Protohistoire  - Les monuments du Néolithique</vt:lpstr>
      <vt:lpstr>Loctudy - Archéologie – Protohistoire  - Les monuments de l’Âge du Bronze</vt:lpstr>
      <vt:lpstr>Loctudy - Archéologie – Protohistoire  - Les monuments de l’Âge du Bronze</vt:lpstr>
      <vt:lpstr>Loctudy - Archéologie – Protohistoire  - Les monuments de l’Âge du Fer</vt:lpstr>
      <vt:lpstr>Loctudy – Archéologie – Préhistoire/Protohistoire - Les monuments de l’Âge du Fer</vt:lpstr>
      <vt:lpstr>Loctudy - Archéologie - Protohistoire  - Les monuments de l’Age de Fer</vt:lpstr>
      <vt:lpstr>Loctudy - Archéologie - Protohistoire  - Les monuments de l’Age de Fer</vt:lpstr>
      <vt:lpstr>Loctudy - Archéologie - Protohistoire  - Les monuments de l’Âge de Fer</vt:lpstr>
      <vt:lpstr>Loctudy - Archéologie - Protohistoire  - Les monuments de l’Âge de Fer</vt:lpstr>
      <vt:lpstr>Loctudy - Archéologie - Protohistoire  - Les monuments de l’Âge de Fer</vt:lpstr>
      <vt:lpstr>Loctudy - Archéologie - Protohistoire  - Les monuments de l’Âge de Fer</vt:lpstr>
      <vt:lpstr>Loctudy - Archéologie - Protohistoire  - Les monuments de l’Âge de Fer</vt:lpstr>
      <vt:lpstr>Loctudy - Archéologie - Protohistoire  - Les monuments de l’Âge de Fer</vt:lpstr>
      <vt:lpstr>Loctudy - Archéologie - Préhistoire/Protohistoire  - Les monuments d’époque indéterminée</vt:lpstr>
      <vt:lpstr>Loctudy - Archéologie - Préhistoire/Protohistoire  - Les monuments d’époque indéterminée</vt:lpstr>
      <vt:lpstr>Loctudy - Archéologie - Préhistoire/Protohistoire  - Les monuments d’époque indéterminée</vt:lpstr>
      <vt:lpstr>Loctudy - Archéologie - Préhistoire/Protohistoire  - Les monuments d’époque indéterminée</vt:lpstr>
      <vt:lpstr>Loctudy - Archéologie - Préhistoire/Protohistoire  - Les monuments d’époque indéterminée</vt:lpstr>
      <vt:lpstr>Loctudy - Archéologie - Préhistoire/Protohistoire  - Les monuments d’époque indéterminée</vt:lpstr>
      <vt:lpstr>Chapitre 3</vt:lpstr>
      <vt:lpstr>Loctudy - L'époque gallo-romaine</vt:lpstr>
      <vt:lpstr>Loctudy - L'époque gallo-romaine</vt:lpstr>
      <vt:lpstr>Loctudy - L'époque gallo-romaine</vt:lpstr>
      <vt:lpstr>Loctudy - L'époque gallo-romaine - Les monuments christianisés</vt:lpstr>
      <vt:lpstr>Loctudy – monuments &gt; VIIIe siècle</vt:lpstr>
      <vt:lpstr>Loctudy – monuments &gt; VIIIe siècle</vt:lpstr>
      <vt:lpstr>Chapitre 4</vt:lpstr>
      <vt:lpstr>Loctudy - Hypothèse d’un scénario historique. 1/9</vt:lpstr>
      <vt:lpstr>Loctudy - Hypothèse d’un scénario historique. 2/9</vt:lpstr>
      <vt:lpstr>Loctudy - Hypothèse d’un scénario historique. 3/9</vt:lpstr>
      <vt:lpstr>Loctudy - Hypothèse d’un scénario historique. 4/9</vt:lpstr>
      <vt:lpstr>Loctudy - Hypothèse d’un scénario historique. 5/9</vt:lpstr>
      <vt:lpstr>Loctudy - Hypothèse d’un scénario historique. 6/9</vt:lpstr>
      <vt:lpstr>Loctudy - Hypothèse d’un scénario historique. 7/9</vt:lpstr>
      <vt:lpstr>Loctudy - Hypothèse d’un scénario historique. 8/9</vt:lpstr>
      <vt:lpstr>Loctudy - Hypothèse d’un scénario historique. 9/9</vt:lpstr>
      <vt:lpstr>Conclusion</vt:lpstr>
      <vt:lpstr>Fin Conférence</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Patrick VANUXEEM  LOCTUDY Histoire et Patrimoine.  Origine historique de Loctudy.  Loctudy, Août 2016  Centre culturel de Kérandouret (LAC), Rue Hent Poul Glevian, 29750 LOCTUDY</dc:title>
  <dc:creator>patrick</dc:creator>
  <cp:lastModifiedBy>patrick</cp:lastModifiedBy>
  <cp:revision>896</cp:revision>
  <dcterms:created xsi:type="dcterms:W3CDTF">2016-06-18T11:26:47Z</dcterms:created>
  <dcterms:modified xsi:type="dcterms:W3CDTF">2017-10-31T07:56:48Z</dcterms:modified>
</cp:coreProperties>
</file>