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71" r:id="rId3"/>
    <p:sldId id="258" r:id="rId4"/>
    <p:sldId id="261" r:id="rId5"/>
    <p:sldId id="272" r:id="rId6"/>
    <p:sldId id="260" r:id="rId7"/>
    <p:sldId id="262" r:id="rId8"/>
    <p:sldId id="263" r:id="rId9"/>
    <p:sldId id="264" r:id="rId10"/>
    <p:sldId id="297" r:id="rId11"/>
    <p:sldId id="295" r:id="rId12"/>
    <p:sldId id="270" r:id="rId13"/>
    <p:sldId id="273" r:id="rId14"/>
    <p:sldId id="280" r:id="rId15"/>
    <p:sldId id="276" r:id="rId16"/>
    <p:sldId id="274" r:id="rId17"/>
    <p:sldId id="275" r:id="rId18"/>
    <p:sldId id="279" r:id="rId19"/>
    <p:sldId id="277" r:id="rId20"/>
    <p:sldId id="302" r:id="rId21"/>
    <p:sldId id="282" r:id="rId22"/>
    <p:sldId id="283" r:id="rId23"/>
    <p:sldId id="287" r:id="rId24"/>
    <p:sldId id="284" r:id="rId25"/>
    <p:sldId id="281" r:id="rId26"/>
    <p:sldId id="292" r:id="rId27"/>
    <p:sldId id="293" r:id="rId28"/>
    <p:sldId id="299" r:id="rId29"/>
    <p:sldId id="298" r:id="rId30"/>
    <p:sldId id="265" r:id="rId31"/>
    <p:sldId id="296" r:id="rId32"/>
    <p:sldId id="266" r:id="rId3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3" autoAdjust="0"/>
    <p:restoredTop sz="85068" autoAdjust="0"/>
  </p:normalViewPr>
  <p:slideViewPr>
    <p:cSldViewPr>
      <p:cViewPr varScale="1">
        <p:scale>
          <a:sx n="79" d="100"/>
          <a:sy n="79" d="100"/>
        </p:scale>
        <p:origin x="33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65936-69F0-4CD5-AAA8-5E986235271B}" type="datetimeFigureOut">
              <a:rPr lang="fr-FR" smtClean="0"/>
              <a:t>06/04/2019</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5BCAA6-4BB9-4DA1-9CA1-14634EB2C7E2}" type="slidenum">
              <a:rPr lang="fr-FR" smtClean="0"/>
              <a:t>‹N°›</a:t>
            </a:fld>
            <a:endParaRPr lang="fr-FR"/>
          </a:p>
        </p:txBody>
      </p:sp>
    </p:spTree>
    <p:extLst>
      <p:ext uri="{BB962C8B-B14F-4D97-AF65-F5344CB8AC3E}">
        <p14:creationId xmlns:p14="http://schemas.microsoft.com/office/powerpoint/2010/main" val="585725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B5BCAA6-4BB9-4DA1-9CA1-14634EB2C7E2}" type="slidenum">
              <a:rPr lang="fr-FR" smtClean="0"/>
              <a:t>14</a:t>
            </a:fld>
            <a:endParaRPr lang="fr-FR"/>
          </a:p>
        </p:txBody>
      </p:sp>
    </p:spTree>
    <p:extLst>
      <p:ext uri="{BB962C8B-B14F-4D97-AF65-F5344CB8AC3E}">
        <p14:creationId xmlns:p14="http://schemas.microsoft.com/office/powerpoint/2010/main" val="4019119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B5BCAA6-4BB9-4DA1-9CA1-14634EB2C7E2}" type="slidenum">
              <a:rPr lang="fr-FR" smtClean="0"/>
              <a:t>16</a:t>
            </a:fld>
            <a:endParaRPr lang="fr-FR"/>
          </a:p>
        </p:txBody>
      </p:sp>
    </p:spTree>
    <p:extLst>
      <p:ext uri="{BB962C8B-B14F-4D97-AF65-F5344CB8AC3E}">
        <p14:creationId xmlns:p14="http://schemas.microsoft.com/office/powerpoint/2010/main" val="1666660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54973AC0-08E4-410C-8610-41DE60C36260}" type="datetimeFigureOut">
              <a:rPr lang="fr-FR" smtClean="0"/>
              <a:pPr/>
              <a:t>06/04/2019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A2EB8F2-15F7-4749-A2E2-B5E66DD1BBBD}"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4973AC0-08E4-410C-8610-41DE60C36260}" type="datetimeFigureOut">
              <a:rPr lang="fr-FR" smtClean="0"/>
              <a:pPr/>
              <a:t>06/04/2019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A2EB8F2-15F7-4749-A2E2-B5E66DD1BBBD}"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54973AC0-08E4-410C-8610-41DE60C36260}" type="datetimeFigureOut">
              <a:rPr lang="fr-FR" smtClean="0"/>
              <a:pPr/>
              <a:t>06/04/2019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A2EB8F2-15F7-4749-A2E2-B5E66DD1BBBD}"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54973AC0-08E4-410C-8610-41DE60C36260}" type="datetimeFigureOut">
              <a:rPr lang="fr-FR" smtClean="0"/>
              <a:pPr/>
              <a:t>06/04/2019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A2EB8F2-15F7-4749-A2E2-B5E66DD1BBBD}"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54973AC0-08E4-410C-8610-41DE60C36260}" type="datetimeFigureOut">
              <a:rPr lang="fr-FR" smtClean="0"/>
              <a:pPr/>
              <a:t>06/04/2019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A2EB8F2-15F7-4749-A2E2-B5E66DD1BBBD}"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54973AC0-08E4-410C-8610-41DE60C36260}" type="datetimeFigureOut">
              <a:rPr lang="fr-FR" smtClean="0"/>
              <a:pPr/>
              <a:t>06/04/2019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A2EB8F2-15F7-4749-A2E2-B5E66DD1BBBD}"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4973AC0-08E4-410C-8610-41DE60C36260}" type="datetimeFigureOut">
              <a:rPr lang="fr-FR" smtClean="0"/>
              <a:pPr/>
              <a:t>06/04/2019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A2EB8F2-15F7-4749-A2E2-B5E66DD1BBB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54973AC0-08E4-410C-8610-41DE60C36260}" type="datetimeFigureOut">
              <a:rPr lang="fr-FR" smtClean="0"/>
              <a:pPr/>
              <a:t>06/04/2019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A2EB8F2-15F7-4749-A2E2-B5E66DD1BBBD}"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54973AC0-08E4-410C-8610-41DE60C36260}" type="datetimeFigureOut">
              <a:rPr lang="fr-FR" smtClean="0"/>
              <a:pPr/>
              <a:t>06/04/2019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A2EB8F2-15F7-4749-A2E2-B5E66DD1BBBD}"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4973AC0-08E4-410C-8610-41DE60C36260}" type="datetimeFigureOut">
              <a:rPr lang="fr-FR" smtClean="0"/>
              <a:pPr/>
              <a:t>06/04/2019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A2EB8F2-15F7-4749-A2E2-B5E66DD1BBB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4973AC0-08E4-410C-8610-41DE60C36260}" type="datetimeFigureOut">
              <a:rPr lang="fr-FR" smtClean="0"/>
              <a:pPr/>
              <a:t>06/04/2019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A2EB8F2-15F7-4749-A2E2-B5E66DD1BBBD}"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973AC0-08E4-410C-8610-41DE60C36260}" type="datetimeFigureOut">
              <a:rPr lang="fr-FR" smtClean="0"/>
              <a:pPr/>
              <a:t>06/04/2019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2EB8F2-15F7-4749-A2E2-B5E66DD1BBBD}"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20.emf"/><Relationship Id="rId4" Type="http://schemas.openxmlformats.org/officeDocument/2006/relationships/image" Target="../media/image19.emf"/></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image" Target="../media/image37.jpg"/></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fr.calameo.com/read/0032952835f53fc8d4e10" TargetMode="External"/><Relationship Id="rId2" Type="http://schemas.openxmlformats.org/officeDocument/2006/relationships/hyperlink" Target="http://www.atlasponant.fr/fiche/Site/029LDY004/#fiche=/fiche/Site/029LDY004/"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14240" y="1916832"/>
            <a:ext cx="7848872" cy="3456384"/>
          </a:xfrm>
        </p:spPr>
        <p:txBody>
          <a:bodyPr>
            <a:normAutofit/>
          </a:bodyPr>
          <a:lstStyle/>
          <a:p>
            <a:r>
              <a:rPr lang="fr-FR" dirty="0"/>
              <a:t>Archéologie et Préhistoire - Monuments et habitats sur le territoire du Sud-Est bigouden.</a:t>
            </a:r>
            <a:br>
              <a:rPr lang="fr-FR" dirty="0"/>
            </a:br>
            <a:br>
              <a:rPr lang="fr-FR" dirty="0"/>
            </a:br>
            <a:r>
              <a:rPr lang="fr-FR" sz="3600" dirty="0"/>
              <a:t>P. </a:t>
            </a:r>
            <a:r>
              <a:rPr lang="fr-FR" sz="3600" dirty="0" err="1"/>
              <a:t>Vanuxeem</a:t>
            </a:r>
            <a:endParaRPr lang="fr-FR" sz="3600" dirty="0"/>
          </a:p>
        </p:txBody>
      </p:sp>
      <p:sp>
        <p:nvSpPr>
          <p:cNvPr id="4" name="Titre 1"/>
          <p:cNvSpPr txBox="1">
            <a:spLocks/>
          </p:cNvSpPr>
          <p:nvPr/>
        </p:nvSpPr>
        <p:spPr>
          <a:xfrm>
            <a:off x="0" y="1"/>
            <a:ext cx="9144000" cy="1196751"/>
          </a:xfrm>
          <a:prstGeom prst="rect">
            <a:avLst/>
          </a:prstGeom>
        </p:spPr>
        <p:txBody>
          <a:bodyPr vert="horz" lIns="91440" tIns="45720" rIns="91440" bIns="45720" rtlCol="0" anchor="ctr">
            <a:normAutofit fontScale="55000" lnSpcReduction="20000"/>
          </a:bodyPr>
          <a:lstStyle/>
          <a:p>
            <a:pPr lvl="0" algn="ctr">
              <a:spcBef>
                <a:spcPct val="0"/>
              </a:spcBef>
            </a:pPr>
            <a:r>
              <a:rPr kumimoji="0" lang="fr-FR" sz="45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HLPL - </a:t>
            </a:r>
            <a:r>
              <a:rPr lang="fr-FR" sz="4500" b="1" dirty="0">
                <a:latin typeface="Times New Roman" panose="02020603050405020304" pitchFamily="18" charset="0"/>
                <a:cs typeface="Times New Roman" panose="02020603050405020304" pitchFamily="18" charset="0"/>
              </a:rPr>
              <a:t>Association Histoire Locale et Patrimoine de Loctudy</a:t>
            </a:r>
          </a:p>
          <a:p>
            <a:pPr lvl="0" algn="ctr">
              <a:spcBef>
                <a:spcPct val="0"/>
              </a:spcBef>
            </a:pPr>
            <a:r>
              <a:rPr lang="fr-FR" sz="4500" b="1" dirty="0">
                <a:latin typeface="Times New Roman" panose="02020603050405020304" pitchFamily="18" charset="0"/>
                <a:cs typeface="Times New Roman" panose="02020603050405020304" pitchFamily="18" charset="0"/>
              </a:rPr>
              <a:t>GAPL - Groupe Archéologie et Préhistoire de Loctudy </a:t>
            </a:r>
            <a:br>
              <a:rPr lang="fr-FR" sz="3600" dirty="0"/>
            </a:br>
            <a:endParaRPr kumimoji="0" lang="fr-FR" sz="3600" i="0" u="none" strike="noStrike" kern="1200" cap="none" spc="0" normalizeH="0" baseline="0" noProof="0" dirty="0">
              <a:ln>
                <a:noFill/>
              </a:ln>
              <a:solidFill>
                <a:schemeClr val="tx1"/>
              </a:solidFill>
              <a:effectLst/>
              <a:uLnTx/>
              <a:uFillTx/>
              <a:latin typeface="+mj-lt"/>
              <a:ea typeface="+mj-ea"/>
              <a:cs typeface="+mj-cs"/>
            </a:endParaRPr>
          </a:p>
        </p:txBody>
      </p:sp>
      <p:sp>
        <p:nvSpPr>
          <p:cNvPr id="6" name="Sous-titre 4"/>
          <p:cNvSpPr>
            <a:spLocks noGrp="1"/>
          </p:cNvSpPr>
          <p:nvPr>
            <p:ph type="subTitle" idx="1"/>
          </p:nvPr>
        </p:nvSpPr>
        <p:spPr>
          <a:xfrm>
            <a:off x="1187624" y="6093296"/>
            <a:ext cx="6400800" cy="764704"/>
          </a:xfrm>
        </p:spPr>
        <p:txBody>
          <a:bodyPr/>
          <a:lstStyle/>
          <a:p>
            <a:r>
              <a:rPr lang="fr-FR" dirty="0"/>
              <a:t>06/04/2019</a:t>
            </a:r>
          </a:p>
        </p:txBody>
      </p:sp>
      <p:sp>
        <p:nvSpPr>
          <p:cNvPr id="7" name="ZoneTexte 6"/>
          <p:cNvSpPr txBox="1"/>
          <p:nvPr/>
        </p:nvSpPr>
        <p:spPr>
          <a:xfrm>
            <a:off x="8646192" y="6448727"/>
            <a:ext cx="418704" cy="369332"/>
          </a:xfrm>
          <a:prstGeom prst="rect">
            <a:avLst/>
          </a:prstGeom>
          <a:noFill/>
        </p:spPr>
        <p:txBody>
          <a:bodyPr wrap="none" rtlCol="0">
            <a:spAutoFit/>
          </a:bodyPr>
          <a:lstStyle/>
          <a:p>
            <a:r>
              <a:rPr lang="fr-FR" dirty="0"/>
              <a:t>01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980728"/>
            <a:ext cx="7270576" cy="792088"/>
          </a:xfrm>
        </p:spPr>
        <p:txBody>
          <a:bodyPr>
            <a:normAutofit/>
          </a:bodyPr>
          <a:lstStyle/>
          <a:p>
            <a:r>
              <a:rPr lang="fr-FR" sz="2400" b="1" dirty="0"/>
              <a:t>Plan Présentation</a:t>
            </a:r>
          </a:p>
        </p:txBody>
      </p:sp>
      <p:sp>
        <p:nvSpPr>
          <p:cNvPr id="4" name="Titre 1"/>
          <p:cNvSpPr txBox="1">
            <a:spLocks/>
          </p:cNvSpPr>
          <p:nvPr/>
        </p:nvSpPr>
        <p:spPr>
          <a:xfrm>
            <a:off x="0" y="0"/>
            <a:ext cx="9144000" cy="76470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800" b="1" dirty="0"/>
              <a:t>HLPL/GAPL - Archéologie et Préhistoire de Loctudy</a:t>
            </a:r>
          </a:p>
        </p:txBody>
      </p:sp>
      <p:sp>
        <p:nvSpPr>
          <p:cNvPr id="7" name="Titre 1"/>
          <p:cNvSpPr txBox="1">
            <a:spLocks/>
          </p:cNvSpPr>
          <p:nvPr/>
        </p:nvSpPr>
        <p:spPr>
          <a:xfrm>
            <a:off x="8374743" y="6281936"/>
            <a:ext cx="733761" cy="57606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1800" dirty="0"/>
              <a:t>02</a:t>
            </a:r>
          </a:p>
        </p:txBody>
      </p:sp>
      <p:sp>
        <p:nvSpPr>
          <p:cNvPr id="8" name="Titre 1"/>
          <p:cNvSpPr txBox="1">
            <a:spLocks/>
          </p:cNvSpPr>
          <p:nvPr/>
        </p:nvSpPr>
        <p:spPr>
          <a:xfrm>
            <a:off x="251520" y="1844824"/>
            <a:ext cx="8856984" cy="441676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buFont typeface="Arial" pitchFamily="34" charset="0"/>
              <a:buChar char="•"/>
            </a:pPr>
            <a:r>
              <a:rPr lang="fr-FR" sz="2200" b="1" dirty="0"/>
              <a:t> </a:t>
            </a:r>
            <a:r>
              <a:rPr lang="fr-FR" sz="2000" b="1" dirty="0"/>
              <a:t>Titre : </a:t>
            </a:r>
          </a:p>
          <a:p>
            <a:pPr algn="l"/>
            <a:r>
              <a:rPr lang="fr-FR" sz="2000" dirty="0"/>
              <a:t>«  Archéologie et Préhistoire - Monuments et habitats sur le territoire du Sud-Est bigouden. » </a:t>
            </a:r>
          </a:p>
          <a:p>
            <a:pPr algn="l"/>
            <a:endParaRPr lang="fr-FR" sz="2000" b="1" dirty="0"/>
          </a:p>
          <a:p>
            <a:pPr algn="l">
              <a:buFont typeface="Arial" pitchFamily="34" charset="0"/>
              <a:buChar char="•"/>
            </a:pPr>
            <a:r>
              <a:rPr lang="fr-FR" sz="2000" b="1" dirty="0"/>
              <a:t> </a:t>
            </a:r>
            <a:r>
              <a:rPr lang="fr-FR" sz="2200" b="1" dirty="0"/>
              <a:t>PLAN</a:t>
            </a:r>
            <a:r>
              <a:rPr lang="fr-FR" sz="2200" dirty="0"/>
              <a:t> :</a:t>
            </a:r>
          </a:p>
          <a:p>
            <a:pPr algn="l">
              <a:buFontTx/>
              <a:buChar char="-"/>
            </a:pPr>
            <a:r>
              <a:rPr lang="fr-FR" sz="2200" dirty="0"/>
              <a:t> introduction </a:t>
            </a:r>
          </a:p>
          <a:p>
            <a:pPr algn="l">
              <a:buFontTx/>
              <a:buChar char="-"/>
            </a:pPr>
            <a:r>
              <a:rPr lang="fr-FR" sz="2200" dirty="0"/>
              <a:t> présentation Groupe Archéologie Préhistoire Loctudy GAPL </a:t>
            </a:r>
            <a:br>
              <a:rPr lang="fr-FR" sz="2200" dirty="0"/>
            </a:br>
            <a:r>
              <a:rPr lang="fr-FR" sz="2200" dirty="0"/>
              <a:t>- archéologie et préhistoire : le territoire du Sud-Est bigouden étudié  </a:t>
            </a:r>
            <a:br>
              <a:rPr lang="fr-FR" sz="2200" dirty="0"/>
            </a:br>
            <a:r>
              <a:rPr lang="fr-FR" sz="2200" dirty="0"/>
              <a:t>- les monuments et les habitats</a:t>
            </a:r>
          </a:p>
          <a:p>
            <a:pPr algn="l"/>
            <a:r>
              <a:rPr lang="fr-FR" sz="2200" dirty="0"/>
              <a:t>- conclusion </a:t>
            </a:r>
          </a:p>
          <a:p>
            <a:pPr algn="l"/>
            <a:r>
              <a:rPr lang="fr-FR" sz="2200" dirty="0"/>
              <a:t>- questions, discussion</a:t>
            </a:r>
          </a:p>
        </p:txBody>
      </p:sp>
    </p:spTree>
    <p:extLst>
      <p:ext uri="{BB962C8B-B14F-4D97-AF65-F5344CB8AC3E}">
        <p14:creationId xmlns:p14="http://schemas.microsoft.com/office/powerpoint/2010/main" val="1413834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547193"/>
          </a:xfrm>
        </p:spPr>
        <p:txBody>
          <a:bodyPr>
            <a:normAutofit fontScale="90000"/>
          </a:bodyPr>
          <a:lstStyle/>
          <a:p>
            <a:pPr lvl="0"/>
            <a:r>
              <a:rPr lang="fr-FR" sz="3100" b="1" dirty="0"/>
              <a:t>HLPL/GAPL - Archéologie et Préhistoire de Loctudy</a:t>
            </a:r>
            <a:endParaRPr lang="fr-FR" b="1" dirty="0"/>
          </a:p>
        </p:txBody>
      </p:sp>
      <p:sp>
        <p:nvSpPr>
          <p:cNvPr id="3" name="Espace réservé du contenu 2"/>
          <p:cNvSpPr>
            <a:spLocks noGrp="1"/>
          </p:cNvSpPr>
          <p:nvPr>
            <p:ph idx="1"/>
          </p:nvPr>
        </p:nvSpPr>
        <p:spPr>
          <a:xfrm>
            <a:off x="457200" y="1052736"/>
            <a:ext cx="8229600" cy="5616624"/>
          </a:xfrm>
        </p:spPr>
        <p:txBody>
          <a:bodyPr>
            <a:normAutofit fontScale="85000" lnSpcReduction="20000"/>
          </a:bodyPr>
          <a:lstStyle/>
          <a:p>
            <a:r>
              <a:rPr lang="fr-FR" sz="2400" b="1" dirty="0"/>
              <a:t>HLPL = Association Histoire Locale et Patrimoine de Loctudy</a:t>
            </a:r>
          </a:p>
          <a:p>
            <a:r>
              <a:rPr lang="fr-FR" sz="2400" b="1" dirty="0"/>
              <a:t>GAPL = Groupe Archéologie et Préhistoire  de Loctudy</a:t>
            </a:r>
          </a:p>
          <a:p>
            <a:r>
              <a:rPr lang="fr-FR" sz="2400" b="1" dirty="0"/>
              <a:t>Création du </a:t>
            </a:r>
            <a:r>
              <a:rPr lang="fr-FR" sz="2400" b="1" dirty="0">
                <a:solidFill>
                  <a:srgbClr val="FF0000"/>
                </a:solidFill>
              </a:rPr>
              <a:t>groupe GAPL </a:t>
            </a:r>
            <a:r>
              <a:rPr lang="fr-FR" sz="2400" b="1" dirty="0"/>
              <a:t>au 01/01/2018 </a:t>
            </a:r>
            <a:r>
              <a:rPr lang="fr-FR" sz="2400" b="1" dirty="0">
                <a:solidFill>
                  <a:srgbClr val="FF0000"/>
                </a:solidFill>
              </a:rPr>
              <a:t>au sein de HLPL</a:t>
            </a:r>
          </a:p>
          <a:p>
            <a:pPr>
              <a:buNone/>
            </a:pPr>
            <a:endParaRPr lang="fr-FR" sz="2400" b="1" u="sng" dirty="0"/>
          </a:p>
          <a:p>
            <a:r>
              <a:rPr lang="fr-FR" sz="2400" b="1" dirty="0"/>
              <a:t>Membres du groupe GAPL :</a:t>
            </a:r>
          </a:p>
          <a:p>
            <a:r>
              <a:rPr lang="fr-FR" sz="2400" dirty="0"/>
              <a:t>M. Biger, P. </a:t>
            </a:r>
            <a:r>
              <a:rPr lang="fr-FR" sz="2400" dirty="0" err="1"/>
              <a:t>Vanuxeem</a:t>
            </a:r>
            <a:r>
              <a:rPr lang="fr-FR" sz="2400" dirty="0"/>
              <a:t>, P. </a:t>
            </a:r>
            <a:r>
              <a:rPr lang="fr-FR" sz="2400" dirty="0" err="1"/>
              <a:t>Boi</a:t>
            </a:r>
            <a:r>
              <a:rPr lang="fr-FR" sz="2400" dirty="0"/>
              <a:t>, L. </a:t>
            </a:r>
            <a:r>
              <a:rPr lang="fr-FR" sz="2400" dirty="0" err="1"/>
              <a:t>Cariou</a:t>
            </a:r>
            <a:r>
              <a:rPr lang="fr-FR" sz="2400" dirty="0"/>
              <a:t>, Y. </a:t>
            </a:r>
            <a:r>
              <a:rPr lang="fr-FR" sz="2400" dirty="0" err="1"/>
              <a:t>Gélébart</a:t>
            </a:r>
            <a:r>
              <a:rPr lang="fr-FR" sz="2400" dirty="0"/>
              <a:t>, M. et M. </a:t>
            </a:r>
            <a:r>
              <a:rPr lang="fr-FR" sz="2400" dirty="0" err="1"/>
              <a:t>Rouzeau</a:t>
            </a:r>
            <a:r>
              <a:rPr lang="fr-FR" sz="2400" dirty="0"/>
              <a:t>.</a:t>
            </a:r>
          </a:p>
          <a:p>
            <a:endParaRPr lang="fr-FR" sz="2400" dirty="0"/>
          </a:p>
          <a:p>
            <a:pPr>
              <a:buNone/>
            </a:pPr>
            <a:r>
              <a:rPr lang="fr-FR" sz="2400" b="1" dirty="0">
                <a:solidFill>
                  <a:srgbClr val="FF0000"/>
                </a:solidFill>
              </a:rPr>
              <a:t>Objectifs GAPL :</a:t>
            </a:r>
          </a:p>
          <a:p>
            <a:r>
              <a:rPr lang="fr-FR" sz="2400" dirty="0"/>
              <a:t>Etat de l’art : quel est l’existant ? </a:t>
            </a:r>
          </a:p>
          <a:p>
            <a:pPr marL="0" indent="0">
              <a:buNone/>
            </a:pPr>
            <a:r>
              <a:rPr lang="fr-FR" sz="2400" dirty="0"/>
              <a:t>      -&gt; étude documents, bibliographie</a:t>
            </a:r>
          </a:p>
          <a:p>
            <a:r>
              <a:rPr lang="fr-FR" sz="2400" dirty="0"/>
              <a:t>Définition des limites du territoire à étudier</a:t>
            </a:r>
          </a:p>
          <a:p>
            <a:r>
              <a:rPr lang="fr-FR" sz="2400" dirty="0"/>
              <a:t>Etude de l’évolution du niveau de la mer</a:t>
            </a:r>
          </a:p>
          <a:p>
            <a:r>
              <a:rPr lang="fr-FR" sz="2400" dirty="0"/>
              <a:t>Fiches par monument, par époque, par position géographique, Fiches HLPL/GAPL+SAF</a:t>
            </a:r>
          </a:p>
          <a:p>
            <a:r>
              <a:rPr lang="fr-FR" sz="2400" dirty="0"/>
              <a:t>Visites des monuments sur site</a:t>
            </a:r>
          </a:p>
          <a:p>
            <a:r>
              <a:rPr lang="fr-FR" sz="2400" dirty="0"/>
              <a:t>Archéologie et </a:t>
            </a:r>
            <a:r>
              <a:rPr lang="fr-FR" sz="2400" dirty="0" err="1"/>
              <a:t>micro-toponymie</a:t>
            </a:r>
            <a:endParaRPr lang="fr-FR" sz="2400" dirty="0"/>
          </a:p>
          <a:p>
            <a:r>
              <a:rPr lang="fr-FR" sz="2400" dirty="0"/>
              <a:t>Documents, Présentation, Exposition, Conférence, Brochure/Livret</a:t>
            </a:r>
          </a:p>
          <a:p>
            <a:endParaRPr lang="fr-FR" sz="2400" dirty="0"/>
          </a:p>
          <a:p>
            <a:pPr marL="0" indent="0">
              <a:buNone/>
            </a:pPr>
            <a:endParaRPr lang="fr-FR" sz="2400" dirty="0"/>
          </a:p>
        </p:txBody>
      </p:sp>
      <p:sp>
        <p:nvSpPr>
          <p:cNvPr id="4" name="ZoneTexte 3"/>
          <p:cNvSpPr txBox="1"/>
          <p:nvPr/>
        </p:nvSpPr>
        <p:spPr>
          <a:xfrm>
            <a:off x="8677330" y="6488668"/>
            <a:ext cx="504056" cy="369332"/>
          </a:xfrm>
          <a:prstGeom prst="rect">
            <a:avLst/>
          </a:prstGeom>
          <a:noFill/>
        </p:spPr>
        <p:txBody>
          <a:bodyPr wrap="square" rtlCol="0">
            <a:spAutoFit/>
          </a:bodyPr>
          <a:lstStyle/>
          <a:p>
            <a:r>
              <a:rPr lang="fr-FR" dirty="0"/>
              <a:t>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546788"/>
          </a:xfrm>
        </p:spPr>
        <p:txBody>
          <a:bodyPr>
            <a:normAutofit/>
          </a:bodyPr>
          <a:lstStyle/>
          <a:p>
            <a:r>
              <a:rPr lang="fr-FR" sz="2800" b="1" dirty="0"/>
              <a:t>Archéologie et Préhistoire</a:t>
            </a:r>
          </a:p>
        </p:txBody>
      </p:sp>
      <p:sp>
        <p:nvSpPr>
          <p:cNvPr id="3" name="Espace réservé du contenu 2"/>
          <p:cNvSpPr>
            <a:spLocks noGrp="1"/>
          </p:cNvSpPr>
          <p:nvPr>
            <p:ph idx="1"/>
          </p:nvPr>
        </p:nvSpPr>
        <p:spPr>
          <a:xfrm>
            <a:off x="377653" y="836712"/>
            <a:ext cx="8080547" cy="6021288"/>
          </a:xfrm>
          <a:ln>
            <a:noFill/>
          </a:ln>
        </p:spPr>
        <p:txBody>
          <a:bodyPr>
            <a:noAutofit/>
          </a:bodyPr>
          <a:lstStyle/>
          <a:p>
            <a:pPr algn="just">
              <a:spcBef>
                <a:spcPts val="0"/>
              </a:spcBef>
            </a:pPr>
            <a:r>
              <a:rPr lang="fr-FR" sz="1400" dirty="0">
                <a:solidFill>
                  <a:srgbClr val="FF0000"/>
                </a:solidFill>
              </a:rPr>
              <a:t> </a:t>
            </a:r>
            <a:r>
              <a:rPr lang="fr-FR" sz="1400" b="1" dirty="0">
                <a:solidFill>
                  <a:srgbClr val="FF0000"/>
                </a:solidFill>
              </a:rPr>
              <a:t>Conventions :</a:t>
            </a:r>
          </a:p>
          <a:p>
            <a:pPr lvl="1" algn="just">
              <a:spcBef>
                <a:spcPts val="0"/>
              </a:spcBef>
              <a:buFont typeface="Arial" panose="020B0604020202020204" pitchFamily="34" charset="0"/>
              <a:buChar char="•"/>
            </a:pPr>
            <a:r>
              <a:rPr lang="fr-FR" sz="1400" b="1" dirty="0">
                <a:solidFill>
                  <a:srgbClr val="FF0000"/>
                </a:solidFill>
              </a:rPr>
              <a:t> P : </a:t>
            </a:r>
            <a:r>
              <a:rPr lang="fr-FR" sz="1400" b="1" dirty="0" err="1">
                <a:solidFill>
                  <a:srgbClr val="FF0000"/>
                </a:solidFill>
              </a:rPr>
              <a:t>Present</a:t>
            </a:r>
            <a:r>
              <a:rPr lang="fr-FR" sz="1400" b="1" dirty="0">
                <a:solidFill>
                  <a:srgbClr val="FF0000"/>
                </a:solidFill>
              </a:rPr>
              <a:t> (1950) =&gt; BP : </a:t>
            </a:r>
            <a:r>
              <a:rPr lang="fr-FR" sz="1400" b="1" i="1" dirty="0" err="1">
                <a:solidFill>
                  <a:srgbClr val="FF0000"/>
                </a:solidFill>
              </a:rPr>
              <a:t>Before</a:t>
            </a:r>
            <a:r>
              <a:rPr lang="fr-FR" sz="1400" b="1" i="1" dirty="0">
                <a:solidFill>
                  <a:srgbClr val="FF0000"/>
                </a:solidFill>
              </a:rPr>
              <a:t> </a:t>
            </a:r>
            <a:r>
              <a:rPr lang="fr-FR" sz="1400" b="1" i="1" dirty="0" err="1">
                <a:solidFill>
                  <a:srgbClr val="FF0000"/>
                </a:solidFill>
              </a:rPr>
              <a:t>Present</a:t>
            </a:r>
            <a:r>
              <a:rPr lang="fr-FR" sz="1400" b="1" dirty="0">
                <a:solidFill>
                  <a:srgbClr val="FF0000"/>
                </a:solidFill>
              </a:rPr>
              <a:t> (avant 1950)</a:t>
            </a:r>
          </a:p>
          <a:p>
            <a:pPr lvl="1" algn="just">
              <a:spcBef>
                <a:spcPts val="0"/>
              </a:spcBef>
              <a:buFont typeface="Arial" panose="020B0604020202020204" pitchFamily="34" charset="0"/>
              <a:buChar char="•"/>
            </a:pPr>
            <a:r>
              <a:rPr lang="fr-FR" sz="1400" b="1" dirty="0">
                <a:solidFill>
                  <a:srgbClr val="FF0000"/>
                </a:solidFill>
              </a:rPr>
              <a:t> JC : Jésus-Christ (0) =&gt; AJC : Avant JC (&lt; 0)</a:t>
            </a:r>
          </a:p>
          <a:p>
            <a:pPr lvl="1" algn="just">
              <a:spcBef>
                <a:spcPts val="0"/>
              </a:spcBef>
              <a:buFont typeface="Arial" panose="020B0604020202020204" pitchFamily="34" charset="0"/>
              <a:buChar char="•"/>
            </a:pPr>
            <a:r>
              <a:rPr lang="fr-FR" sz="1400" b="1" dirty="0">
                <a:solidFill>
                  <a:srgbClr val="FF0000"/>
                </a:solidFill>
              </a:rPr>
              <a:t> EC : Ère Commune (0)  =&gt; AEC : Avant l’Ère Commune = Avant Notre Ère (&lt; 0)</a:t>
            </a:r>
          </a:p>
          <a:p>
            <a:pPr marL="457200" lvl="1" indent="0" algn="just">
              <a:spcBef>
                <a:spcPts val="0"/>
              </a:spcBef>
              <a:buNone/>
            </a:pPr>
            <a:endParaRPr lang="fr-FR" sz="1400" b="1" dirty="0">
              <a:solidFill>
                <a:srgbClr val="FF0000"/>
              </a:solidFill>
            </a:endParaRPr>
          </a:p>
          <a:p>
            <a:r>
              <a:rPr lang="fr-FR" sz="1400" b="1" u="sng" dirty="0"/>
              <a:t>Périodes/Epoques :</a:t>
            </a:r>
          </a:p>
          <a:p>
            <a:pPr lvl="1">
              <a:buFont typeface="Arial" panose="020B0604020202020204" pitchFamily="34" charset="0"/>
              <a:buChar char="•"/>
            </a:pPr>
            <a:r>
              <a:rPr lang="fr-FR" sz="1800" b="1" dirty="0"/>
              <a:t>Paléolithique</a:t>
            </a:r>
            <a:r>
              <a:rPr lang="fr-FR" sz="1800" dirty="0"/>
              <a:t> : -3.000.000 à -12.000 ans BP</a:t>
            </a:r>
          </a:p>
          <a:p>
            <a:pPr lvl="1">
              <a:buFont typeface="Arial" panose="020B0604020202020204" pitchFamily="34" charset="0"/>
              <a:buChar char="•"/>
            </a:pPr>
            <a:r>
              <a:rPr lang="fr-FR" sz="1800" b="1" dirty="0"/>
              <a:t>Mésolithique</a:t>
            </a:r>
            <a:r>
              <a:rPr lang="fr-FR" sz="1800" dirty="0"/>
              <a:t> : -9000 à -6000 ans avant JC</a:t>
            </a:r>
          </a:p>
          <a:p>
            <a:pPr lvl="1">
              <a:buFont typeface="Arial" panose="020B0604020202020204" pitchFamily="34" charset="0"/>
              <a:buChar char="•"/>
            </a:pPr>
            <a:r>
              <a:rPr lang="fr-FR" sz="1800" b="1" dirty="0"/>
              <a:t>Néolithique</a:t>
            </a:r>
            <a:r>
              <a:rPr lang="fr-FR" sz="1800" dirty="0"/>
              <a:t> : -6000 à -2000 ans avant JC</a:t>
            </a:r>
          </a:p>
          <a:p>
            <a:pPr lvl="1">
              <a:buFont typeface="Arial" panose="020B0604020202020204" pitchFamily="34" charset="0"/>
              <a:buChar char="•"/>
            </a:pPr>
            <a:r>
              <a:rPr lang="fr-FR" sz="1800" b="1" dirty="0"/>
              <a:t>Âge du Cuivre </a:t>
            </a:r>
            <a:r>
              <a:rPr lang="fr-FR" sz="1800" dirty="0"/>
              <a:t>: -2500 à -1800 ans avant JC</a:t>
            </a:r>
          </a:p>
          <a:p>
            <a:pPr lvl="1">
              <a:buFont typeface="Arial" panose="020B0604020202020204" pitchFamily="34" charset="0"/>
              <a:buChar char="•"/>
            </a:pPr>
            <a:r>
              <a:rPr lang="fr-FR" sz="1800" b="1" dirty="0"/>
              <a:t>Âge du Bronze </a:t>
            </a:r>
            <a:r>
              <a:rPr lang="fr-FR" sz="1800" dirty="0"/>
              <a:t>: -2000 à -600 avant JC</a:t>
            </a:r>
          </a:p>
          <a:p>
            <a:pPr lvl="1">
              <a:buFont typeface="Arial" panose="020B0604020202020204" pitchFamily="34" charset="0"/>
              <a:buChar char="•"/>
            </a:pPr>
            <a:r>
              <a:rPr lang="fr-FR" sz="1800" b="1" dirty="0"/>
              <a:t>Âge du Fer </a:t>
            </a:r>
            <a:r>
              <a:rPr lang="fr-FR" sz="1800" dirty="0"/>
              <a:t>: -750 à -50 avant JC</a:t>
            </a:r>
          </a:p>
          <a:p>
            <a:pPr lvl="1">
              <a:buFont typeface="Arial" panose="020B0604020202020204" pitchFamily="34" charset="0"/>
              <a:buChar char="•"/>
            </a:pPr>
            <a:r>
              <a:rPr lang="fr-FR" sz="1800" b="1" dirty="0"/>
              <a:t>Gauloise</a:t>
            </a:r>
            <a:r>
              <a:rPr lang="fr-FR" sz="1800" dirty="0"/>
              <a:t> : -5000 -&gt; -50 avant JC</a:t>
            </a:r>
          </a:p>
          <a:p>
            <a:pPr lvl="1">
              <a:buFont typeface="Arial" panose="020B0604020202020204" pitchFamily="34" charset="0"/>
              <a:buChar char="•"/>
            </a:pPr>
            <a:r>
              <a:rPr lang="fr-FR" sz="1800" b="1" dirty="0"/>
              <a:t>Romaine</a:t>
            </a:r>
            <a:r>
              <a:rPr lang="fr-FR" sz="1800" dirty="0"/>
              <a:t> : -50 avant JC à +450 après JC</a:t>
            </a:r>
          </a:p>
          <a:p>
            <a:pPr lvl="1">
              <a:buFont typeface="Arial" panose="020B0604020202020204" pitchFamily="34" charset="0"/>
              <a:buChar char="•"/>
            </a:pPr>
            <a:endParaRPr lang="fr-FR" sz="1400" dirty="0"/>
          </a:p>
          <a:p>
            <a:pPr lvl="2"/>
            <a:r>
              <a:rPr lang="fr-FR" sz="1400" dirty="0">
                <a:solidFill>
                  <a:srgbClr val="FF0000"/>
                </a:solidFill>
              </a:rPr>
              <a:t>Würm (fin) :</a:t>
            </a:r>
            <a:r>
              <a:rPr lang="fr-FR" sz="1400" dirty="0"/>
              <a:t> -10000 ans BP</a:t>
            </a:r>
          </a:p>
          <a:p>
            <a:pPr lvl="2"/>
            <a:r>
              <a:rPr lang="fr-FR" sz="1400" dirty="0">
                <a:solidFill>
                  <a:srgbClr val="FF0000"/>
                </a:solidFill>
              </a:rPr>
              <a:t>Flandrien</a:t>
            </a:r>
            <a:r>
              <a:rPr lang="fr-FR" sz="1400" dirty="0"/>
              <a:t> : -12.000 à -1000 ans BP</a:t>
            </a:r>
          </a:p>
          <a:p>
            <a:pPr lvl="2"/>
            <a:r>
              <a:rPr lang="fr-FR" sz="1400" dirty="0">
                <a:solidFill>
                  <a:srgbClr val="FF0000"/>
                </a:solidFill>
              </a:rPr>
              <a:t>Holocène</a:t>
            </a:r>
            <a:r>
              <a:rPr lang="fr-FR" sz="1400" dirty="0"/>
              <a:t> : -12000 à 0 ans BP (époque géologique)</a:t>
            </a:r>
          </a:p>
          <a:p>
            <a:pPr marL="457200" lvl="1" indent="0">
              <a:buNone/>
            </a:pPr>
            <a:endParaRPr lang="fr-FR" sz="1400" dirty="0"/>
          </a:p>
          <a:p>
            <a:pPr lvl="1">
              <a:buFont typeface="Arial" panose="020B0604020202020204" pitchFamily="34" charset="0"/>
              <a:buChar char="•"/>
            </a:pPr>
            <a:r>
              <a:rPr lang="fr-FR" sz="1400" b="1" dirty="0"/>
              <a:t>Hallstatt</a:t>
            </a:r>
            <a:r>
              <a:rPr lang="fr-FR" sz="1400" dirty="0"/>
              <a:t> (Autriche) : Âge du Fer , entre -900 et -480 avant JC</a:t>
            </a:r>
          </a:p>
          <a:p>
            <a:pPr lvl="1">
              <a:buFont typeface="Arial" panose="020B0604020202020204" pitchFamily="34" charset="0"/>
              <a:buChar char="•"/>
            </a:pPr>
            <a:r>
              <a:rPr lang="fr-FR" sz="1400" b="1" dirty="0"/>
              <a:t>La </a:t>
            </a:r>
            <a:r>
              <a:rPr lang="fr-FR" sz="1400" b="1" dirty="0" err="1"/>
              <a:t>Tène</a:t>
            </a:r>
            <a:r>
              <a:rPr lang="fr-FR" sz="1400" b="1" dirty="0"/>
              <a:t> </a:t>
            </a:r>
            <a:r>
              <a:rPr lang="fr-FR" sz="1400" dirty="0"/>
              <a:t>(Suisse) : Âge du Fer , entre -500 et -200 avant JC</a:t>
            </a:r>
          </a:p>
          <a:p>
            <a:pPr marL="0" indent="0">
              <a:buNone/>
            </a:pPr>
            <a:endParaRPr lang="fr-FR" sz="1400" dirty="0"/>
          </a:p>
        </p:txBody>
      </p:sp>
      <p:sp>
        <p:nvSpPr>
          <p:cNvPr id="6" name="Titre 1"/>
          <p:cNvSpPr txBox="1">
            <a:spLocks/>
          </p:cNvSpPr>
          <p:nvPr/>
        </p:nvSpPr>
        <p:spPr>
          <a:xfrm>
            <a:off x="685800" y="427815"/>
            <a:ext cx="7772400" cy="54732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800" b="1" dirty="0">
                <a:latin typeface="+mn-lt"/>
                <a:cs typeface="Times New Roman" panose="02020603050405020304" pitchFamily="18" charset="0"/>
              </a:rPr>
              <a:t>Périodes/Epoques</a:t>
            </a:r>
          </a:p>
        </p:txBody>
      </p:sp>
      <p:sp>
        <p:nvSpPr>
          <p:cNvPr id="4" name="ZoneTexte 3"/>
          <p:cNvSpPr txBox="1"/>
          <p:nvPr/>
        </p:nvSpPr>
        <p:spPr>
          <a:xfrm>
            <a:off x="8617986" y="6399032"/>
            <a:ext cx="504056" cy="369332"/>
          </a:xfrm>
          <a:prstGeom prst="rect">
            <a:avLst/>
          </a:prstGeom>
          <a:noFill/>
        </p:spPr>
        <p:txBody>
          <a:bodyPr wrap="square" rtlCol="0">
            <a:spAutoFit/>
          </a:bodyPr>
          <a:lstStyle/>
          <a:p>
            <a:r>
              <a:rPr lang="fr-FR" dirty="0"/>
              <a:t>04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36712" y="446033"/>
            <a:ext cx="7772400" cy="547326"/>
          </a:xfrm>
        </p:spPr>
        <p:txBody>
          <a:bodyPr>
            <a:noAutofit/>
          </a:bodyPr>
          <a:lstStyle/>
          <a:p>
            <a:r>
              <a:rPr lang="fr-FR" sz="2800" dirty="0"/>
              <a:t>Préhistoire, Protohistoire</a:t>
            </a:r>
          </a:p>
        </p:txBody>
      </p:sp>
      <p:sp>
        <p:nvSpPr>
          <p:cNvPr id="3" name="Sous-titre 2"/>
          <p:cNvSpPr>
            <a:spLocks noGrp="1"/>
          </p:cNvSpPr>
          <p:nvPr>
            <p:ph type="subTitle" idx="1"/>
          </p:nvPr>
        </p:nvSpPr>
        <p:spPr>
          <a:xfrm>
            <a:off x="179512" y="908721"/>
            <a:ext cx="8856984" cy="5949279"/>
          </a:xfrm>
        </p:spPr>
        <p:txBody>
          <a:bodyPr>
            <a:normAutofit fontScale="55000" lnSpcReduction="20000"/>
          </a:bodyPr>
          <a:lstStyle/>
          <a:p>
            <a:pPr algn="l">
              <a:lnSpc>
                <a:spcPct val="120000"/>
              </a:lnSpc>
              <a:spcBef>
                <a:spcPts val="0"/>
              </a:spcBef>
              <a:buFont typeface="Arial" panose="020B0604020202020204" pitchFamily="34" charset="0"/>
              <a:buChar char="•"/>
            </a:pPr>
            <a:r>
              <a:rPr lang="fr-FR" sz="2200" b="1" dirty="0">
                <a:solidFill>
                  <a:srgbClr val="0000FF"/>
                </a:solidFill>
              </a:rPr>
              <a:t> Monuments (mégalithiques), Habitats (pré/</a:t>
            </a:r>
            <a:r>
              <a:rPr lang="fr-FR" sz="2200" b="1" dirty="0" err="1">
                <a:solidFill>
                  <a:srgbClr val="0000FF"/>
                </a:solidFill>
              </a:rPr>
              <a:t>proto-historiques</a:t>
            </a:r>
            <a:r>
              <a:rPr lang="fr-FR" sz="2200" b="1" dirty="0">
                <a:solidFill>
                  <a:srgbClr val="0000FF"/>
                </a:solidFill>
              </a:rPr>
              <a:t>)</a:t>
            </a:r>
          </a:p>
          <a:p>
            <a:pPr algn="l">
              <a:lnSpc>
                <a:spcPct val="120000"/>
              </a:lnSpc>
              <a:spcBef>
                <a:spcPts val="0"/>
              </a:spcBef>
              <a:buFont typeface="Arial" panose="020B0604020202020204" pitchFamily="34" charset="0"/>
              <a:buChar char="•"/>
            </a:pPr>
            <a:r>
              <a:rPr lang="fr-FR" sz="2200" dirty="0">
                <a:solidFill>
                  <a:schemeClr val="tx1"/>
                </a:solidFill>
              </a:rPr>
              <a:t> Un </a:t>
            </a:r>
            <a:r>
              <a:rPr lang="fr-FR" sz="2200" dirty="0">
                <a:solidFill>
                  <a:srgbClr val="FF0000"/>
                </a:solidFill>
              </a:rPr>
              <a:t>monument</a:t>
            </a:r>
            <a:r>
              <a:rPr lang="fr-FR" sz="2200" dirty="0">
                <a:solidFill>
                  <a:schemeClr val="tx1"/>
                </a:solidFill>
              </a:rPr>
              <a:t> a pour but de faire revivre au présent un passé englouti dans le temps.</a:t>
            </a:r>
          </a:p>
          <a:p>
            <a:pPr algn="l">
              <a:lnSpc>
                <a:spcPct val="120000"/>
              </a:lnSpc>
              <a:spcBef>
                <a:spcPts val="0"/>
              </a:spcBef>
              <a:buFont typeface="Arial" panose="020B0604020202020204" pitchFamily="34" charset="0"/>
              <a:buChar char="•"/>
            </a:pPr>
            <a:r>
              <a:rPr lang="fr-FR" sz="2200" dirty="0">
                <a:solidFill>
                  <a:schemeClr val="tx1"/>
                </a:solidFill>
              </a:rPr>
              <a:t> Un </a:t>
            </a:r>
            <a:r>
              <a:rPr lang="fr-FR" sz="2200" dirty="0">
                <a:solidFill>
                  <a:srgbClr val="FF0000"/>
                </a:solidFill>
              </a:rPr>
              <a:t>habitat</a:t>
            </a:r>
            <a:r>
              <a:rPr lang="fr-FR" sz="2200" dirty="0">
                <a:solidFill>
                  <a:schemeClr val="tx1"/>
                </a:solidFill>
              </a:rPr>
              <a:t> est un endroit (mouvant) où les hommes se réfugient pour dormir, travailler, se protéger des intempéries et de la faune.</a:t>
            </a:r>
          </a:p>
          <a:p>
            <a:pPr algn="l">
              <a:lnSpc>
                <a:spcPct val="120000"/>
              </a:lnSpc>
              <a:spcBef>
                <a:spcPts val="0"/>
              </a:spcBef>
            </a:pPr>
            <a:endParaRPr lang="fr-FR" sz="2200" dirty="0">
              <a:solidFill>
                <a:schemeClr val="tx1"/>
              </a:solidFill>
            </a:endParaRPr>
          </a:p>
          <a:p>
            <a:pPr algn="l">
              <a:lnSpc>
                <a:spcPct val="120000"/>
              </a:lnSpc>
              <a:spcBef>
                <a:spcPts val="0"/>
              </a:spcBef>
              <a:buFont typeface="Arial" panose="020B0604020202020204" pitchFamily="34" charset="0"/>
              <a:buChar char="•"/>
            </a:pPr>
            <a:r>
              <a:rPr lang="fr-FR" sz="2200" b="1" dirty="0">
                <a:solidFill>
                  <a:srgbClr val="0000FF"/>
                </a:solidFill>
              </a:rPr>
              <a:t> Préhistoire = Paléolithique + Mésolithique + (Néolithique) </a:t>
            </a:r>
            <a:endParaRPr lang="fr-FR" sz="2200" b="1" baseline="30000" dirty="0">
              <a:solidFill>
                <a:srgbClr val="0000FF"/>
              </a:solidFill>
            </a:endParaRPr>
          </a:p>
          <a:p>
            <a:pPr algn="l">
              <a:lnSpc>
                <a:spcPct val="120000"/>
              </a:lnSpc>
              <a:spcBef>
                <a:spcPts val="0"/>
              </a:spcBef>
              <a:buFont typeface="Arial" panose="020B0604020202020204" pitchFamily="34" charset="0"/>
              <a:buChar char="•"/>
            </a:pPr>
            <a:r>
              <a:rPr lang="fr-FR" sz="2200" dirty="0">
                <a:solidFill>
                  <a:srgbClr val="0000FF"/>
                </a:solidFill>
              </a:rPr>
              <a:t> </a:t>
            </a:r>
            <a:r>
              <a:rPr lang="fr-FR" sz="2200" b="1" dirty="0">
                <a:solidFill>
                  <a:srgbClr val="0000FF"/>
                </a:solidFill>
              </a:rPr>
              <a:t>Paléolithique</a:t>
            </a:r>
            <a:r>
              <a:rPr lang="fr-FR" sz="2200" dirty="0">
                <a:solidFill>
                  <a:srgbClr val="0000FF"/>
                </a:solidFill>
              </a:rPr>
              <a:t> (en Bretagne) : -700.000 à -10.000 ans avant JC.</a:t>
            </a:r>
          </a:p>
          <a:p>
            <a:pPr algn="l">
              <a:lnSpc>
                <a:spcPct val="120000"/>
              </a:lnSpc>
              <a:spcBef>
                <a:spcPts val="0"/>
              </a:spcBef>
              <a:buFont typeface="Arial" panose="020B0604020202020204" pitchFamily="34" charset="0"/>
              <a:buChar char="•"/>
            </a:pPr>
            <a:r>
              <a:rPr lang="fr-FR" sz="2200" b="1" dirty="0">
                <a:solidFill>
                  <a:schemeClr val="tx1"/>
                </a:solidFill>
              </a:rPr>
              <a:t> Paléolithique Inférieur</a:t>
            </a:r>
            <a:r>
              <a:rPr lang="fr-FR" sz="2200" dirty="0">
                <a:solidFill>
                  <a:schemeClr val="tx1"/>
                </a:solidFill>
              </a:rPr>
              <a:t>,  -2,5 millions d’années BP :</a:t>
            </a:r>
          </a:p>
          <a:p>
            <a:pPr marL="457200" lvl="2" algn="l">
              <a:lnSpc>
                <a:spcPct val="120000"/>
              </a:lnSpc>
              <a:spcBef>
                <a:spcPts val="0"/>
              </a:spcBef>
              <a:buFont typeface="Arial" panose="020B0604020202020204" pitchFamily="34" charset="0"/>
              <a:buChar char="•"/>
            </a:pPr>
            <a:r>
              <a:rPr lang="fr-FR" sz="2200" dirty="0">
                <a:solidFill>
                  <a:schemeClr val="tx1"/>
                </a:solidFill>
              </a:rPr>
              <a:t> -400.000 ans BP : Menez </a:t>
            </a:r>
            <a:r>
              <a:rPr lang="fr-FR" sz="2200" dirty="0" err="1">
                <a:solidFill>
                  <a:schemeClr val="tx1"/>
                </a:solidFill>
              </a:rPr>
              <a:t>Dregan</a:t>
            </a:r>
            <a:r>
              <a:rPr lang="fr-FR" sz="2200" dirty="0">
                <a:solidFill>
                  <a:schemeClr val="tx1"/>
                </a:solidFill>
              </a:rPr>
              <a:t>, a priori des Homo </a:t>
            </a:r>
            <a:r>
              <a:rPr lang="fr-FR" sz="2200" dirty="0" err="1">
                <a:solidFill>
                  <a:schemeClr val="tx1"/>
                </a:solidFill>
              </a:rPr>
              <a:t>heidelbergensis</a:t>
            </a:r>
            <a:r>
              <a:rPr lang="fr-FR" sz="2200" dirty="0">
                <a:solidFill>
                  <a:schemeClr val="tx1"/>
                </a:solidFill>
              </a:rPr>
              <a:t> (descendant d’Homo erectus et ancêtre d'Homo </a:t>
            </a:r>
            <a:r>
              <a:rPr lang="fr-FR" sz="2200" dirty="0" err="1">
                <a:solidFill>
                  <a:schemeClr val="tx1"/>
                </a:solidFill>
              </a:rPr>
              <a:t>neandertalensis</a:t>
            </a:r>
            <a:r>
              <a:rPr lang="fr-FR" sz="2200" dirty="0">
                <a:solidFill>
                  <a:schemeClr val="tx1"/>
                </a:solidFill>
              </a:rPr>
              <a:t>), présence du feu</a:t>
            </a:r>
          </a:p>
          <a:p>
            <a:pPr marL="457200" lvl="2" algn="l">
              <a:lnSpc>
                <a:spcPct val="120000"/>
              </a:lnSpc>
              <a:spcBef>
                <a:spcPts val="0"/>
              </a:spcBef>
              <a:buFont typeface="Arial" panose="020B0604020202020204" pitchFamily="34" charset="0"/>
              <a:buChar char="•"/>
            </a:pPr>
            <a:r>
              <a:rPr lang="fr-FR" sz="2200" dirty="0">
                <a:solidFill>
                  <a:srgbClr val="FF0000"/>
                </a:solidFill>
              </a:rPr>
              <a:t> </a:t>
            </a:r>
            <a:r>
              <a:rPr lang="fr-FR" sz="2200" b="1" dirty="0">
                <a:solidFill>
                  <a:srgbClr val="FF0000"/>
                </a:solidFill>
              </a:rPr>
              <a:t>Hypothèse : Les premiers </a:t>
            </a:r>
            <a:r>
              <a:rPr lang="fr-FR" sz="2200" b="1" dirty="0" err="1">
                <a:solidFill>
                  <a:srgbClr val="FF0000"/>
                </a:solidFill>
              </a:rPr>
              <a:t>Loctudistes</a:t>
            </a:r>
            <a:r>
              <a:rPr lang="fr-FR" sz="2200" b="1" dirty="0">
                <a:solidFill>
                  <a:srgbClr val="FF0000"/>
                </a:solidFill>
              </a:rPr>
              <a:t> arrivent à Loctudy …</a:t>
            </a:r>
            <a:endParaRPr lang="fr-FR" sz="2200" b="1" dirty="0">
              <a:solidFill>
                <a:schemeClr val="tx1"/>
              </a:solidFill>
            </a:endParaRPr>
          </a:p>
          <a:p>
            <a:pPr marL="0" lvl="1" algn="l">
              <a:lnSpc>
                <a:spcPct val="120000"/>
              </a:lnSpc>
              <a:spcBef>
                <a:spcPts val="0"/>
              </a:spcBef>
              <a:buFont typeface="Arial" panose="020B0604020202020204" pitchFamily="34" charset="0"/>
              <a:buChar char="•"/>
            </a:pPr>
            <a:r>
              <a:rPr lang="fr-FR" sz="2200" b="1" dirty="0">
                <a:solidFill>
                  <a:schemeClr val="tx1"/>
                </a:solidFill>
              </a:rPr>
              <a:t> Paléolithique Supérieur</a:t>
            </a:r>
            <a:r>
              <a:rPr lang="fr-FR" sz="2200" dirty="0">
                <a:solidFill>
                  <a:schemeClr val="tx1"/>
                </a:solidFill>
              </a:rPr>
              <a:t>, -45.000 à -10.000 ans BP :</a:t>
            </a:r>
          </a:p>
          <a:p>
            <a:pPr marL="457200" lvl="2" algn="l">
              <a:lnSpc>
                <a:spcPct val="120000"/>
              </a:lnSpc>
              <a:spcBef>
                <a:spcPts val="0"/>
              </a:spcBef>
              <a:buFont typeface="Arial" panose="020B0604020202020204" pitchFamily="34" charset="0"/>
              <a:buChar char="•"/>
            </a:pPr>
            <a:r>
              <a:rPr lang="fr-FR" sz="2200" dirty="0">
                <a:solidFill>
                  <a:schemeClr val="tx1"/>
                </a:solidFill>
              </a:rPr>
              <a:t> -35.000/-40.000 ans BP : arrivée de l’homme moderne (homo sapiens) en Europe  </a:t>
            </a:r>
          </a:p>
          <a:p>
            <a:pPr marL="457200" lvl="2" algn="l">
              <a:lnSpc>
                <a:spcPct val="120000"/>
              </a:lnSpc>
              <a:spcBef>
                <a:spcPts val="0"/>
              </a:spcBef>
              <a:buFont typeface="Arial" panose="020B0604020202020204" pitchFamily="34" charset="0"/>
              <a:buChar char="•"/>
            </a:pPr>
            <a:r>
              <a:rPr lang="fr-FR" sz="2200" dirty="0">
                <a:solidFill>
                  <a:schemeClr val="tx1"/>
                </a:solidFill>
              </a:rPr>
              <a:t> -22.000/-20.000 ans BP : la Manche n’existe pas (plaine), </a:t>
            </a:r>
            <a:r>
              <a:rPr lang="fr-FR" sz="2200" dirty="0">
                <a:solidFill>
                  <a:srgbClr val="FF0000"/>
                </a:solidFill>
              </a:rPr>
              <a:t>le niveau de la mer est à -120 m</a:t>
            </a:r>
          </a:p>
          <a:p>
            <a:pPr marL="457200" lvl="2" algn="l">
              <a:lnSpc>
                <a:spcPct val="120000"/>
              </a:lnSpc>
              <a:spcBef>
                <a:spcPts val="0"/>
              </a:spcBef>
              <a:buFont typeface="Arial" panose="020B0604020202020204" pitchFamily="34" charset="0"/>
              <a:buChar char="•"/>
            </a:pPr>
            <a:r>
              <a:rPr lang="fr-FR" sz="2200" dirty="0">
                <a:solidFill>
                  <a:schemeClr val="tx1"/>
                </a:solidFill>
              </a:rPr>
              <a:t> -15.000 ans BP : période fin Würm, réchauffement progressif, début remontée du niveau marin, </a:t>
            </a:r>
            <a:r>
              <a:rPr lang="fr-FR" sz="2200" dirty="0">
                <a:solidFill>
                  <a:srgbClr val="FF0000"/>
                </a:solidFill>
              </a:rPr>
              <a:t>le niveau de la mer est à -100 m</a:t>
            </a:r>
          </a:p>
          <a:p>
            <a:pPr marL="457200" lvl="2" algn="l">
              <a:lnSpc>
                <a:spcPct val="120000"/>
              </a:lnSpc>
              <a:spcBef>
                <a:spcPts val="0"/>
              </a:spcBef>
            </a:pPr>
            <a:r>
              <a:rPr lang="fr-FR" sz="2200" b="1" dirty="0">
                <a:solidFill>
                  <a:srgbClr val="FF0000"/>
                </a:solidFill>
              </a:rPr>
              <a:t>Loctudy et les Iles Glénan sont reliés !</a:t>
            </a:r>
          </a:p>
          <a:p>
            <a:pPr marL="457200" lvl="2" algn="l">
              <a:lnSpc>
                <a:spcPct val="120000"/>
              </a:lnSpc>
              <a:spcBef>
                <a:spcPts val="0"/>
              </a:spcBef>
              <a:buFont typeface="Arial" panose="020B0604020202020204" pitchFamily="34" charset="0"/>
              <a:buChar char="•"/>
            </a:pPr>
            <a:r>
              <a:rPr lang="fr-FR" sz="2200" dirty="0">
                <a:solidFill>
                  <a:schemeClr val="tx1"/>
                </a:solidFill>
              </a:rPr>
              <a:t> -10.000 ans BP : période début Holocène et Flandrien, fin de la glaciation, fonte accélérée des glaciers, remontée rapide du niveau marin, </a:t>
            </a:r>
            <a:r>
              <a:rPr lang="fr-FR" sz="2200" dirty="0">
                <a:solidFill>
                  <a:srgbClr val="FF0000"/>
                </a:solidFill>
              </a:rPr>
              <a:t>le niveau de la mer est à -40 m</a:t>
            </a:r>
          </a:p>
          <a:p>
            <a:pPr marL="457200" lvl="2" algn="l">
              <a:lnSpc>
                <a:spcPct val="120000"/>
              </a:lnSpc>
              <a:spcBef>
                <a:spcPts val="0"/>
              </a:spcBef>
            </a:pPr>
            <a:r>
              <a:rPr lang="fr-FR" sz="2200" b="1" dirty="0">
                <a:solidFill>
                  <a:srgbClr val="FF0000"/>
                </a:solidFill>
              </a:rPr>
              <a:t>Loctudy et les Iles Glénan sont encore reliés !</a:t>
            </a:r>
          </a:p>
          <a:p>
            <a:pPr marL="457200" lvl="2" algn="l">
              <a:lnSpc>
                <a:spcPct val="120000"/>
              </a:lnSpc>
              <a:spcBef>
                <a:spcPts val="0"/>
              </a:spcBef>
              <a:buFont typeface="Arial" panose="020B0604020202020204" pitchFamily="34" charset="0"/>
              <a:buChar char="•"/>
            </a:pPr>
            <a:r>
              <a:rPr lang="fr-FR" sz="2200" dirty="0">
                <a:solidFill>
                  <a:schemeClr val="tx1"/>
                </a:solidFill>
              </a:rPr>
              <a:t> -9000 ans BP : </a:t>
            </a:r>
            <a:r>
              <a:rPr lang="fr-FR" sz="2200" dirty="0">
                <a:solidFill>
                  <a:srgbClr val="FF0000"/>
                </a:solidFill>
              </a:rPr>
              <a:t>le niveau de la mer est à -30 m</a:t>
            </a:r>
          </a:p>
          <a:p>
            <a:pPr marL="457200" lvl="2" algn="l">
              <a:lnSpc>
                <a:spcPct val="120000"/>
              </a:lnSpc>
              <a:spcBef>
                <a:spcPts val="0"/>
              </a:spcBef>
            </a:pPr>
            <a:r>
              <a:rPr lang="fr-FR" sz="2200" b="1" dirty="0">
                <a:solidFill>
                  <a:srgbClr val="FF0000"/>
                </a:solidFill>
              </a:rPr>
              <a:t>Loctudy et les Iles Glénan ne sont plus reliés !</a:t>
            </a:r>
          </a:p>
          <a:p>
            <a:pPr algn="l">
              <a:lnSpc>
                <a:spcPct val="120000"/>
              </a:lnSpc>
              <a:spcBef>
                <a:spcPts val="0"/>
              </a:spcBef>
              <a:buFont typeface="Arial" panose="020B0604020202020204" pitchFamily="34" charset="0"/>
              <a:buChar char="•"/>
            </a:pPr>
            <a:r>
              <a:rPr lang="fr-FR" sz="2200" dirty="0">
                <a:solidFill>
                  <a:srgbClr val="0000FF"/>
                </a:solidFill>
              </a:rPr>
              <a:t> </a:t>
            </a:r>
            <a:r>
              <a:rPr lang="fr-FR" sz="2200" b="1" dirty="0">
                <a:solidFill>
                  <a:srgbClr val="0000FF"/>
                </a:solidFill>
              </a:rPr>
              <a:t>Mésolithique</a:t>
            </a:r>
            <a:r>
              <a:rPr lang="fr-FR" sz="2200" dirty="0">
                <a:solidFill>
                  <a:srgbClr val="0000FF"/>
                </a:solidFill>
              </a:rPr>
              <a:t> (en Bretagne) :  -8000 à -6000 ans avant JC, -10.000 à -8000 ans BP.</a:t>
            </a:r>
          </a:p>
          <a:p>
            <a:pPr lvl="1" algn="l">
              <a:lnSpc>
                <a:spcPct val="120000"/>
              </a:lnSpc>
              <a:spcBef>
                <a:spcPts val="0"/>
              </a:spcBef>
              <a:buFont typeface="Arial" panose="020B0604020202020204" pitchFamily="34" charset="0"/>
              <a:buChar char="•"/>
            </a:pPr>
            <a:r>
              <a:rPr lang="fr-FR" sz="2200" dirty="0">
                <a:solidFill>
                  <a:schemeClr val="tx1"/>
                </a:solidFill>
              </a:rPr>
              <a:t> époque de transition, population chasseurs-producteurs, éclats de silex, microlithes, pointes flèches</a:t>
            </a:r>
          </a:p>
          <a:p>
            <a:pPr lvl="1" algn="l">
              <a:lnSpc>
                <a:spcPct val="120000"/>
              </a:lnSpc>
              <a:spcBef>
                <a:spcPts val="0"/>
              </a:spcBef>
              <a:buFont typeface="Arial" panose="020B0604020202020204" pitchFamily="34" charset="0"/>
              <a:buChar char="•"/>
            </a:pPr>
            <a:r>
              <a:rPr lang="fr-FR" sz="2200" dirty="0">
                <a:solidFill>
                  <a:schemeClr val="tx1"/>
                </a:solidFill>
              </a:rPr>
              <a:t> Mésolithique au pays bigouden (outillage) : silex provenant de la baie d'Audierne et grès lustré de </a:t>
            </a:r>
            <a:r>
              <a:rPr lang="fr-FR" sz="2200" dirty="0" err="1">
                <a:solidFill>
                  <a:schemeClr val="tx1"/>
                </a:solidFill>
              </a:rPr>
              <a:t>Guengat</a:t>
            </a:r>
            <a:r>
              <a:rPr lang="fr-FR" sz="2200" dirty="0">
                <a:solidFill>
                  <a:schemeClr val="tx1"/>
                </a:solidFill>
              </a:rPr>
              <a:t> </a:t>
            </a:r>
          </a:p>
          <a:p>
            <a:pPr lvl="1" algn="l">
              <a:lnSpc>
                <a:spcPct val="120000"/>
              </a:lnSpc>
              <a:spcBef>
                <a:spcPts val="0"/>
              </a:spcBef>
              <a:buFont typeface="Arial" panose="020B0604020202020204" pitchFamily="34" charset="0"/>
              <a:buChar char="•"/>
            </a:pPr>
            <a:r>
              <a:rPr lang="fr-FR" sz="2200" b="1" dirty="0">
                <a:solidFill>
                  <a:srgbClr val="FF0000"/>
                </a:solidFill>
              </a:rPr>
              <a:t> époque peu représentée à Loctudy -&gt; pas si sûr ?</a:t>
            </a:r>
          </a:p>
          <a:p>
            <a:pPr algn="l">
              <a:spcBef>
                <a:spcPts val="0"/>
              </a:spcBef>
              <a:buFont typeface="Arial" pitchFamily="34" charset="0"/>
              <a:buChar char="•"/>
            </a:pPr>
            <a:r>
              <a:rPr lang="fr-FR" sz="2200" dirty="0">
                <a:solidFill>
                  <a:srgbClr val="0000FF"/>
                </a:solidFill>
              </a:rPr>
              <a:t> </a:t>
            </a:r>
            <a:r>
              <a:rPr lang="fr-FR" sz="2200" b="1" dirty="0">
                <a:solidFill>
                  <a:srgbClr val="0000FF"/>
                </a:solidFill>
              </a:rPr>
              <a:t>Néolithique</a:t>
            </a:r>
            <a:r>
              <a:rPr lang="fr-FR" sz="2200" dirty="0">
                <a:solidFill>
                  <a:srgbClr val="0000FF"/>
                </a:solidFill>
              </a:rPr>
              <a:t> (en Bretagne) : -6000 à -2000 ans avant JC, -8000 à -4000 ans BP.</a:t>
            </a:r>
          </a:p>
          <a:p>
            <a:pPr marL="457200" lvl="3" algn="l">
              <a:spcBef>
                <a:spcPts val="0"/>
              </a:spcBef>
              <a:buFont typeface="Arial" pitchFamily="34" charset="0"/>
              <a:buChar char="•"/>
            </a:pPr>
            <a:r>
              <a:rPr lang="fr-FR" sz="2200" dirty="0">
                <a:solidFill>
                  <a:schemeClr val="tx1"/>
                </a:solidFill>
              </a:rPr>
              <a:t> époque d’évolution : nouvelles techniques, économie rurale, mutation habitat et croyance, maison, enceinte ou enclos, nécropole, terroir.</a:t>
            </a:r>
          </a:p>
          <a:p>
            <a:pPr marL="457200" lvl="3" algn="l">
              <a:spcBef>
                <a:spcPts val="0"/>
              </a:spcBef>
              <a:buFont typeface="Arial" pitchFamily="34" charset="0"/>
              <a:buChar char="•"/>
            </a:pPr>
            <a:r>
              <a:rPr lang="fr-FR" sz="2200" b="1" dirty="0">
                <a:solidFill>
                  <a:srgbClr val="FF0000"/>
                </a:solidFill>
              </a:rPr>
              <a:t> Loctudy présente des monuments au Néolithique (mais moins qu’à </a:t>
            </a:r>
            <a:r>
              <a:rPr lang="fr-FR" sz="2200" b="1" dirty="0" err="1">
                <a:solidFill>
                  <a:srgbClr val="FF0000"/>
                </a:solidFill>
              </a:rPr>
              <a:t>Lesconil</a:t>
            </a:r>
            <a:r>
              <a:rPr lang="fr-FR" sz="2200" b="1" dirty="0">
                <a:solidFill>
                  <a:srgbClr val="FF0000"/>
                </a:solidFill>
              </a:rPr>
              <a:t>).</a:t>
            </a:r>
          </a:p>
          <a:p>
            <a:pPr marL="457200" lvl="3" algn="l">
              <a:spcBef>
                <a:spcPts val="0"/>
              </a:spcBef>
            </a:pPr>
            <a:endParaRPr lang="fr-FR" sz="2200" b="1" dirty="0">
              <a:solidFill>
                <a:srgbClr val="FF0000"/>
              </a:solidFill>
            </a:endParaRPr>
          </a:p>
          <a:p>
            <a:pPr marL="0" lvl="2" algn="l">
              <a:spcBef>
                <a:spcPts val="0"/>
              </a:spcBef>
              <a:buFont typeface="Arial" pitchFamily="34" charset="0"/>
              <a:buChar char="•"/>
            </a:pPr>
            <a:r>
              <a:rPr lang="fr-FR" sz="2200" b="1" dirty="0">
                <a:solidFill>
                  <a:srgbClr val="0000FF"/>
                </a:solidFill>
              </a:rPr>
              <a:t> Protohistoire = (Néolithique) + Age du Bronze + Age du Fer </a:t>
            </a:r>
          </a:p>
          <a:p>
            <a:pPr marL="0" lvl="2" algn="l">
              <a:spcBef>
                <a:spcPts val="0"/>
              </a:spcBef>
              <a:buFont typeface="Arial" pitchFamily="34" charset="0"/>
              <a:buChar char="•"/>
            </a:pPr>
            <a:r>
              <a:rPr lang="fr-FR" sz="2200" b="1" dirty="0">
                <a:solidFill>
                  <a:srgbClr val="0000FF"/>
                </a:solidFill>
              </a:rPr>
              <a:t> Protohistoire (en Bretagne) </a:t>
            </a:r>
            <a:r>
              <a:rPr lang="fr-FR" sz="2200" dirty="0">
                <a:solidFill>
                  <a:srgbClr val="0000FF"/>
                </a:solidFill>
              </a:rPr>
              <a:t>: -6000 ans à -50 avant JC</a:t>
            </a:r>
          </a:p>
          <a:p>
            <a:pPr marL="457200" lvl="3" algn="l">
              <a:spcBef>
                <a:spcPts val="0"/>
              </a:spcBef>
              <a:buFont typeface="Arial" pitchFamily="34" charset="0"/>
              <a:buChar char="•"/>
            </a:pPr>
            <a:r>
              <a:rPr lang="fr-FR" sz="2200" b="1" dirty="0">
                <a:solidFill>
                  <a:srgbClr val="FF0000"/>
                </a:solidFill>
              </a:rPr>
              <a:t> Loctudy présente des monuments de l’Age du Bronze (incertain) et de l’Age du Fer</a:t>
            </a:r>
            <a:endParaRPr lang="fr-FR" sz="2200" b="1" dirty="0">
              <a:solidFill>
                <a:srgbClr val="0000FF"/>
              </a:solidFill>
            </a:endParaRPr>
          </a:p>
          <a:p>
            <a:pPr marL="457200" lvl="3" algn="l">
              <a:spcBef>
                <a:spcPts val="0"/>
              </a:spcBef>
              <a:buFont typeface="Arial" pitchFamily="34" charset="0"/>
              <a:buChar char="•"/>
            </a:pPr>
            <a:endParaRPr lang="fr-FR" sz="1800" b="1" dirty="0">
              <a:solidFill>
                <a:srgbClr val="FF0000"/>
              </a:solidFill>
            </a:endParaRPr>
          </a:p>
        </p:txBody>
      </p:sp>
      <p:sp>
        <p:nvSpPr>
          <p:cNvPr id="4" name="Titre 1"/>
          <p:cNvSpPr txBox="1">
            <a:spLocks/>
          </p:cNvSpPr>
          <p:nvPr/>
        </p:nvSpPr>
        <p:spPr>
          <a:xfrm>
            <a:off x="0" y="0"/>
            <a:ext cx="9144000" cy="547193"/>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800" b="1" dirty="0"/>
              <a:t>Archéologie et Préhistoire de Loctudy</a:t>
            </a:r>
          </a:p>
        </p:txBody>
      </p:sp>
      <p:sp>
        <p:nvSpPr>
          <p:cNvPr id="7" name="ZoneTexte 6"/>
          <p:cNvSpPr txBox="1"/>
          <p:nvPr/>
        </p:nvSpPr>
        <p:spPr>
          <a:xfrm>
            <a:off x="8676456" y="6457057"/>
            <a:ext cx="504056" cy="369332"/>
          </a:xfrm>
          <a:prstGeom prst="rect">
            <a:avLst/>
          </a:prstGeom>
          <a:noFill/>
        </p:spPr>
        <p:txBody>
          <a:bodyPr wrap="square" rtlCol="0">
            <a:spAutoFit/>
          </a:bodyPr>
          <a:lstStyle/>
          <a:p>
            <a:r>
              <a:rPr lang="fr-FR" dirty="0"/>
              <a:t>05</a:t>
            </a:r>
          </a:p>
        </p:txBody>
      </p:sp>
    </p:spTree>
    <p:extLst>
      <p:ext uri="{BB962C8B-B14F-4D97-AF65-F5344CB8AC3E}">
        <p14:creationId xmlns:p14="http://schemas.microsoft.com/office/powerpoint/2010/main" val="899572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548680"/>
          </a:xfrm>
        </p:spPr>
        <p:txBody>
          <a:bodyPr>
            <a:normAutofit fontScale="90000"/>
          </a:bodyPr>
          <a:lstStyle/>
          <a:p>
            <a:pPr lvl="0"/>
            <a:r>
              <a:rPr lang="fr-FR" sz="3100" b="1" dirty="0"/>
              <a:t>Archéologie et Préhistoire - Territoire à étudier</a:t>
            </a:r>
            <a:endParaRPr lang="fr-FR" b="1" dirty="0"/>
          </a:p>
        </p:txBody>
      </p:sp>
      <p:sp>
        <p:nvSpPr>
          <p:cNvPr id="3" name="Espace réservé du contenu 2"/>
          <p:cNvSpPr>
            <a:spLocks noGrp="1"/>
          </p:cNvSpPr>
          <p:nvPr>
            <p:ph idx="1"/>
          </p:nvPr>
        </p:nvSpPr>
        <p:spPr>
          <a:xfrm>
            <a:off x="395536" y="548680"/>
            <a:ext cx="8748464" cy="6309320"/>
          </a:xfrm>
        </p:spPr>
        <p:txBody>
          <a:bodyPr>
            <a:noAutofit/>
          </a:bodyPr>
          <a:lstStyle/>
          <a:p>
            <a:pPr marL="0" indent="0">
              <a:spcBef>
                <a:spcPts val="0"/>
              </a:spcBef>
              <a:buNone/>
            </a:pPr>
            <a:r>
              <a:rPr lang="fr-FR" sz="1400" b="1" u="sng" dirty="0"/>
              <a:t>Définition des limites préhistoriques du territoire à étudier</a:t>
            </a:r>
          </a:p>
          <a:p>
            <a:pPr marL="0" indent="0">
              <a:spcBef>
                <a:spcPts val="0"/>
              </a:spcBef>
            </a:pPr>
            <a:r>
              <a:rPr lang="fr-FR" sz="1400" dirty="0"/>
              <a:t> Limites terrestre, fluviale (rivières, îles), maritime (littoral, îles)</a:t>
            </a:r>
          </a:p>
          <a:p>
            <a:pPr marL="0" indent="0">
              <a:spcBef>
                <a:spcPts val="0"/>
              </a:spcBef>
            </a:pPr>
            <a:r>
              <a:rPr lang="fr-FR" sz="1400" dirty="0"/>
              <a:t> Choix du territoire </a:t>
            </a:r>
            <a:r>
              <a:rPr lang="fr-FR" sz="1400" b="1" dirty="0">
                <a:solidFill>
                  <a:srgbClr val="FF0000"/>
                </a:solidFill>
              </a:rPr>
              <a:t>préhistorique et protohistorique </a:t>
            </a:r>
            <a:r>
              <a:rPr lang="fr-FR" sz="1400" dirty="0"/>
              <a:t>à étudier : « </a:t>
            </a:r>
            <a:r>
              <a:rPr lang="fr-FR" sz="1400" b="1" dirty="0">
                <a:solidFill>
                  <a:srgbClr val="FF0000"/>
                </a:solidFill>
              </a:rPr>
              <a:t>territoire du sud-est bigouden</a:t>
            </a:r>
            <a:r>
              <a:rPr lang="fr-FR" sz="1400" dirty="0"/>
              <a:t> »</a:t>
            </a:r>
          </a:p>
          <a:p>
            <a:pPr marL="0" indent="0">
              <a:spcBef>
                <a:spcPts val="0"/>
              </a:spcBef>
            </a:pPr>
            <a:r>
              <a:rPr lang="fr-FR" sz="1400" dirty="0"/>
              <a:t> Limites du territoire du </a:t>
            </a:r>
            <a:r>
              <a:rPr lang="fr-FR" sz="1400" dirty="0">
                <a:solidFill>
                  <a:srgbClr val="FF0000"/>
                </a:solidFill>
              </a:rPr>
              <a:t>sud-est-bigouden</a:t>
            </a:r>
            <a:endParaRPr lang="fr-FR" sz="1400" dirty="0"/>
          </a:p>
          <a:p>
            <a:pPr marL="0" lvl="1" indent="0">
              <a:spcBef>
                <a:spcPts val="0"/>
              </a:spcBef>
            </a:pPr>
            <a:r>
              <a:rPr lang="fr-FR" sz="1400" dirty="0"/>
              <a:t> définition des limites du </a:t>
            </a:r>
            <a:r>
              <a:rPr lang="fr-FR" sz="1400" dirty="0">
                <a:solidFill>
                  <a:srgbClr val="FF0000"/>
                </a:solidFill>
              </a:rPr>
              <a:t>territoire initial </a:t>
            </a:r>
            <a:r>
              <a:rPr lang="fr-FR" sz="1400" dirty="0"/>
              <a:t>(Loctudy) et du </a:t>
            </a:r>
            <a:r>
              <a:rPr lang="fr-FR" sz="1400" dirty="0">
                <a:solidFill>
                  <a:srgbClr val="FF0000"/>
                </a:solidFill>
              </a:rPr>
              <a:t>territoire étendu </a:t>
            </a:r>
            <a:r>
              <a:rPr lang="fr-FR" sz="1400" dirty="0"/>
              <a:t>(sud-est-bigouden) </a:t>
            </a:r>
          </a:p>
          <a:p>
            <a:pPr marL="0" lvl="1" indent="0">
              <a:spcBef>
                <a:spcPts val="0"/>
              </a:spcBef>
            </a:pPr>
            <a:r>
              <a:rPr lang="fr-FR" sz="1400" dirty="0">
                <a:solidFill>
                  <a:srgbClr val="FF0000"/>
                </a:solidFill>
              </a:rPr>
              <a:t> position des monuments préhistoriques</a:t>
            </a:r>
            <a:r>
              <a:rPr lang="fr-FR" sz="1400" dirty="0"/>
              <a:t>, selon </a:t>
            </a:r>
            <a:r>
              <a:rPr lang="fr-FR" sz="1400" dirty="0">
                <a:solidFill>
                  <a:srgbClr val="FF0000"/>
                </a:solidFill>
              </a:rPr>
              <a:t>répartition</a:t>
            </a:r>
            <a:r>
              <a:rPr lang="fr-FR" sz="1400" dirty="0"/>
              <a:t> géographique (hors territoire couvert par la remontée de la mer) </a:t>
            </a:r>
          </a:p>
          <a:p>
            <a:pPr marL="0" lvl="1" indent="0">
              <a:spcBef>
                <a:spcPts val="0"/>
              </a:spcBef>
            </a:pPr>
            <a:r>
              <a:rPr lang="fr-FR" sz="1400" dirty="0"/>
              <a:t> définition des limites du territoire couvert par la remontée de la mer selon date et niveau profondeur mer</a:t>
            </a:r>
          </a:p>
          <a:p>
            <a:pPr marL="0" lvl="1" indent="0">
              <a:spcBef>
                <a:spcPts val="0"/>
              </a:spcBef>
            </a:pPr>
            <a:r>
              <a:rPr lang="fr-FR" sz="1400" dirty="0"/>
              <a:t> estimation des relations </a:t>
            </a:r>
            <a:r>
              <a:rPr lang="fr-FR" sz="1400" dirty="0">
                <a:solidFill>
                  <a:srgbClr val="FF0000"/>
                </a:solidFill>
              </a:rPr>
              <a:t>inter-territoires</a:t>
            </a:r>
            <a:r>
              <a:rPr lang="fr-FR" sz="1400" dirty="0"/>
              <a:t>, et notamment par rapport au territoire de Loctudy</a:t>
            </a:r>
          </a:p>
          <a:p>
            <a:pPr marL="0" lvl="1" indent="0">
              <a:spcBef>
                <a:spcPts val="0"/>
              </a:spcBef>
            </a:pPr>
            <a:r>
              <a:rPr lang="fr-FR" sz="1400" dirty="0"/>
              <a:t> nous ne connaissons pas les monuments préhistoriques sous la mer (à part les monuments sur les Iles Glénan/Moutons, à part les monuments sur l’estran comme le dolmen d’Ezer)</a:t>
            </a:r>
          </a:p>
          <a:p>
            <a:pPr marL="0" lvl="1" indent="0">
              <a:spcBef>
                <a:spcPts val="0"/>
              </a:spcBef>
              <a:buNone/>
            </a:pPr>
            <a:endParaRPr lang="fr-FR" sz="1400" dirty="0"/>
          </a:p>
          <a:p>
            <a:pPr marL="0" indent="0">
              <a:spcBef>
                <a:spcPts val="0"/>
              </a:spcBef>
              <a:buNone/>
            </a:pPr>
            <a:r>
              <a:rPr lang="fr-FR" sz="1400" b="1" u="sng" dirty="0"/>
              <a:t>Extension des limites préhistoriques du territoire étudié :</a:t>
            </a:r>
          </a:p>
          <a:p>
            <a:pPr marL="0" indent="0">
              <a:spcBef>
                <a:spcPts val="0"/>
              </a:spcBef>
            </a:pPr>
            <a:r>
              <a:rPr lang="fr-FR" sz="1400" dirty="0">
                <a:solidFill>
                  <a:srgbClr val="FF0000"/>
                </a:solidFill>
              </a:rPr>
              <a:t> Loctudy -&gt; territoire sud-est-bigouden </a:t>
            </a:r>
            <a:r>
              <a:rPr lang="fr-FR" sz="1400" dirty="0"/>
              <a:t>:</a:t>
            </a:r>
          </a:p>
          <a:p>
            <a:pPr marL="0" lvl="1" indent="0">
              <a:spcBef>
                <a:spcPts val="0"/>
              </a:spcBef>
            </a:pPr>
            <a:r>
              <a:rPr lang="fr-FR" sz="1400" dirty="0"/>
              <a:t> Loctudy </a:t>
            </a:r>
          </a:p>
          <a:p>
            <a:pPr marL="0" lvl="1" indent="0">
              <a:spcBef>
                <a:spcPts val="0"/>
              </a:spcBef>
            </a:pPr>
            <a:r>
              <a:rPr lang="fr-FR" sz="1400" dirty="0"/>
              <a:t> </a:t>
            </a:r>
            <a:r>
              <a:rPr lang="fr-FR" sz="1400" dirty="0" err="1"/>
              <a:t>Plonivel</a:t>
            </a:r>
            <a:endParaRPr lang="fr-FR" sz="1400" dirty="0"/>
          </a:p>
          <a:p>
            <a:pPr marL="0" lvl="1" indent="0">
              <a:spcBef>
                <a:spcPts val="0"/>
              </a:spcBef>
            </a:pPr>
            <a:r>
              <a:rPr lang="fr-FR" sz="1400" dirty="0"/>
              <a:t> Pont-l’Abbé</a:t>
            </a:r>
          </a:p>
          <a:p>
            <a:pPr marL="0" lvl="1" indent="0">
              <a:spcBef>
                <a:spcPts val="0"/>
              </a:spcBef>
            </a:pPr>
            <a:r>
              <a:rPr lang="fr-FR" sz="1400" dirty="0"/>
              <a:t> Iles-</a:t>
            </a:r>
            <a:r>
              <a:rPr lang="fr-FR" sz="1400" dirty="0" err="1"/>
              <a:t>Their</a:t>
            </a:r>
            <a:r>
              <a:rPr lang="fr-FR" sz="1400" dirty="0"/>
              <a:t> = Iles Chevalier, </a:t>
            </a:r>
            <a:r>
              <a:rPr lang="fr-FR" sz="1400" dirty="0" err="1"/>
              <a:t>Queffen</a:t>
            </a:r>
            <a:r>
              <a:rPr lang="fr-FR" sz="1400" dirty="0"/>
              <a:t>, Rats, Garo</a:t>
            </a:r>
          </a:p>
          <a:p>
            <a:pPr marL="0" lvl="1" indent="0">
              <a:spcBef>
                <a:spcPts val="0"/>
              </a:spcBef>
            </a:pPr>
            <a:r>
              <a:rPr lang="fr-FR" sz="1400" dirty="0"/>
              <a:t> </a:t>
            </a:r>
            <a:r>
              <a:rPr lang="fr-FR" sz="1400" dirty="0" err="1"/>
              <a:t>Plobannalec-Lesconil</a:t>
            </a:r>
            <a:endParaRPr lang="fr-FR" sz="1400" dirty="0"/>
          </a:p>
          <a:p>
            <a:pPr marL="0" lvl="1" indent="0">
              <a:spcBef>
                <a:spcPts val="0"/>
              </a:spcBef>
            </a:pPr>
            <a:r>
              <a:rPr lang="fr-FR" sz="1400" dirty="0"/>
              <a:t> Ile-</a:t>
            </a:r>
            <a:r>
              <a:rPr lang="fr-FR" sz="1400" dirty="0" err="1"/>
              <a:t>Tudy</a:t>
            </a:r>
            <a:r>
              <a:rPr lang="fr-FR" sz="1400" dirty="0"/>
              <a:t> </a:t>
            </a:r>
          </a:p>
          <a:p>
            <a:pPr marL="0" lvl="1" indent="0">
              <a:spcBef>
                <a:spcPts val="0"/>
              </a:spcBef>
            </a:pPr>
            <a:r>
              <a:rPr lang="fr-FR" sz="1400" dirty="0"/>
              <a:t> Iles-Glénan, Ile-Moutons </a:t>
            </a:r>
          </a:p>
          <a:p>
            <a:pPr marL="0" indent="0">
              <a:spcBef>
                <a:spcPts val="0"/>
              </a:spcBef>
            </a:pPr>
            <a:r>
              <a:rPr lang="fr-FR" sz="1400" dirty="0">
                <a:solidFill>
                  <a:srgbClr val="FF0000"/>
                </a:solidFill>
              </a:rPr>
              <a:t> Raison de l’extension : cohérence et contexte du territoire préhistorique étudié</a:t>
            </a:r>
          </a:p>
          <a:p>
            <a:pPr marL="0" indent="0">
              <a:spcBef>
                <a:spcPts val="0"/>
              </a:spcBef>
              <a:buNone/>
            </a:pPr>
            <a:endParaRPr lang="fr-FR" sz="1800" dirty="0">
              <a:solidFill>
                <a:srgbClr val="FF0000"/>
              </a:solidFill>
            </a:endParaRPr>
          </a:p>
          <a:p>
            <a:pPr marL="0" indent="0">
              <a:spcBef>
                <a:spcPts val="0"/>
              </a:spcBef>
              <a:buNone/>
            </a:pPr>
            <a:r>
              <a:rPr lang="fr-FR" sz="1400" b="1" u="sng" dirty="0"/>
              <a:t>Limites de l’étude</a:t>
            </a:r>
          </a:p>
          <a:p>
            <a:pPr marL="0" lvl="0" indent="0">
              <a:spcBef>
                <a:spcPts val="0"/>
              </a:spcBef>
            </a:pPr>
            <a:r>
              <a:rPr lang="fr-FR" sz="1400" dirty="0"/>
              <a:t> Recherche/Etude archéologie et préhistoire centrée sur Loctudy (au sens large, </a:t>
            </a:r>
            <a:r>
              <a:rPr lang="fr-FR" sz="1400" dirty="0" err="1"/>
              <a:t>c.a.d</a:t>
            </a:r>
            <a:r>
              <a:rPr lang="fr-FR" sz="1400" dirty="0"/>
              <a:t>. Loctudy, Pont-l’Abbé, Iles-</a:t>
            </a:r>
            <a:r>
              <a:rPr lang="fr-FR" sz="1400" dirty="0" err="1"/>
              <a:t>Their</a:t>
            </a:r>
            <a:r>
              <a:rPr lang="fr-FR" sz="1400" dirty="0"/>
              <a:t> et </a:t>
            </a:r>
            <a:r>
              <a:rPr lang="fr-FR" sz="1400" dirty="0" err="1"/>
              <a:t>Plonivel</a:t>
            </a:r>
            <a:r>
              <a:rPr lang="fr-FR" sz="1400" dirty="0"/>
              <a:t>).</a:t>
            </a:r>
          </a:p>
          <a:p>
            <a:pPr marL="0" lvl="0" indent="0">
              <a:spcBef>
                <a:spcPts val="0"/>
              </a:spcBef>
            </a:pPr>
            <a:r>
              <a:rPr lang="fr-FR" sz="1400" dirty="0"/>
              <a:t> Mais aussi étude du contexte préhistorique du sud-est bigouden, y compris </a:t>
            </a:r>
            <a:r>
              <a:rPr lang="fr-FR" sz="1400" dirty="0" err="1"/>
              <a:t>Plobannalec-Lesconil</a:t>
            </a:r>
            <a:r>
              <a:rPr lang="fr-FR" sz="1400" dirty="0"/>
              <a:t>, Ile-</a:t>
            </a:r>
            <a:r>
              <a:rPr lang="fr-FR" sz="1400" dirty="0" err="1"/>
              <a:t>Tudy</a:t>
            </a:r>
            <a:r>
              <a:rPr lang="fr-FR" sz="1400" dirty="0"/>
              <a:t>, Iles-Glénan</a:t>
            </a:r>
          </a:p>
          <a:p>
            <a:pPr marL="0" indent="0">
              <a:spcBef>
                <a:spcPts val="0"/>
              </a:spcBef>
            </a:pPr>
            <a:endParaRPr lang="fr-FR" sz="1800" dirty="0">
              <a:solidFill>
                <a:srgbClr val="FF0000"/>
              </a:solidFill>
            </a:endParaRPr>
          </a:p>
          <a:p>
            <a:pPr lvl="1"/>
            <a:endParaRPr lang="fr-FR" sz="1400" dirty="0"/>
          </a:p>
        </p:txBody>
      </p:sp>
      <p:sp>
        <p:nvSpPr>
          <p:cNvPr id="4" name="ZoneTexte 3"/>
          <p:cNvSpPr txBox="1"/>
          <p:nvPr/>
        </p:nvSpPr>
        <p:spPr>
          <a:xfrm>
            <a:off x="8676456" y="6462667"/>
            <a:ext cx="504056" cy="369332"/>
          </a:xfrm>
          <a:prstGeom prst="rect">
            <a:avLst/>
          </a:prstGeom>
          <a:noFill/>
        </p:spPr>
        <p:txBody>
          <a:bodyPr wrap="square" rtlCol="0">
            <a:spAutoFit/>
          </a:bodyPr>
          <a:lstStyle/>
          <a:p>
            <a:r>
              <a:rPr lang="fr-FR" dirty="0"/>
              <a:t>06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9128"/>
            <a:ext cx="9144000" cy="467544"/>
          </a:xfrm>
        </p:spPr>
        <p:txBody>
          <a:bodyPr>
            <a:noAutofit/>
          </a:bodyPr>
          <a:lstStyle/>
          <a:p>
            <a:r>
              <a:rPr lang="fr-FR" sz="2800" b="1" dirty="0"/>
              <a:t>Archéologie et Préhistoire- Territoire sud-est bigouden</a:t>
            </a:r>
          </a:p>
        </p:txBody>
      </p:sp>
      <p:sp>
        <p:nvSpPr>
          <p:cNvPr id="3" name="Espace réservé du contenu 2"/>
          <p:cNvSpPr>
            <a:spLocks noGrp="1"/>
          </p:cNvSpPr>
          <p:nvPr>
            <p:ph idx="1"/>
          </p:nvPr>
        </p:nvSpPr>
        <p:spPr>
          <a:xfrm>
            <a:off x="457200" y="404664"/>
            <a:ext cx="8229600" cy="6453336"/>
          </a:xfrm>
        </p:spPr>
        <p:txBody>
          <a:bodyPr>
            <a:normAutofit/>
          </a:bodyPr>
          <a:lstStyle/>
          <a:p>
            <a:pPr>
              <a:buNone/>
            </a:pPr>
            <a:r>
              <a:rPr lang="fr-FR" sz="2000" b="1" u="sng" dirty="0"/>
              <a:t>Territoire sud-est-bigouden, Distribution des monuments :</a:t>
            </a:r>
          </a:p>
          <a:p>
            <a:r>
              <a:rPr lang="fr-FR" sz="2000" dirty="0"/>
              <a:t>Le territoire </a:t>
            </a:r>
            <a:r>
              <a:rPr lang="fr-FR" sz="2000" b="1" u="sng" dirty="0">
                <a:solidFill>
                  <a:srgbClr val="FF0000"/>
                </a:solidFill>
              </a:rPr>
              <a:t>sud-est-bigouden</a:t>
            </a:r>
            <a:r>
              <a:rPr lang="fr-FR" sz="2000" dirty="0">
                <a:solidFill>
                  <a:srgbClr val="FF0000"/>
                </a:solidFill>
              </a:rPr>
              <a:t> </a:t>
            </a:r>
            <a:r>
              <a:rPr lang="fr-FR" sz="2000" dirty="0"/>
              <a:t>(hors Iles-Glénan), choisi et étudié, et la distribution des monuments, est le suivant :</a:t>
            </a:r>
          </a:p>
          <a:p>
            <a:endParaRPr lang="fr-FR" sz="2000" dirty="0"/>
          </a:p>
          <a:p>
            <a:pPr marL="0" indent="0">
              <a:buNone/>
            </a:pPr>
            <a:endParaRPr lang="fr-FR" sz="2000" dirty="0"/>
          </a:p>
          <a:p>
            <a:endParaRPr lang="fr-FR" sz="2000" dirty="0"/>
          </a:p>
          <a:p>
            <a:endParaRPr lang="fr-FR" sz="2000" dirty="0"/>
          </a:p>
          <a:p>
            <a:endParaRPr lang="fr-FR" sz="2000" dirty="0"/>
          </a:p>
          <a:p>
            <a:endParaRPr lang="fr-FR" sz="2000" dirty="0"/>
          </a:p>
          <a:p>
            <a:endParaRPr lang="fr-FR" sz="2000" dirty="0"/>
          </a:p>
          <a:p>
            <a:endParaRPr lang="fr-FR" sz="2000" dirty="0"/>
          </a:p>
          <a:p>
            <a:endParaRPr lang="fr-FR" sz="2000" dirty="0"/>
          </a:p>
          <a:p>
            <a:endParaRPr lang="fr-FR" sz="2000" dirty="0"/>
          </a:p>
          <a:p>
            <a:endParaRPr lang="fr-FR" sz="2000" dirty="0"/>
          </a:p>
          <a:p>
            <a:pPr>
              <a:buNone/>
            </a:pPr>
            <a:endParaRPr lang="fr-FR" dirty="0"/>
          </a:p>
        </p:txBody>
      </p:sp>
      <p:sp>
        <p:nvSpPr>
          <p:cNvPr id="5" name="ZoneTexte 4"/>
          <p:cNvSpPr txBox="1"/>
          <p:nvPr/>
        </p:nvSpPr>
        <p:spPr>
          <a:xfrm>
            <a:off x="8686800" y="6479496"/>
            <a:ext cx="504056" cy="369332"/>
          </a:xfrm>
          <a:prstGeom prst="rect">
            <a:avLst/>
          </a:prstGeom>
          <a:noFill/>
        </p:spPr>
        <p:txBody>
          <a:bodyPr wrap="square" rtlCol="0">
            <a:spAutoFit/>
          </a:bodyPr>
          <a:lstStyle/>
          <a:p>
            <a:r>
              <a:rPr lang="fr-FR" dirty="0"/>
              <a:t>07</a:t>
            </a:r>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672" y="1382816"/>
            <a:ext cx="5404837" cy="545450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08504" cy="476672"/>
          </a:xfrm>
        </p:spPr>
        <p:txBody>
          <a:bodyPr>
            <a:normAutofit fontScale="90000"/>
          </a:bodyPr>
          <a:lstStyle/>
          <a:p>
            <a:pPr lvl="0"/>
            <a:r>
              <a:rPr lang="fr-FR" sz="3100" b="1" dirty="0"/>
              <a:t>Archéologie et Préhistoire - Evolution du niveau de la mer</a:t>
            </a:r>
            <a:endParaRPr lang="fr-FR" b="1" dirty="0"/>
          </a:p>
        </p:txBody>
      </p:sp>
      <p:sp>
        <p:nvSpPr>
          <p:cNvPr id="3" name="Espace réservé du contenu 2"/>
          <p:cNvSpPr>
            <a:spLocks noGrp="1"/>
          </p:cNvSpPr>
          <p:nvPr>
            <p:ph idx="1"/>
          </p:nvPr>
        </p:nvSpPr>
        <p:spPr>
          <a:xfrm>
            <a:off x="467544" y="548679"/>
            <a:ext cx="8352928" cy="3334595"/>
          </a:xfrm>
        </p:spPr>
        <p:txBody>
          <a:bodyPr>
            <a:normAutofit fontScale="32500" lnSpcReduction="20000"/>
          </a:bodyPr>
          <a:lstStyle/>
          <a:p>
            <a:pPr>
              <a:buNone/>
            </a:pPr>
            <a:r>
              <a:rPr lang="fr-FR" sz="4300" b="1" u="sng" dirty="0"/>
              <a:t>Evolution du niveau de la mer :</a:t>
            </a:r>
          </a:p>
          <a:p>
            <a:r>
              <a:rPr lang="fr-FR" sz="4300" dirty="0"/>
              <a:t>Etude de la </a:t>
            </a:r>
            <a:r>
              <a:rPr lang="fr-FR" sz="4300" u="sng" dirty="0"/>
              <a:t>remontée des eaux</a:t>
            </a:r>
            <a:r>
              <a:rPr lang="fr-FR" sz="4300" dirty="0"/>
              <a:t> selon les époques BP (-&gt; Flandrien) :</a:t>
            </a:r>
          </a:p>
          <a:p>
            <a:pPr lvl="1">
              <a:buFont typeface="Courier New" panose="02070309020205020404" pitchFamily="49" charset="0"/>
              <a:buChar char="o"/>
            </a:pPr>
            <a:r>
              <a:rPr lang="fr-FR" sz="4300" dirty="0">
                <a:solidFill>
                  <a:srgbClr val="FF0000"/>
                </a:solidFill>
              </a:rPr>
              <a:t>-15000 ans BP -&gt; -100 m</a:t>
            </a:r>
          </a:p>
          <a:p>
            <a:pPr lvl="1">
              <a:buFont typeface="Courier New" panose="02070309020205020404" pitchFamily="49" charset="0"/>
              <a:buChar char="o"/>
            </a:pPr>
            <a:r>
              <a:rPr lang="fr-FR" sz="4300" dirty="0">
                <a:solidFill>
                  <a:srgbClr val="FF0000"/>
                </a:solidFill>
              </a:rPr>
              <a:t>-10000 ans BP -&gt; -40 m</a:t>
            </a:r>
          </a:p>
          <a:p>
            <a:pPr lvl="1">
              <a:buFont typeface="Courier New" panose="02070309020205020404" pitchFamily="49" charset="0"/>
              <a:buChar char="o"/>
            </a:pPr>
            <a:r>
              <a:rPr lang="fr-FR" sz="4300" dirty="0">
                <a:solidFill>
                  <a:srgbClr val="FF0000"/>
                </a:solidFill>
              </a:rPr>
              <a:t>-9000 ans BP -&gt; -30 m</a:t>
            </a:r>
          </a:p>
          <a:p>
            <a:pPr lvl="1">
              <a:buFont typeface="Courier New" panose="02070309020205020404" pitchFamily="49" charset="0"/>
              <a:buChar char="o"/>
            </a:pPr>
            <a:r>
              <a:rPr lang="fr-FR" sz="4300" dirty="0">
                <a:solidFill>
                  <a:srgbClr val="FF0000"/>
                </a:solidFill>
              </a:rPr>
              <a:t>-7500|-5000 ans BP -&gt; -10|-6 m</a:t>
            </a:r>
          </a:p>
          <a:p>
            <a:pPr lvl="1">
              <a:buFont typeface="Courier New" panose="02070309020205020404" pitchFamily="49" charset="0"/>
              <a:buChar char="o"/>
            </a:pPr>
            <a:r>
              <a:rPr lang="fr-FR" sz="4300" dirty="0">
                <a:solidFill>
                  <a:srgbClr val="FF0000"/>
                </a:solidFill>
              </a:rPr>
              <a:t>0 ans -&gt; 0 m</a:t>
            </a:r>
          </a:p>
          <a:p>
            <a:r>
              <a:rPr lang="fr-FR" sz="4300" dirty="0"/>
              <a:t>Etude de </a:t>
            </a:r>
            <a:r>
              <a:rPr lang="fr-FR" sz="4300" u="sng" dirty="0"/>
              <a:t>l’évolution de la ligne de rivage</a:t>
            </a:r>
            <a:r>
              <a:rPr lang="fr-FR" sz="4300" dirty="0"/>
              <a:t> selon les époques </a:t>
            </a:r>
          </a:p>
          <a:p>
            <a:r>
              <a:rPr lang="fr-FR" sz="4300" dirty="0"/>
              <a:t>Article « Évolution du niveau marin relatif à l’Holocène le long des côtes françaises</a:t>
            </a:r>
          </a:p>
          <a:p>
            <a:pPr marL="0" indent="0">
              <a:buNone/>
            </a:pPr>
            <a:r>
              <a:rPr lang="fr-FR" sz="4300" dirty="0"/>
              <a:t>de l’Atlantique et de la Manche » : </a:t>
            </a:r>
            <a:r>
              <a:rPr lang="fr-FR" sz="4300" dirty="0" err="1">
                <a:solidFill>
                  <a:srgbClr val="FF0000"/>
                </a:solidFill>
              </a:rPr>
              <a:t>Nerizelec</a:t>
            </a:r>
            <a:r>
              <a:rPr lang="fr-FR" sz="4300" dirty="0">
                <a:solidFill>
                  <a:srgbClr val="FF0000"/>
                </a:solidFill>
              </a:rPr>
              <a:t>, </a:t>
            </a:r>
            <a:r>
              <a:rPr lang="fr-FR" sz="4300" dirty="0" err="1">
                <a:solidFill>
                  <a:srgbClr val="FF0000"/>
                </a:solidFill>
              </a:rPr>
              <a:t>Treffiagat</a:t>
            </a:r>
            <a:r>
              <a:rPr lang="fr-FR" sz="4300" dirty="0">
                <a:solidFill>
                  <a:srgbClr val="FF0000"/>
                </a:solidFill>
              </a:rPr>
              <a:t> et </a:t>
            </a:r>
            <a:r>
              <a:rPr lang="fr-FR" sz="4300" dirty="0" err="1">
                <a:solidFill>
                  <a:srgbClr val="FF0000"/>
                </a:solidFill>
              </a:rPr>
              <a:t>Kermor</a:t>
            </a:r>
            <a:r>
              <a:rPr lang="fr-FR" sz="4300" dirty="0">
                <a:solidFill>
                  <a:srgbClr val="FF0000"/>
                </a:solidFill>
              </a:rPr>
              <a:t>  </a:t>
            </a:r>
            <a:r>
              <a:rPr lang="fr-FR" sz="4300" dirty="0"/>
              <a:t>(</a:t>
            </a:r>
            <a:r>
              <a:rPr lang="fr-FR" sz="4300" dirty="0">
                <a:solidFill>
                  <a:srgbClr val="0000FF"/>
                </a:solidFill>
              </a:rPr>
              <a:t>STEPHAN, 2014</a:t>
            </a:r>
            <a:r>
              <a:rPr lang="fr-FR" sz="4300" dirty="0"/>
              <a:t>)</a:t>
            </a:r>
          </a:p>
          <a:p>
            <a:r>
              <a:rPr lang="fr-FR" sz="4300" dirty="0"/>
              <a:t>On parle de « </a:t>
            </a:r>
            <a:r>
              <a:rPr lang="fr-FR" sz="4300" dirty="0">
                <a:solidFill>
                  <a:srgbClr val="FF0000"/>
                </a:solidFill>
              </a:rPr>
              <a:t>transgression marine</a:t>
            </a:r>
            <a:r>
              <a:rPr lang="fr-FR" sz="4300" dirty="0"/>
              <a:t> » (par opposition à régression)</a:t>
            </a:r>
          </a:p>
          <a:p>
            <a:r>
              <a:rPr lang="fr-FR" sz="4300" dirty="0">
                <a:solidFill>
                  <a:srgbClr val="FF0000"/>
                </a:solidFill>
              </a:rPr>
              <a:t>Application</a:t>
            </a:r>
            <a:r>
              <a:rPr lang="fr-FR" sz="4300" dirty="0"/>
              <a:t> : Etude territoire Loctudy -&gt; Iles-Glénan (hors mer) selon époque (courbe niveau mer du Flandrien, niveau + basse mer, marée, marnage, etc.)</a:t>
            </a:r>
          </a:p>
          <a:p>
            <a:endParaRPr lang="fr-FR" dirty="0"/>
          </a:p>
        </p:txBody>
      </p:sp>
      <p:sp>
        <p:nvSpPr>
          <p:cNvPr id="4" name="ZoneTexte 3"/>
          <p:cNvSpPr txBox="1"/>
          <p:nvPr/>
        </p:nvSpPr>
        <p:spPr>
          <a:xfrm>
            <a:off x="8639944" y="6488668"/>
            <a:ext cx="504056" cy="369332"/>
          </a:xfrm>
          <a:prstGeom prst="rect">
            <a:avLst/>
          </a:prstGeom>
          <a:noFill/>
        </p:spPr>
        <p:txBody>
          <a:bodyPr wrap="square" rtlCol="0">
            <a:spAutoFit/>
          </a:bodyPr>
          <a:lstStyle/>
          <a:p>
            <a:r>
              <a:rPr lang="fr-FR" dirty="0"/>
              <a:t>08</a:t>
            </a:r>
          </a:p>
        </p:txBody>
      </p:sp>
      <p:pic>
        <p:nvPicPr>
          <p:cNvPr id="6" name="Image 5"/>
          <p:cNvPicPr/>
          <p:nvPr/>
        </p:nvPicPr>
        <p:blipFill>
          <a:blip r:embed="rId2" cstate="print">
            <a:extLst>
              <a:ext uri="{28A0092B-C50C-407E-A947-70E740481C1C}">
                <a14:useLocalDpi xmlns:a14="http://schemas.microsoft.com/office/drawing/2010/main" val="0"/>
              </a:ext>
            </a:extLst>
          </a:blip>
          <a:stretch>
            <a:fillRect/>
          </a:stretch>
        </p:blipFill>
        <p:spPr>
          <a:xfrm>
            <a:off x="179511" y="4046600"/>
            <a:ext cx="2880321" cy="2431764"/>
          </a:xfrm>
          <a:prstGeom prst="rect">
            <a:avLst/>
          </a:prstGeom>
        </p:spPr>
      </p:pic>
      <p:pic>
        <p:nvPicPr>
          <p:cNvPr id="7" name="Picture 3" descr="C:\__Loctudy\_Loctudy - Livre Vanuxeem\_CONFERENCE\schéma_niveau_mer_flandrien_bretagne_-7000ans.jpg"/>
          <p:cNvPicPr>
            <a:picLocks noChangeAspect="1" noChangeArrowheads="1"/>
          </p:cNvPicPr>
          <p:nvPr/>
        </p:nvPicPr>
        <p:blipFill>
          <a:blip r:embed="rId3" cstate="print"/>
          <a:srcRect/>
          <a:stretch>
            <a:fillRect/>
          </a:stretch>
        </p:blipFill>
        <p:spPr bwMode="auto">
          <a:xfrm>
            <a:off x="3222104" y="3979153"/>
            <a:ext cx="2843808" cy="2387726"/>
          </a:xfrm>
          <a:prstGeom prst="rect">
            <a:avLst/>
          </a:prstGeom>
          <a:noFill/>
        </p:spPr>
      </p:pic>
      <p:pic>
        <p:nvPicPr>
          <p:cNvPr id="8" name="Image 7" descr="C:\Users\pv110859\Music\vanux\_Loctudy - GAPL Groupe Archéologie et Préhistoire\documents\STEPHAN - Fig. 10 zone F- Évolution du niveau marin relatif à l’Holocène.jpg"/>
          <p:cNvPicPr/>
          <p:nvPr/>
        </p:nvPicPr>
        <p:blipFill>
          <a:blip r:embed="rId4">
            <a:extLst>
              <a:ext uri="{28A0092B-C50C-407E-A947-70E740481C1C}">
                <a14:useLocalDpi xmlns:a14="http://schemas.microsoft.com/office/drawing/2010/main" val="0"/>
              </a:ext>
            </a:extLst>
          </a:blip>
          <a:srcRect/>
          <a:stretch>
            <a:fillRect/>
          </a:stretch>
        </p:blipFill>
        <p:spPr bwMode="auto">
          <a:xfrm>
            <a:off x="6065912" y="4239134"/>
            <a:ext cx="3078088" cy="204669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548679"/>
          </a:xfrm>
        </p:spPr>
        <p:txBody>
          <a:bodyPr>
            <a:normAutofit/>
          </a:bodyPr>
          <a:lstStyle/>
          <a:p>
            <a:r>
              <a:rPr lang="fr-FR" sz="2800" b="1" dirty="0"/>
              <a:t>Archéologie et Préhistoire – Territoire Loctudy -&gt; Iles-Glénan</a:t>
            </a:r>
          </a:p>
        </p:txBody>
      </p:sp>
      <p:pic>
        <p:nvPicPr>
          <p:cNvPr id="2050" name="Picture 2" descr="C:\__Loctudy\_Loctudy - Archéologie et Préhistoire\Territoires préhistoriques de Loctudy IGN SHOM.jpg"/>
          <p:cNvPicPr>
            <a:picLocks noChangeAspect="1" noChangeArrowheads="1"/>
          </p:cNvPicPr>
          <p:nvPr/>
        </p:nvPicPr>
        <p:blipFill>
          <a:blip r:embed="rId2" cstate="print"/>
          <a:srcRect/>
          <a:stretch>
            <a:fillRect/>
          </a:stretch>
        </p:blipFill>
        <p:spPr bwMode="auto">
          <a:xfrm>
            <a:off x="827584" y="4149079"/>
            <a:ext cx="4176464" cy="2665081"/>
          </a:xfrm>
          <a:prstGeom prst="rect">
            <a:avLst/>
          </a:prstGeom>
          <a:noFill/>
        </p:spPr>
      </p:pic>
      <p:sp>
        <p:nvSpPr>
          <p:cNvPr id="6" name="Rectangle 5"/>
          <p:cNvSpPr/>
          <p:nvPr/>
        </p:nvSpPr>
        <p:spPr>
          <a:xfrm>
            <a:off x="107504" y="548680"/>
            <a:ext cx="9001000" cy="1477328"/>
          </a:xfrm>
          <a:prstGeom prst="rect">
            <a:avLst/>
          </a:prstGeom>
        </p:spPr>
        <p:txBody>
          <a:bodyPr wrap="square">
            <a:spAutoFit/>
          </a:bodyPr>
          <a:lstStyle/>
          <a:p>
            <a:pPr marL="342900" indent="-342900">
              <a:buFont typeface="Arial" panose="020B0604020202020204" pitchFamily="34" charset="0"/>
              <a:buChar char="•"/>
            </a:pPr>
            <a:r>
              <a:rPr lang="fr-FR" dirty="0"/>
              <a:t>Territoire Loctudy -&gt; Iles-Glénan (hors mer)</a:t>
            </a:r>
          </a:p>
          <a:p>
            <a:pPr marL="342900" indent="-342900">
              <a:buFont typeface="Arial" panose="020B0604020202020204" pitchFamily="34" charset="0"/>
              <a:buChar char="•"/>
            </a:pPr>
            <a:r>
              <a:rPr lang="fr-FR" dirty="0"/>
              <a:t>De -100 m à -15000 ans BP à 0 m à -1950 ans BP : remontée niveau de la mer</a:t>
            </a:r>
          </a:p>
          <a:p>
            <a:pPr marL="342900" indent="-342900">
              <a:buFont typeface="Arial" panose="020B0604020202020204" pitchFamily="34" charset="0"/>
              <a:buChar char="•"/>
            </a:pPr>
            <a:r>
              <a:rPr lang="fr-FR" dirty="0"/>
              <a:t>Forêt / arbres -&gt; « forêt-marine » -&gt; tourbe</a:t>
            </a:r>
          </a:p>
          <a:p>
            <a:pPr marL="342900" indent="-342900">
              <a:buFont typeface="Arial" panose="020B0604020202020204" pitchFamily="34" charset="0"/>
              <a:buChar char="•"/>
            </a:pPr>
            <a:r>
              <a:rPr lang="fr-FR" dirty="0">
                <a:solidFill>
                  <a:srgbClr val="FF0000"/>
                </a:solidFill>
              </a:rPr>
              <a:t>Loctudy et les Iles Glénan ne sont plus reliés lorsque le niveau mer remonte : -30 m -&gt; 0 m</a:t>
            </a:r>
            <a:endParaRPr lang="fr-FR" dirty="0"/>
          </a:p>
          <a:p>
            <a:pPr marL="342900" indent="-342900">
              <a:buFont typeface="Arial" panose="020B0604020202020204" pitchFamily="34" charset="0"/>
              <a:buChar char="•"/>
            </a:pPr>
            <a:r>
              <a:rPr lang="fr-FR" dirty="0"/>
              <a:t>Adaptation des populations, habitats à la transgression marine</a:t>
            </a:r>
          </a:p>
        </p:txBody>
      </p:sp>
      <p:sp>
        <p:nvSpPr>
          <p:cNvPr id="5" name="ZoneTexte 4"/>
          <p:cNvSpPr txBox="1"/>
          <p:nvPr/>
        </p:nvSpPr>
        <p:spPr>
          <a:xfrm>
            <a:off x="8647395" y="6488668"/>
            <a:ext cx="504056" cy="369332"/>
          </a:xfrm>
          <a:prstGeom prst="rect">
            <a:avLst/>
          </a:prstGeom>
          <a:noFill/>
        </p:spPr>
        <p:txBody>
          <a:bodyPr wrap="square" rtlCol="0">
            <a:spAutoFit/>
          </a:bodyPr>
          <a:lstStyle/>
          <a:p>
            <a:r>
              <a:rPr lang="fr-FR" dirty="0"/>
              <a:t>09</a:t>
            </a:r>
          </a:p>
        </p:txBody>
      </p:sp>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3824" y="2215207"/>
            <a:ext cx="2009611" cy="2256648"/>
          </a:xfrm>
          <a:prstGeom prst="rect">
            <a:avLst/>
          </a:prstGeom>
        </p:spPr>
      </p:pic>
      <p:pic>
        <p:nvPicPr>
          <p:cNvPr id="9" name="Imag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560" y="2026008"/>
            <a:ext cx="4987290" cy="248793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548680"/>
          </a:xfrm>
        </p:spPr>
        <p:txBody>
          <a:bodyPr>
            <a:normAutofit/>
          </a:bodyPr>
          <a:lstStyle/>
          <a:p>
            <a:r>
              <a:rPr lang="fr-FR" sz="2800" b="1" dirty="0"/>
              <a:t>Archéologie et Préhistoire - Sel</a:t>
            </a:r>
          </a:p>
        </p:txBody>
      </p:sp>
      <p:sp>
        <p:nvSpPr>
          <p:cNvPr id="3" name="Espace réservé du contenu 2"/>
          <p:cNvSpPr>
            <a:spLocks noGrp="1"/>
          </p:cNvSpPr>
          <p:nvPr>
            <p:ph idx="1"/>
          </p:nvPr>
        </p:nvSpPr>
        <p:spPr>
          <a:xfrm>
            <a:off x="107504" y="620688"/>
            <a:ext cx="8784976" cy="5867980"/>
          </a:xfrm>
        </p:spPr>
        <p:txBody>
          <a:bodyPr>
            <a:noAutofit/>
          </a:bodyPr>
          <a:lstStyle/>
          <a:p>
            <a:pPr algn="just"/>
            <a:r>
              <a:rPr lang="fr-FR" sz="1600" dirty="0"/>
              <a:t>Article GOULETQUER, P., WELLER, O., « Continuités et discontinuités dans l'exploitation du sel sur la côte atlantique </a:t>
            </a:r>
            <a:r>
              <a:rPr lang="fr-FR" sz="1600" dirty="0">
                <a:solidFill>
                  <a:srgbClr val="FF0000"/>
                </a:solidFill>
              </a:rPr>
              <a:t>de la Bretagne</a:t>
            </a:r>
            <a:r>
              <a:rPr lang="fr-FR" sz="1600" dirty="0"/>
              <a:t> », 2010. (</a:t>
            </a:r>
            <a:r>
              <a:rPr lang="fr-FR" sz="1600" dirty="0">
                <a:solidFill>
                  <a:srgbClr val="0000FF"/>
                </a:solidFill>
              </a:rPr>
              <a:t>GOULETQUER &amp; WELLER 2010 </a:t>
            </a:r>
            <a:r>
              <a:rPr lang="fr-FR" sz="1600" dirty="0"/>
              <a:t>)</a:t>
            </a:r>
          </a:p>
          <a:p>
            <a:pPr algn="just"/>
            <a:r>
              <a:rPr lang="fr-FR" sz="1600" dirty="0"/>
              <a:t>Production sel : du Néolithique à l'Antiquité gallo-romaine ; marais salant | lessivage de sable | four</a:t>
            </a:r>
          </a:p>
          <a:p>
            <a:pPr algn="just"/>
            <a:r>
              <a:rPr lang="fr-FR" sz="1600" dirty="0"/>
              <a:t>Conditionnement sel : auget, briquetage </a:t>
            </a:r>
          </a:p>
          <a:p>
            <a:pPr marL="0" indent="0" algn="just">
              <a:buNone/>
            </a:pPr>
            <a:r>
              <a:rPr lang="fr-FR" sz="1600" dirty="0"/>
              <a:t>        Ateliers de briquetage : plaine côtière / colline / fond d’estuaire</a:t>
            </a:r>
          </a:p>
          <a:p>
            <a:pPr algn="just"/>
            <a:r>
              <a:rPr lang="fr-FR" sz="1600" dirty="0"/>
              <a:t>Transport sel : Routes du sel, coquillage, poisson ; voies/circuits d’échanges</a:t>
            </a:r>
          </a:p>
          <a:p>
            <a:pPr algn="just"/>
            <a:r>
              <a:rPr lang="fr-FR" sz="1600" dirty="0"/>
              <a:t>Economie sel : troc, échange, monnaie</a:t>
            </a:r>
          </a:p>
          <a:p>
            <a:pPr marL="0" indent="0" algn="just">
              <a:buNone/>
            </a:pPr>
            <a:r>
              <a:rPr lang="fr-FR" sz="1600" dirty="0"/>
              <a:t>         Zones en amont de rivière/</a:t>
            </a:r>
            <a:r>
              <a:rPr lang="fr-FR" sz="1600" dirty="0" err="1"/>
              <a:t>steir</a:t>
            </a:r>
            <a:r>
              <a:rPr lang="fr-FR" sz="1600" dirty="0"/>
              <a:t> : dépôt d’objets de prestiges (haches en pierre, en bronze,</a:t>
            </a:r>
          </a:p>
          <a:p>
            <a:pPr marL="0" indent="0" algn="just">
              <a:buNone/>
            </a:pPr>
            <a:r>
              <a:rPr lang="fr-FR" sz="1600" dirty="0"/>
              <a:t>         monnaies)</a:t>
            </a:r>
          </a:p>
          <a:p>
            <a:pPr algn="just"/>
            <a:r>
              <a:rPr lang="fr-FR" sz="1600" dirty="0"/>
              <a:t>Lien entre marais salant et mégalithe (sur le site du marais salant).</a:t>
            </a:r>
          </a:p>
          <a:p>
            <a:pPr algn="just"/>
            <a:r>
              <a:rPr lang="fr-FR" sz="1600" dirty="0"/>
              <a:t>Un </a:t>
            </a:r>
            <a:r>
              <a:rPr lang="fr-FR" sz="1600" dirty="0">
                <a:solidFill>
                  <a:srgbClr val="FF0000"/>
                </a:solidFill>
              </a:rPr>
              <a:t>modèle d’exploitation et de diffusion du sel </a:t>
            </a:r>
            <a:r>
              <a:rPr lang="fr-FR" sz="1600" dirty="0"/>
              <a:t>: Ancienne zone d’exploitation du sel (marais salants) / Menhir de bas fond (dans la saline) / Sépulture mégalithique (tertre, tombe à couloir)</a:t>
            </a:r>
          </a:p>
          <a:p>
            <a:pPr marL="0" indent="0" algn="just">
              <a:buNone/>
            </a:pPr>
            <a:r>
              <a:rPr lang="fr-FR" sz="1600" dirty="0"/>
              <a:t>        -&gt; monuments, habitats, outillages liés au sel</a:t>
            </a:r>
          </a:p>
          <a:p>
            <a:pPr algn="just"/>
            <a:r>
              <a:rPr lang="fr-FR" sz="1600" dirty="0"/>
              <a:t>Toponymie : </a:t>
            </a:r>
            <a:r>
              <a:rPr lang="fr-FR" sz="1600" i="1" dirty="0" err="1"/>
              <a:t>Poulguen</a:t>
            </a:r>
            <a:r>
              <a:rPr lang="fr-FR" sz="1600" i="1" dirty="0"/>
              <a:t> </a:t>
            </a:r>
            <a:r>
              <a:rPr lang="fr-FR" sz="1600" dirty="0"/>
              <a:t>(</a:t>
            </a:r>
            <a:r>
              <a:rPr lang="fr-FR" sz="1600" i="1" dirty="0"/>
              <a:t>dont Le Pouliguen est une altération</a:t>
            </a:r>
            <a:r>
              <a:rPr lang="fr-FR" sz="1600" dirty="0"/>
              <a:t>), </a:t>
            </a:r>
            <a:r>
              <a:rPr lang="fr-FR" sz="1600" i="1" dirty="0" err="1"/>
              <a:t>Loc'h</a:t>
            </a:r>
            <a:r>
              <a:rPr lang="fr-FR" sz="1600" i="1" dirty="0"/>
              <a:t> Gwen </a:t>
            </a:r>
            <a:r>
              <a:rPr lang="fr-FR" sz="1600" dirty="0"/>
              <a:t>(= </a:t>
            </a:r>
            <a:r>
              <a:rPr lang="fr-FR" sz="1600" i="1" dirty="0"/>
              <a:t>marais blanc</a:t>
            </a:r>
            <a:r>
              <a:rPr lang="fr-FR" sz="1600" dirty="0"/>
              <a:t>),  </a:t>
            </a:r>
            <a:r>
              <a:rPr lang="fr-FR" sz="1600" i="1" dirty="0" err="1"/>
              <a:t>Silinou</a:t>
            </a:r>
            <a:r>
              <a:rPr lang="fr-FR" sz="1600" i="1" dirty="0"/>
              <a:t> </a:t>
            </a:r>
            <a:r>
              <a:rPr lang="fr-FR" sz="1600" dirty="0"/>
              <a:t>(= les </a:t>
            </a:r>
            <a:r>
              <a:rPr lang="fr-FR" sz="1600" i="1" dirty="0"/>
              <a:t>salines</a:t>
            </a:r>
            <a:r>
              <a:rPr lang="fr-FR" sz="1600" dirty="0"/>
              <a:t>), [</a:t>
            </a:r>
            <a:r>
              <a:rPr lang="fr-FR" sz="1600" i="1" dirty="0" err="1"/>
              <a:t>Porz</a:t>
            </a:r>
            <a:r>
              <a:rPr lang="fr-FR" sz="1600" i="1" dirty="0"/>
              <a:t>-Gwen</a:t>
            </a:r>
            <a:r>
              <a:rPr lang="fr-FR" sz="1600" dirty="0"/>
              <a:t> (= port blanc) ?] </a:t>
            </a:r>
          </a:p>
          <a:p>
            <a:pPr algn="just"/>
            <a:r>
              <a:rPr lang="fr-FR" sz="1600" dirty="0"/>
              <a:t>Influence du niveau de la mer / transgression marine</a:t>
            </a:r>
          </a:p>
          <a:p>
            <a:pPr algn="just"/>
            <a:r>
              <a:rPr lang="fr-FR" sz="1600" dirty="0"/>
              <a:t>« Il ne serait pas surprenant qu'un jour des prospections sous-marines révèlent la présence de menhirs submergés [« menhirs sous la mer »], là où ils devraient se trouver dans une topographie classique de marais salants. »</a:t>
            </a:r>
          </a:p>
          <a:p>
            <a:pPr algn="just"/>
            <a:r>
              <a:rPr lang="fr-FR" sz="1600" dirty="0"/>
              <a:t>Dans le </a:t>
            </a:r>
            <a:r>
              <a:rPr lang="fr-FR" sz="1600" dirty="0">
                <a:solidFill>
                  <a:srgbClr val="FF0000"/>
                </a:solidFill>
              </a:rPr>
              <a:t>territoire du sud-est bigouden </a:t>
            </a:r>
            <a:r>
              <a:rPr lang="fr-FR" sz="1600" dirty="0"/>
              <a:t>: </a:t>
            </a:r>
            <a:r>
              <a:rPr lang="fr-FR" sz="1600" dirty="0" err="1"/>
              <a:t>Langoz-Coadigou-Kergall</a:t>
            </a:r>
            <a:r>
              <a:rPr lang="fr-FR" sz="1600" dirty="0"/>
              <a:t>, </a:t>
            </a:r>
            <a:r>
              <a:rPr lang="fr-FR" sz="1600" dirty="0" err="1"/>
              <a:t>Porz-Bihan</a:t>
            </a:r>
            <a:r>
              <a:rPr lang="fr-FR" sz="1600" dirty="0"/>
              <a:t>/Gwen (sel ou argile ?)</a:t>
            </a:r>
          </a:p>
          <a:p>
            <a:pPr algn="just"/>
            <a:endParaRPr lang="fr-FR" sz="1600" dirty="0"/>
          </a:p>
        </p:txBody>
      </p:sp>
      <p:sp>
        <p:nvSpPr>
          <p:cNvPr id="4" name="ZoneTexte 3"/>
          <p:cNvSpPr txBox="1"/>
          <p:nvPr/>
        </p:nvSpPr>
        <p:spPr>
          <a:xfrm>
            <a:off x="8641693" y="6488668"/>
            <a:ext cx="504056" cy="369332"/>
          </a:xfrm>
          <a:prstGeom prst="rect">
            <a:avLst/>
          </a:prstGeom>
          <a:noFill/>
        </p:spPr>
        <p:txBody>
          <a:bodyPr wrap="square" rtlCol="0">
            <a:spAutoFit/>
          </a:bodyPr>
          <a:lstStyle/>
          <a:p>
            <a:r>
              <a:rPr lang="fr-FR" dirty="0"/>
              <a:t>10</a:t>
            </a:r>
          </a:p>
        </p:txBody>
      </p:sp>
    </p:spTree>
    <p:extLst>
      <p:ext uri="{BB962C8B-B14F-4D97-AF65-F5344CB8AC3E}">
        <p14:creationId xmlns:p14="http://schemas.microsoft.com/office/powerpoint/2010/main" val="2348555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8721"/>
            <a:ext cx="9144000" cy="539959"/>
          </a:xfrm>
        </p:spPr>
        <p:txBody>
          <a:bodyPr>
            <a:normAutofit/>
          </a:bodyPr>
          <a:lstStyle/>
          <a:p>
            <a:r>
              <a:rPr lang="fr-FR" sz="2800" b="1" dirty="0"/>
              <a:t>Archéologie et Préhistoire - Pêcheries</a:t>
            </a:r>
          </a:p>
        </p:txBody>
      </p:sp>
      <p:sp>
        <p:nvSpPr>
          <p:cNvPr id="3" name="Espace réservé du contenu 2"/>
          <p:cNvSpPr>
            <a:spLocks noGrp="1"/>
          </p:cNvSpPr>
          <p:nvPr>
            <p:ph idx="1"/>
          </p:nvPr>
        </p:nvSpPr>
        <p:spPr>
          <a:xfrm>
            <a:off x="457200" y="764704"/>
            <a:ext cx="8229600" cy="6404738"/>
          </a:xfrm>
        </p:spPr>
        <p:txBody>
          <a:bodyPr>
            <a:noAutofit/>
          </a:bodyPr>
          <a:lstStyle/>
          <a:p>
            <a:pPr algn="just"/>
            <a:r>
              <a:rPr lang="fr-FR" sz="1400" b="1" dirty="0"/>
              <a:t>Pêcherie, piège à poissons dans le territoire du sud-est bigouden</a:t>
            </a:r>
          </a:p>
          <a:p>
            <a:pPr algn="just"/>
            <a:r>
              <a:rPr lang="fr-FR" sz="1400" dirty="0"/>
              <a:t>Une pêcherie, </a:t>
            </a:r>
            <a:r>
              <a:rPr lang="fr-FR" sz="1400" i="1" dirty="0" err="1">
                <a:solidFill>
                  <a:srgbClr val="FF0000"/>
                </a:solidFill>
              </a:rPr>
              <a:t>ar</a:t>
            </a:r>
            <a:r>
              <a:rPr lang="fr-FR" sz="1400" i="1" dirty="0">
                <a:solidFill>
                  <a:srgbClr val="FF0000"/>
                </a:solidFill>
              </a:rPr>
              <a:t> </a:t>
            </a:r>
            <a:r>
              <a:rPr lang="fr-FR" sz="1400" i="1" dirty="0" err="1">
                <a:solidFill>
                  <a:srgbClr val="FF0000"/>
                </a:solidFill>
              </a:rPr>
              <a:t>gored</a:t>
            </a:r>
            <a:r>
              <a:rPr lang="fr-FR" sz="1400" dirty="0">
                <a:solidFill>
                  <a:srgbClr val="FF0000"/>
                </a:solidFill>
              </a:rPr>
              <a:t> </a:t>
            </a:r>
            <a:r>
              <a:rPr lang="fr-FR" sz="1400" dirty="0"/>
              <a:t>(breton)</a:t>
            </a:r>
          </a:p>
          <a:p>
            <a:pPr algn="just"/>
            <a:r>
              <a:rPr lang="fr-FR" sz="1400" dirty="0"/>
              <a:t>Principe : la pêcherie, </a:t>
            </a:r>
            <a:r>
              <a:rPr lang="fr-FR" sz="1400" i="1" dirty="0" err="1"/>
              <a:t>gored</a:t>
            </a:r>
            <a:r>
              <a:rPr lang="fr-FR" sz="1400" dirty="0"/>
              <a:t>, en forme d’enclos en demi-cercle, d’une certaine longueur (30 à 120 m), constituée de gros blocs de pierres ajustées ; lors du flux, une large ouverture/porte permettant le passage des poissons ; au reflux, barrage fait de fascines (fagots serrés de branchages) obturait l’ouverture, laissant dans l’enclos les poissons. </a:t>
            </a:r>
          </a:p>
          <a:p>
            <a:pPr algn="just"/>
            <a:r>
              <a:rPr lang="fr-FR" sz="1400" dirty="0"/>
              <a:t>Généralement en Bretagne, Pêcheries le long des côtes bretonnes, plus de 600 pièges, </a:t>
            </a:r>
            <a:r>
              <a:rPr lang="fr-FR" sz="1400" dirty="0">
                <a:solidFill>
                  <a:srgbClr val="FF0000"/>
                </a:solidFill>
              </a:rPr>
              <a:t>datant de -7.000 avant JC (Mésolithique, niveau mer -10m) jusqu’au XVIII</a:t>
            </a:r>
            <a:r>
              <a:rPr lang="fr-FR" sz="1400" baseline="30000" dirty="0">
                <a:solidFill>
                  <a:srgbClr val="FF0000"/>
                </a:solidFill>
              </a:rPr>
              <a:t>e</a:t>
            </a:r>
            <a:r>
              <a:rPr lang="fr-FR" sz="1400" dirty="0">
                <a:solidFill>
                  <a:srgbClr val="FF0000"/>
                </a:solidFill>
              </a:rPr>
              <a:t> siècle.</a:t>
            </a:r>
            <a:endParaRPr lang="fr-FR" sz="1400" dirty="0"/>
          </a:p>
          <a:p>
            <a:pPr algn="just"/>
            <a:r>
              <a:rPr lang="fr-FR" sz="1400" dirty="0"/>
              <a:t>Dans le territoire du sud-est bigouden, </a:t>
            </a:r>
            <a:r>
              <a:rPr lang="fr-FR" sz="1400" dirty="0">
                <a:solidFill>
                  <a:srgbClr val="FF0000"/>
                </a:solidFill>
              </a:rPr>
              <a:t>pêcheries sur les rivages/estran et dans les rias</a:t>
            </a:r>
            <a:r>
              <a:rPr lang="fr-FR" sz="1400" dirty="0"/>
              <a:t>, une dizaine de pièges, avec une </a:t>
            </a:r>
            <a:r>
              <a:rPr lang="fr-FR" sz="1400" dirty="0">
                <a:solidFill>
                  <a:srgbClr val="FF0000"/>
                </a:solidFill>
              </a:rPr>
              <a:t>datation Indéterminée</a:t>
            </a:r>
            <a:r>
              <a:rPr lang="fr-FR" sz="1400" dirty="0"/>
              <a:t>.</a:t>
            </a:r>
          </a:p>
          <a:p>
            <a:pPr lvl="1" algn="just"/>
            <a:r>
              <a:rPr lang="fr-FR" sz="1400" dirty="0"/>
              <a:t>Pêcheries au Moyen Age, à la Protohistoire/Antiquité, voire lors de la Préhistoire ? </a:t>
            </a:r>
          </a:p>
          <a:p>
            <a:pPr algn="just"/>
            <a:r>
              <a:rPr lang="fr-FR" sz="1400" dirty="0"/>
              <a:t>Des pêcheries, pièges à poissons, barrages existaient à :</a:t>
            </a:r>
          </a:p>
          <a:p>
            <a:pPr lvl="1" algn="just"/>
            <a:r>
              <a:rPr lang="fr-FR" sz="1400" b="1" dirty="0"/>
              <a:t>Loctudy, Pointe Saint-</a:t>
            </a:r>
            <a:r>
              <a:rPr lang="fr-FR" sz="1400" b="1" dirty="0" err="1"/>
              <a:t>Oual</a:t>
            </a:r>
            <a:r>
              <a:rPr lang="fr-FR" sz="1400" b="1" dirty="0"/>
              <a:t>,</a:t>
            </a:r>
            <a:r>
              <a:rPr lang="fr-FR" sz="1400" dirty="0"/>
              <a:t> </a:t>
            </a:r>
            <a:r>
              <a:rPr lang="fr-FR" sz="1400" i="1" dirty="0" err="1"/>
              <a:t>Pors</a:t>
            </a:r>
            <a:r>
              <a:rPr lang="fr-FR" sz="1400" i="1" dirty="0"/>
              <a:t> </a:t>
            </a:r>
            <a:r>
              <a:rPr lang="fr-FR" sz="1400" i="1" dirty="0" err="1"/>
              <a:t>ar</a:t>
            </a:r>
            <a:r>
              <a:rPr lang="fr-FR" sz="1400" i="1" dirty="0"/>
              <a:t> </a:t>
            </a:r>
            <a:r>
              <a:rPr lang="fr-FR" sz="1400" i="1" dirty="0" err="1"/>
              <a:t>gored</a:t>
            </a:r>
            <a:r>
              <a:rPr lang="fr-FR" sz="1400" dirty="0"/>
              <a:t>, « le port de la pêcherie » (</a:t>
            </a:r>
            <a:r>
              <a:rPr lang="fr-FR" sz="1400" dirty="0">
                <a:solidFill>
                  <a:srgbClr val="0000FF"/>
                </a:solidFill>
              </a:rPr>
              <a:t>NEDELEC, L’ESTRAN N° 36, 2006) , (DAIRE et LANGOUËT 2010</a:t>
            </a:r>
            <a:r>
              <a:rPr lang="fr-FR" sz="1400" dirty="0"/>
              <a:t>)</a:t>
            </a:r>
          </a:p>
          <a:p>
            <a:pPr lvl="1" algn="just"/>
            <a:r>
              <a:rPr lang="fr-FR" sz="1400" b="1" dirty="0"/>
              <a:t>Loctudy, Pointe de </a:t>
            </a:r>
            <a:r>
              <a:rPr lang="fr-FR" sz="1400" b="1" dirty="0" err="1"/>
              <a:t>Langoz</a:t>
            </a:r>
            <a:r>
              <a:rPr lang="fr-FR" sz="1400" b="1" dirty="0"/>
              <a:t> </a:t>
            </a:r>
            <a:r>
              <a:rPr lang="fr-FR" sz="1400" dirty="0">
                <a:solidFill>
                  <a:srgbClr val="0000FF"/>
                </a:solidFill>
              </a:rPr>
              <a:t>(DAIRE et LANGOUËT 2010</a:t>
            </a:r>
            <a:r>
              <a:rPr lang="fr-FR" sz="1400" dirty="0"/>
              <a:t>)</a:t>
            </a:r>
          </a:p>
          <a:p>
            <a:pPr lvl="1" algn="just"/>
            <a:r>
              <a:rPr lang="fr-FR" sz="1400" b="1" dirty="0"/>
              <a:t>Loctudy, </a:t>
            </a:r>
            <a:r>
              <a:rPr lang="fr-FR" sz="1400" b="1" dirty="0" err="1"/>
              <a:t>Lodonnec</a:t>
            </a:r>
            <a:r>
              <a:rPr lang="fr-FR" sz="1400" dirty="0"/>
              <a:t> </a:t>
            </a:r>
            <a:r>
              <a:rPr lang="fr-FR" sz="1400" dirty="0">
                <a:solidFill>
                  <a:srgbClr val="0000FF"/>
                </a:solidFill>
              </a:rPr>
              <a:t>(DAIRE et LANGOUËT 2010</a:t>
            </a:r>
            <a:r>
              <a:rPr lang="fr-FR" sz="1400" dirty="0"/>
              <a:t>)</a:t>
            </a:r>
          </a:p>
          <a:p>
            <a:pPr lvl="1" algn="just"/>
            <a:r>
              <a:rPr lang="fr-FR" sz="1400" b="1" dirty="0"/>
              <a:t>Ile-</a:t>
            </a:r>
            <a:r>
              <a:rPr lang="fr-FR" sz="1400" b="1" dirty="0" err="1"/>
              <a:t>Tudy</a:t>
            </a:r>
            <a:r>
              <a:rPr lang="fr-FR" sz="1400" b="1" dirty="0"/>
              <a:t>, </a:t>
            </a:r>
            <a:r>
              <a:rPr lang="fr-FR" sz="1400" b="1" dirty="0" err="1"/>
              <a:t>Penangoret</a:t>
            </a:r>
            <a:r>
              <a:rPr lang="fr-FR" sz="1400" dirty="0"/>
              <a:t>, </a:t>
            </a:r>
            <a:r>
              <a:rPr lang="fr-FR" sz="1400" i="1" dirty="0"/>
              <a:t>Pen an goret</a:t>
            </a:r>
            <a:r>
              <a:rPr lang="fr-FR" sz="1400" dirty="0"/>
              <a:t>, « l’extrémité de la pêcherie » </a:t>
            </a:r>
            <a:r>
              <a:rPr lang="fr-FR" sz="1400" dirty="0">
                <a:solidFill>
                  <a:srgbClr val="0000FF"/>
                </a:solidFill>
              </a:rPr>
              <a:t>(DAIRE et LANGOUËT 2010</a:t>
            </a:r>
            <a:r>
              <a:rPr lang="fr-FR" sz="1400" dirty="0"/>
              <a:t>)</a:t>
            </a:r>
          </a:p>
          <a:p>
            <a:pPr lvl="1" algn="just"/>
            <a:r>
              <a:rPr lang="fr-FR" sz="1400" b="1" dirty="0"/>
              <a:t>Ile Chevalier</a:t>
            </a:r>
            <a:r>
              <a:rPr lang="fr-FR" sz="1400" dirty="0"/>
              <a:t> </a:t>
            </a:r>
            <a:r>
              <a:rPr lang="fr-FR" sz="1400" dirty="0">
                <a:solidFill>
                  <a:srgbClr val="0000FF"/>
                </a:solidFill>
              </a:rPr>
              <a:t>(DAIRE et LANGOUËT 2010</a:t>
            </a:r>
            <a:r>
              <a:rPr lang="fr-FR" sz="1400" dirty="0"/>
              <a:t>)</a:t>
            </a:r>
          </a:p>
          <a:p>
            <a:pPr lvl="1" algn="just"/>
            <a:r>
              <a:rPr lang="fr-FR" sz="1400" b="1" dirty="0"/>
              <a:t>Ile </a:t>
            </a:r>
            <a:r>
              <a:rPr lang="fr-FR" sz="1400" b="1" dirty="0" err="1"/>
              <a:t>Queffen</a:t>
            </a:r>
            <a:r>
              <a:rPr lang="fr-FR" sz="1400" dirty="0"/>
              <a:t> </a:t>
            </a:r>
            <a:r>
              <a:rPr lang="fr-FR" sz="1400" dirty="0">
                <a:solidFill>
                  <a:srgbClr val="0000FF"/>
                </a:solidFill>
              </a:rPr>
              <a:t>(DAIRE et LANGOUËT 2010</a:t>
            </a:r>
            <a:r>
              <a:rPr lang="fr-FR" sz="1400" dirty="0"/>
              <a:t>)</a:t>
            </a:r>
          </a:p>
          <a:p>
            <a:pPr lvl="1" algn="just"/>
            <a:r>
              <a:rPr lang="fr-FR" sz="1400" b="1" dirty="0" err="1">
                <a:solidFill>
                  <a:srgbClr val="FF0000"/>
                </a:solidFill>
              </a:rPr>
              <a:t>Lesconil</a:t>
            </a:r>
            <a:r>
              <a:rPr lang="fr-FR" sz="1400" b="1" dirty="0">
                <a:solidFill>
                  <a:srgbClr val="FF0000"/>
                </a:solidFill>
              </a:rPr>
              <a:t> et </a:t>
            </a:r>
            <a:r>
              <a:rPr lang="fr-FR" sz="1400" b="1" dirty="0" err="1">
                <a:solidFill>
                  <a:srgbClr val="FF0000"/>
                </a:solidFill>
              </a:rPr>
              <a:t>Plonivel</a:t>
            </a:r>
            <a:r>
              <a:rPr lang="fr-FR" sz="1400" b="1" dirty="0">
                <a:solidFill>
                  <a:srgbClr val="FF0000"/>
                </a:solidFill>
              </a:rPr>
              <a:t> ?</a:t>
            </a:r>
            <a:r>
              <a:rPr lang="fr-FR" sz="1400" dirty="0">
                <a:solidFill>
                  <a:srgbClr val="FF0000"/>
                </a:solidFill>
              </a:rPr>
              <a:t> Ria du </a:t>
            </a:r>
            <a:r>
              <a:rPr lang="fr-FR" sz="1400" dirty="0" err="1">
                <a:solidFill>
                  <a:srgbClr val="FF0000"/>
                </a:solidFill>
              </a:rPr>
              <a:t>Ster-Lesconil</a:t>
            </a:r>
            <a:r>
              <a:rPr lang="fr-FR" sz="1400" dirty="0">
                <a:solidFill>
                  <a:srgbClr val="FF0000"/>
                </a:solidFill>
              </a:rPr>
              <a:t> / </a:t>
            </a:r>
            <a:r>
              <a:rPr lang="fr-FR" sz="1400" dirty="0" err="1">
                <a:solidFill>
                  <a:srgbClr val="FF0000"/>
                </a:solidFill>
              </a:rPr>
              <a:t>Nibilik</a:t>
            </a:r>
            <a:r>
              <a:rPr lang="fr-FR" sz="1400" dirty="0">
                <a:solidFill>
                  <a:srgbClr val="FF0000"/>
                </a:solidFill>
              </a:rPr>
              <a:t> ? Ria de Pen Lann à </a:t>
            </a:r>
            <a:r>
              <a:rPr lang="fr-FR" sz="1400" dirty="0" err="1">
                <a:solidFill>
                  <a:srgbClr val="FF0000"/>
                </a:solidFill>
              </a:rPr>
              <a:t>Bremoguer</a:t>
            </a:r>
            <a:r>
              <a:rPr lang="fr-FR" sz="1400" dirty="0">
                <a:solidFill>
                  <a:srgbClr val="FF0000"/>
                </a:solidFill>
              </a:rPr>
              <a:t> ?</a:t>
            </a:r>
          </a:p>
          <a:p>
            <a:pPr lvl="1" algn="just"/>
            <a:r>
              <a:rPr lang="fr-FR" sz="1400" b="1" dirty="0" err="1"/>
              <a:t>Lechiagat</a:t>
            </a:r>
            <a:r>
              <a:rPr lang="fr-FR" sz="1400" dirty="0"/>
              <a:t>, port de </a:t>
            </a:r>
            <a:r>
              <a:rPr lang="fr-FR" sz="1400" dirty="0" err="1"/>
              <a:t>Lechiagat</a:t>
            </a:r>
            <a:r>
              <a:rPr lang="fr-FR" sz="1400" dirty="0"/>
              <a:t> </a:t>
            </a:r>
            <a:r>
              <a:rPr lang="fr-FR" sz="1400" dirty="0">
                <a:solidFill>
                  <a:srgbClr val="0000FF"/>
                </a:solidFill>
              </a:rPr>
              <a:t>DAIRE et LANGOUËT 2010</a:t>
            </a:r>
            <a:r>
              <a:rPr lang="fr-FR" sz="1400" dirty="0"/>
              <a:t>)</a:t>
            </a:r>
          </a:p>
          <a:p>
            <a:pPr algn="just"/>
            <a:r>
              <a:rPr lang="fr-FR" sz="1400" dirty="0">
                <a:solidFill>
                  <a:srgbClr val="FF0000"/>
                </a:solidFill>
              </a:rPr>
              <a:t>Hypothèse</a:t>
            </a:r>
            <a:r>
              <a:rPr lang="fr-FR" sz="1400" dirty="0"/>
              <a:t> (à valider) : au Moyen-Age, des « </a:t>
            </a:r>
            <a:r>
              <a:rPr lang="fr-FR" sz="1400" i="1" dirty="0"/>
              <a:t>Routes du Poisson</a:t>
            </a:r>
            <a:r>
              <a:rPr lang="fr-FR" sz="1400" dirty="0"/>
              <a:t> » pourraient exister, avec toponyme </a:t>
            </a:r>
            <a:r>
              <a:rPr lang="fr-FR" sz="1400" i="1" dirty="0" err="1"/>
              <a:t>gored</a:t>
            </a:r>
            <a:r>
              <a:rPr lang="fr-FR" sz="1400" dirty="0"/>
              <a:t>, allant des rivages de </a:t>
            </a:r>
            <a:r>
              <a:rPr lang="fr-FR" sz="1400" dirty="0" err="1"/>
              <a:t>Lesconil</a:t>
            </a:r>
            <a:r>
              <a:rPr lang="fr-FR" sz="1400" dirty="0"/>
              <a:t>, Loctudy, Ile-</a:t>
            </a:r>
            <a:r>
              <a:rPr lang="fr-FR" sz="1400" dirty="0" err="1"/>
              <a:t>Tudy</a:t>
            </a:r>
            <a:r>
              <a:rPr lang="fr-FR" sz="1400" dirty="0"/>
              <a:t>, via Pont-l’Abbé, jusqu’à Quimper. (</a:t>
            </a:r>
            <a:r>
              <a:rPr lang="fr-FR" sz="1400" dirty="0">
                <a:solidFill>
                  <a:srgbClr val="0000FF"/>
                </a:solidFill>
              </a:rPr>
              <a:t>TORCHET 2017</a:t>
            </a:r>
            <a:r>
              <a:rPr lang="fr-FR" sz="1400" dirty="0"/>
              <a:t>)</a:t>
            </a:r>
          </a:p>
          <a:p>
            <a:pPr marL="0" indent="0" algn="just">
              <a:buNone/>
            </a:pPr>
            <a:endParaRPr lang="fr-FR" sz="1200" dirty="0"/>
          </a:p>
        </p:txBody>
      </p:sp>
      <p:sp>
        <p:nvSpPr>
          <p:cNvPr id="5" name="ZoneTexte 4"/>
          <p:cNvSpPr txBox="1"/>
          <p:nvPr/>
        </p:nvSpPr>
        <p:spPr>
          <a:xfrm>
            <a:off x="8639944" y="6516052"/>
            <a:ext cx="504056" cy="369332"/>
          </a:xfrm>
          <a:prstGeom prst="rect">
            <a:avLst/>
          </a:prstGeom>
          <a:noFill/>
        </p:spPr>
        <p:txBody>
          <a:bodyPr wrap="square" rtlCol="0">
            <a:spAutoFit/>
          </a:bodyPr>
          <a:lstStyle/>
          <a:p>
            <a:r>
              <a:rPr lang="fr-FR" dirty="0"/>
              <a:t>11</a:t>
            </a:r>
          </a:p>
        </p:txBody>
      </p:sp>
    </p:spTree>
    <p:extLst>
      <p:ext uri="{BB962C8B-B14F-4D97-AF65-F5344CB8AC3E}">
        <p14:creationId xmlns:p14="http://schemas.microsoft.com/office/powerpoint/2010/main" val="3713972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836712"/>
          </a:xfrm>
        </p:spPr>
        <p:txBody>
          <a:bodyPr>
            <a:noAutofit/>
          </a:bodyPr>
          <a:lstStyle/>
          <a:p>
            <a:r>
              <a:rPr lang="fr-FR" sz="2800" b="1" dirty="0"/>
              <a:t>Loctudy - Archéologie et Préhistoire</a:t>
            </a:r>
            <a:br>
              <a:rPr lang="fr-FR" sz="2800" b="1" dirty="0"/>
            </a:br>
            <a:r>
              <a:rPr lang="fr-FR" sz="2800" b="1" dirty="0"/>
              <a:t>- Les monuments du Néolithique</a:t>
            </a:r>
            <a:endParaRPr lang="fr-FR" sz="2800" dirty="0"/>
          </a:p>
        </p:txBody>
      </p:sp>
      <p:sp>
        <p:nvSpPr>
          <p:cNvPr id="3" name="Espace réservé du contenu 2"/>
          <p:cNvSpPr>
            <a:spLocks noGrp="1"/>
          </p:cNvSpPr>
          <p:nvPr>
            <p:ph idx="1"/>
          </p:nvPr>
        </p:nvSpPr>
        <p:spPr>
          <a:xfrm>
            <a:off x="107504" y="952128"/>
            <a:ext cx="4896544" cy="4997152"/>
          </a:xfrm>
        </p:spPr>
        <p:txBody>
          <a:bodyPr>
            <a:normAutofit fontScale="62500" lnSpcReduction="20000"/>
          </a:bodyPr>
          <a:lstStyle/>
          <a:p>
            <a:r>
              <a:rPr lang="fr-FR" sz="2300" b="1" dirty="0"/>
              <a:t>Menhir de </a:t>
            </a:r>
            <a:r>
              <a:rPr lang="fr-FR" sz="2300" b="1" dirty="0" err="1"/>
              <a:t>Penglaouic</a:t>
            </a:r>
            <a:endParaRPr lang="fr-FR" sz="2300" b="1" dirty="0"/>
          </a:p>
          <a:p>
            <a:r>
              <a:rPr lang="fr-FR" sz="2300" dirty="0"/>
              <a:t>Localisation : entre Pont-l’Abbé et Loctudy, près de </a:t>
            </a:r>
            <a:r>
              <a:rPr lang="fr-FR" sz="2300" dirty="0" err="1"/>
              <a:t>Kerdual</a:t>
            </a:r>
            <a:r>
              <a:rPr lang="fr-FR" sz="2300" dirty="0"/>
              <a:t> et l’Ile </a:t>
            </a:r>
            <a:r>
              <a:rPr lang="fr-FR" sz="2300" dirty="0" err="1"/>
              <a:t>Queffen</a:t>
            </a:r>
            <a:r>
              <a:rPr lang="fr-FR" sz="2300" dirty="0"/>
              <a:t>, dans la rivière </a:t>
            </a:r>
            <a:r>
              <a:rPr lang="fr-FR" sz="2300" dirty="0" err="1"/>
              <a:t>Their</a:t>
            </a:r>
            <a:r>
              <a:rPr lang="fr-FR" sz="2300" dirty="0"/>
              <a:t> (</a:t>
            </a:r>
            <a:r>
              <a:rPr lang="fr-FR" sz="2300" dirty="0">
                <a:solidFill>
                  <a:srgbClr val="FF0000"/>
                </a:solidFill>
              </a:rPr>
              <a:t>actuellement</a:t>
            </a:r>
            <a:r>
              <a:rPr lang="fr-FR" sz="2300" dirty="0"/>
              <a:t>), près d'une source</a:t>
            </a:r>
          </a:p>
          <a:p>
            <a:r>
              <a:rPr lang="fr-FR" sz="2300" dirty="0"/>
              <a:t>Epoque : Néolithique, environ -5000 à -4000 ans avant JC, -7000 ans BP</a:t>
            </a:r>
          </a:p>
          <a:p>
            <a:r>
              <a:rPr lang="fr-FR" sz="2300" dirty="0"/>
              <a:t>Niveau mer : -6|-10 m</a:t>
            </a:r>
          </a:p>
          <a:p>
            <a:r>
              <a:rPr lang="fr-FR" sz="2300" dirty="0"/>
              <a:t>Hauteur/Largeur : hauteur de 4 m pour 1,70 m de largeur</a:t>
            </a:r>
          </a:p>
          <a:p>
            <a:r>
              <a:rPr lang="fr-FR" sz="2300" dirty="0"/>
              <a:t>Forme : </a:t>
            </a:r>
            <a:r>
              <a:rPr lang="fr-FR" sz="2300" dirty="0" err="1"/>
              <a:t>Penglaouic</a:t>
            </a:r>
            <a:r>
              <a:rPr lang="fr-FR" sz="2300" dirty="0"/>
              <a:t>, Pen-</a:t>
            </a:r>
            <a:r>
              <a:rPr lang="fr-FR" sz="2300" dirty="0" err="1"/>
              <a:t>Laouic</a:t>
            </a:r>
            <a:r>
              <a:rPr lang="fr-FR" sz="2300" dirty="0"/>
              <a:t> (mésange à tête noire)</a:t>
            </a:r>
          </a:p>
          <a:p>
            <a:r>
              <a:rPr lang="fr-FR" sz="2300" dirty="0"/>
              <a:t>Du fait de l'ancien niveau de la mer (-10 m), </a:t>
            </a:r>
            <a:r>
              <a:rPr lang="fr-FR" sz="2300" dirty="0">
                <a:solidFill>
                  <a:srgbClr val="FF0000"/>
                </a:solidFill>
              </a:rPr>
              <a:t>le menhir n'était pas immergé, ni par la mer ni par la rivière</a:t>
            </a:r>
          </a:p>
          <a:p>
            <a:r>
              <a:rPr lang="fr-FR" sz="2300" dirty="0">
                <a:solidFill>
                  <a:srgbClr val="FF0000"/>
                </a:solidFill>
              </a:rPr>
              <a:t>Lieu sacré et Marqueur</a:t>
            </a:r>
            <a:r>
              <a:rPr lang="fr-FR" sz="2300" dirty="0"/>
              <a:t> … oui mais de quoi ? de source (culte eau) ? de territoire (</a:t>
            </a:r>
            <a:r>
              <a:rPr lang="fr-FR" sz="2300" dirty="0" err="1"/>
              <a:t>loctudy</a:t>
            </a:r>
            <a:r>
              <a:rPr lang="fr-FR" sz="2300" dirty="0"/>
              <a:t>/</a:t>
            </a:r>
            <a:r>
              <a:rPr lang="fr-FR" sz="2300" dirty="0" err="1"/>
              <a:t>pont-l’abbé</a:t>
            </a:r>
            <a:r>
              <a:rPr lang="fr-FR" sz="2300" dirty="0"/>
              <a:t>) ? de limite de marée (selon niveau de remontée de la mer) ? de marais salant ?</a:t>
            </a:r>
          </a:p>
          <a:p>
            <a:endParaRPr lang="fr-FR" sz="2300" dirty="0"/>
          </a:p>
          <a:p>
            <a:r>
              <a:rPr lang="fr-FR" sz="2300" b="1" dirty="0" err="1"/>
              <a:t>Kermenhir</a:t>
            </a:r>
            <a:endParaRPr lang="fr-FR" sz="2300" b="1" dirty="0"/>
          </a:p>
          <a:p>
            <a:pPr algn="just">
              <a:lnSpc>
                <a:spcPct val="120000"/>
              </a:lnSpc>
              <a:spcBef>
                <a:spcPts val="0"/>
              </a:spcBef>
            </a:pPr>
            <a:r>
              <a:rPr lang="fr-FR" sz="2200" dirty="0"/>
              <a:t>Localisation : Loctudy, </a:t>
            </a:r>
            <a:r>
              <a:rPr lang="fr-FR" sz="2200" dirty="0" err="1"/>
              <a:t>Kermenhir</a:t>
            </a:r>
            <a:endParaRPr lang="fr-FR" sz="2200" dirty="0"/>
          </a:p>
          <a:p>
            <a:pPr algn="just">
              <a:lnSpc>
                <a:spcPct val="120000"/>
              </a:lnSpc>
              <a:spcBef>
                <a:spcPts val="0"/>
              </a:spcBef>
            </a:pPr>
            <a:r>
              <a:rPr lang="fr-FR" sz="2200" dirty="0"/>
              <a:t>Epoque : indéterminée (Néolithique ?)</a:t>
            </a:r>
            <a:endParaRPr lang="fr-FR" sz="2300" b="1" dirty="0"/>
          </a:p>
          <a:p>
            <a:r>
              <a:rPr lang="fr-FR" sz="2300" dirty="0"/>
              <a:t>Menhir de </a:t>
            </a:r>
            <a:r>
              <a:rPr lang="fr-FR" sz="2300" dirty="0" err="1"/>
              <a:t>Kermenhir-Vihan</a:t>
            </a:r>
            <a:r>
              <a:rPr lang="fr-FR" sz="2300" dirty="0"/>
              <a:t> - Pierre de la Connaissance</a:t>
            </a:r>
          </a:p>
          <a:p>
            <a:r>
              <a:rPr lang="fr-FR" sz="2200" dirty="0"/>
              <a:t>Un souterrain de l’âge du fer existait à </a:t>
            </a:r>
            <a:r>
              <a:rPr lang="fr-FR" sz="2200" dirty="0" err="1"/>
              <a:t>Kermenhir</a:t>
            </a:r>
            <a:r>
              <a:rPr lang="fr-FR" sz="2200" dirty="0"/>
              <a:t>.</a:t>
            </a:r>
          </a:p>
          <a:p>
            <a:r>
              <a:rPr lang="fr-FR" sz="2400" dirty="0">
                <a:solidFill>
                  <a:srgbClr val="FF0000"/>
                </a:solidFill>
              </a:rPr>
              <a:t>Hypothèse : Habitat préhistorique à </a:t>
            </a:r>
            <a:r>
              <a:rPr lang="fr-FR" sz="2400" dirty="0" err="1">
                <a:solidFill>
                  <a:srgbClr val="FF0000"/>
                </a:solidFill>
              </a:rPr>
              <a:t>Kermenhir</a:t>
            </a:r>
            <a:endParaRPr lang="fr-FR" sz="2200" dirty="0"/>
          </a:p>
          <a:p>
            <a:endParaRPr lang="fr-FR" sz="2300" dirty="0"/>
          </a:p>
          <a:p>
            <a:endParaRPr lang="fr-FR" sz="2300" b="1" dirty="0"/>
          </a:p>
          <a:p>
            <a:pPr marL="0" indent="0">
              <a:buNone/>
            </a:pPr>
            <a:endParaRPr lang="fr-FR" sz="2400" dirty="0"/>
          </a:p>
          <a:p>
            <a:endParaRPr lang="fr-FR" sz="3000" dirty="0">
              <a:latin typeface="+mj-lt"/>
              <a:ea typeface="+mj-ea"/>
              <a:cs typeface="+mj-cs"/>
            </a:endParaRPr>
          </a:p>
        </p:txBody>
      </p:sp>
      <p:sp>
        <p:nvSpPr>
          <p:cNvPr id="5" name="ZoneTexte 4"/>
          <p:cNvSpPr txBox="1"/>
          <p:nvPr/>
        </p:nvSpPr>
        <p:spPr>
          <a:xfrm>
            <a:off x="8631128" y="6488668"/>
            <a:ext cx="504056" cy="369332"/>
          </a:xfrm>
          <a:prstGeom prst="rect">
            <a:avLst/>
          </a:prstGeom>
          <a:noFill/>
        </p:spPr>
        <p:txBody>
          <a:bodyPr wrap="square" rtlCol="0">
            <a:spAutoFit/>
          </a:bodyPr>
          <a:lstStyle/>
          <a:p>
            <a:r>
              <a:rPr lang="fr-FR" dirty="0"/>
              <a:t>12</a:t>
            </a:r>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1600" y="2492896"/>
            <a:ext cx="3962400" cy="2952750"/>
          </a:xfrm>
          <a:prstGeom prst="rect">
            <a:avLst/>
          </a:prstGeom>
        </p:spPr>
      </p:pic>
      <p:grpSp>
        <p:nvGrpSpPr>
          <p:cNvPr id="9" name="Groupe 8"/>
          <p:cNvGrpSpPr/>
          <p:nvPr/>
        </p:nvGrpSpPr>
        <p:grpSpPr>
          <a:xfrm>
            <a:off x="6084168" y="908720"/>
            <a:ext cx="1219080" cy="1374194"/>
            <a:chOff x="6084168" y="908720"/>
            <a:chExt cx="1219080" cy="1374194"/>
          </a:xfrm>
        </p:grpSpPr>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4168" y="908720"/>
              <a:ext cx="1219080" cy="1374194"/>
            </a:xfrm>
            <a:prstGeom prst="rect">
              <a:avLst/>
            </a:prstGeom>
          </p:spPr>
        </p:pic>
        <p:sp>
          <p:nvSpPr>
            <p:cNvPr id="7" name="Ellipse 6"/>
            <p:cNvSpPr/>
            <p:nvPr/>
          </p:nvSpPr>
          <p:spPr>
            <a:xfrm>
              <a:off x="6855679" y="1449874"/>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908720"/>
            <a:ext cx="5616623" cy="5949280"/>
          </a:xfrm>
        </p:spPr>
        <p:txBody>
          <a:bodyPr>
            <a:noAutofit/>
          </a:bodyPr>
          <a:lstStyle/>
          <a:p>
            <a:pPr marL="0" indent="0">
              <a:spcBef>
                <a:spcPts val="0"/>
              </a:spcBef>
            </a:pPr>
            <a:r>
              <a:rPr lang="fr-FR" sz="1600" b="1" dirty="0"/>
              <a:t> Stèle de </a:t>
            </a:r>
            <a:r>
              <a:rPr lang="fr-FR" sz="1600" b="1" dirty="0" err="1"/>
              <a:t>Keraugant</a:t>
            </a:r>
            <a:endParaRPr lang="fr-FR" sz="1600" b="1" dirty="0"/>
          </a:p>
          <a:p>
            <a:pPr marL="0" indent="0">
              <a:lnSpc>
                <a:spcPct val="120000"/>
              </a:lnSpc>
              <a:spcBef>
                <a:spcPts val="0"/>
              </a:spcBef>
            </a:pPr>
            <a:r>
              <a:rPr lang="fr-FR" sz="1600" dirty="0"/>
              <a:t> Localisation (actuelle) : Loctudy, </a:t>
            </a:r>
            <a:r>
              <a:rPr lang="fr-FR" sz="1600" dirty="0" err="1"/>
              <a:t>Keraugant</a:t>
            </a:r>
            <a:r>
              <a:rPr lang="fr-FR" sz="1600" dirty="0"/>
              <a:t> (près de </a:t>
            </a:r>
            <a:r>
              <a:rPr lang="fr-FR" sz="1600" dirty="0" err="1"/>
              <a:t>Coz</a:t>
            </a:r>
            <a:r>
              <a:rPr lang="fr-FR" sz="1600" dirty="0"/>
              <a:t> Castel), dans la cour de la ferme de </a:t>
            </a:r>
            <a:r>
              <a:rPr lang="fr-FR" sz="1600" dirty="0" err="1"/>
              <a:t>Keraugant</a:t>
            </a:r>
            <a:endParaRPr lang="fr-FR" sz="1600" dirty="0"/>
          </a:p>
          <a:p>
            <a:pPr marL="0" indent="0">
              <a:lnSpc>
                <a:spcPct val="120000"/>
              </a:lnSpc>
              <a:spcBef>
                <a:spcPts val="0"/>
              </a:spcBef>
            </a:pPr>
            <a:r>
              <a:rPr lang="fr-FR" sz="1600" dirty="0"/>
              <a:t> Localisation (origine) : Le lieu d'origine était dans un champ à environ 100 m de la ferme de </a:t>
            </a:r>
            <a:r>
              <a:rPr lang="fr-FR" sz="1600" dirty="0" err="1"/>
              <a:t>Keraugant</a:t>
            </a:r>
            <a:r>
              <a:rPr lang="fr-FR" sz="1600" dirty="0"/>
              <a:t>, en allant au sud en direction de </a:t>
            </a:r>
            <a:r>
              <a:rPr lang="fr-FR" sz="1600" dirty="0" err="1"/>
              <a:t>Kerillan</a:t>
            </a:r>
            <a:r>
              <a:rPr lang="fr-FR" sz="1600" dirty="0"/>
              <a:t> </a:t>
            </a:r>
          </a:p>
          <a:p>
            <a:pPr marL="0" indent="0">
              <a:lnSpc>
                <a:spcPct val="120000"/>
              </a:lnSpc>
              <a:spcBef>
                <a:spcPts val="0"/>
              </a:spcBef>
            </a:pPr>
            <a:r>
              <a:rPr lang="fr-FR" sz="1600" dirty="0"/>
              <a:t> Epoque : Néolithique</a:t>
            </a:r>
          </a:p>
          <a:p>
            <a:pPr marL="0" indent="0">
              <a:lnSpc>
                <a:spcPct val="120000"/>
              </a:lnSpc>
              <a:spcBef>
                <a:spcPts val="0"/>
              </a:spcBef>
            </a:pPr>
            <a:r>
              <a:rPr lang="fr-FR" sz="1600" dirty="0"/>
              <a:t> Hauteur : plus de 4 m (4,27 m)</a:t>
            </a:r>
          </a:p>
          <a:p>
            <a:pPr marL="0" indent="0">
              <a:lnSpc>
                <a:spcPct val="120000"/>
              </a:lnSpc>
              <a:spcBef>
                <a:spcPts val="0"/>
              </a:spcBef>
            </a:pPr>
            <a:r>
              <a:rPr lang="fr-FR" sz="1600" dirty="0"/>
              <a:t> Sur une ligne de crête </a:t>
            </a:r>
            <a:r>
              <a:rPr lang="fr-FR" sz="1600" dirty="0" err="1"/>
              <a:t>Hent-Croas</a:t>
            </a:r>
            <a:r>
              <a:rPr lang="fr-FR" sz="1600" dirty="0"/>
              <a:t> -&gt; </a:t>
            </a:r>
            <a:r>
              <a:rPr lang="fr-FR" sz="1600" dirty="0" err="1"/>
              <a:t>Kerillan</a:t>
            </a:r>
            <a:endParaRPr lang="fr-FR" sz="1600" dirty="0"/>
          </a:p>
          <a:p>
            <a:pPr marL="0" indent="0">
              <a:lnSpc>
                <a:spcPct val="120000"/>
              </a:lnSpc>
              <a:spcBef>
                <a:spcPts val="0"/>
              </a:spcBef>
            </a:pPr>
            <a:r>
              <a:rPr lang="fr-FR" sz="1600" dirty="0"/>
              <a:t> </a:t>
            </a:r>
            <a:r>
              <a:rPr lang="fr-FR" sz="1600" dirty="0" err="1"/>
              <a:t>Keraugant</a:t>
            </a:r>
            <a:r>
              <a:rPr lang="fr-FR" sz="1600" dirty="0"/>
              <a:t> ou </a:t>
            </a:r>
            <a:r>
              <a:rPr lang="fr-FR" sz="1600" dirty="0" err="1"/>
              <a:t>Kerogan</a:t>
            </a:r>
            <a:r>
              <a:rPr lang="fr-FR" sz="1600" dirty="0"/>
              <a:t> est décomposé en </a:t>
            </a:r>
            <a:r>
              <a:rPr lang="fr-FR" sz="1600" i="1" dirty="0" err="1"/>
              <a:t>ker</a:t>
            </a:r>
            <a:r>
              <a:rPr lang="fr-FR" sz="1600" dirty="0"/>
              <a:t> (maison) et </a:t>
            </a:r>
            <a:r>
              <a:rPr lang="fr-FR" sz="1600" i="1" dirty="0" err="1"/>
              <a:t>ogan</a:t>
            </a:r>
            <a:r>
              <a:rPr lang="fr-FR" sz="1600" dirty="0"/>
              <a:t> (fée en breton). Le nom de maison des korrigans et des fées est très répandu en Bretagne pour désigner un monument ancien (dolmen, menhir, stèle).</a:t>
            </a:r>
          </a:p>
          <a:p>
            <a:pPr marL="0" indent="0">
              <a:lnSpc>
                <a:spcPct val="120000"/>
              </a:lnSpc>
              <a:spcBef>
                <a:spcPts val="0"/>
              </a:spcBef>
            </a:pPr>
            <a:r>
              <a:rPr lang="fr-FR" sz="1600" dirty="0"/>
              <a:t> Malgré les 6 morceaux éparpillés dans la cour de la ferme de </a:t>
            </a:r>
            <a:r>
              <a:rPr lang="fr-FR" sz="1600" dirty="0" err="1"/>
              <a:t>Keraugant</a:t>
            </a:r>
            <a:r>
              <a:rPr lang="fr-FR" sz="1600" dirty="0"/>
              <a:t>, il n'y aurait qu'</a:t>
            </a:r>
            <a:r>
              <a:rPr lang="fr-FR" sz="1600" dirty="0">
                <a:solidFill>
                  <a:srgbClr val="FF0000"/>
                </a:solidFill>
              </a:rPr>
              <a:t>une seule stèle (pas deux stèles ?)</a:t>
            </a:r>
          </a:p>
          <a:p>
            <a:pPr marL="0" indent="0">
              <a:lnSpc>
                <a:spcPct val="120000"/>
              </a:lnSpc>
              <a:spcBef>
                <a:spcPts val="0"/>
              </a:spcBef>
            </a:pPr>
            <a:r>
              <a:rPr lang="fr-FR" sz="1600" dirty="0"/>
              <a:t> Raison du débitage de ce </a:t>
            </a:r>
            <a:r>
              <a:rPr lang="fr-FR" sz="1600" dirty="0" err="1"/>
              <a:t>lech</a:t>
            </a:r>
            <a:r>
              <a:rPr lang="fr-FR" sz="1600" dirty="0"/>
              <a:t> : par les moines du Ve-VIe siècle ?</a:t>
            </a:r>
          </a:p>
          <a:p>
            <a:pPr marL="0" indent="0">
              <a:lnSpc>
                <a:spcPct val="120000"/>
              </a:lnSpc>
              <a:spcBef>
                <a:spcPts val="0"/>
              </a:spcBef>
            </a:pPr>
            <a:r>
              <a:rPr lang="fr-FR" sz="1600" dirty="0">
                <a:solidFill>
                  <a:srgbClr val="FF0000"/>
                </a:solidFill>
              </a:rPr>
              <a:t> Hypothèse : Habitat préhistorique à </a:t>
            </a:r>
            <a:r>
              <a:rPr lang="fr-FR" sz="1600" dirty="0" err="1">
                <a:solidFill>
                  <a:srgbClr val="FF0000"/>
                </a:solidFill>
              </a:rPr>
              <a:t>Coz</a:t>
            </a:r>
            <a:r>
              <a:rPr lang="fr-FR" sz="1600" dirty="0">
                <a:solidFill>
                  <a:srgbClr val="FF0000"/>
                </a:solidFill>
              </a:rPr>
              <a:t> Castel (eau, rivière/mer, enceinte défensive), relation de </a:t>
            </a:r>
            <a:r>
              <a:rPr lang="fr-FR" sz="1600" dirty="0" err="1">
                <a:solidFill>
                  <a:srgbClr val="FF0000"/>
                </a:solidFill>
              </a:rPr>
              <a:t>Coz</a:t>
            </a:r>
            <a:r>
              <a:rPr lang="fr-FR" sz="1600" dirty="0">
                <a:solidFill>
                  <a:srgbClr val="FF0000"/>
                </a:solidFill>
              </a:rPr>
              <a:t> Castel avec la stèle de </a:t>
            </a:r>
            <a:r>
              <a:rPr lang="fr-FR" sz="1600" dirty="0" err="1">
                <a:solidFill>
                  <a:srgbClr val="FF0000"/>
                </a:solidFill>
              </a:rPr>
              <a:t>Keraugant</a:t>
            </a:r>
            <a:r>
              <a:rPr lang="fr-FR" sz="1600" dirty="0">
                <a:solidFill>
                  <a:srgbClr val="FF0000"/>
                </a:solidFill>
              </a:rPr>
              <a:t> en amont</a:t>
            </a:r>
          </a:p>
        </p:txBody>
      </p:sp>
      <p:sp>
        <p:nvSpPr>
          <p:cNvPr id="4" name="Titre 1"/>
          <p:cNvSpPr>
            <a:spLocks noGrp="1"/>
          </p:cNvSpPr>
          <p:nvPr>
            <p:ph type="title"/>
          </p:nvPr>
        </p:nvSpPr>
        <p:spPr>
          <a:xfrm>
            <a:off x="0" y="0"/>
            <a:ext cx="9144000" cy="836712"/>
          </a:xfrm>
        </p:spPr>
        <p:txBody>
          <a:bodyPr>
            <a:noAutofit/>
          </a:bodyPr>
          <a:lstStyle/>
          <a:p>
            <a:r>
              <a:rPr lang="fr-FR" sz="2800" b="1" dirty="0"/>
              <a:t>Loctudy - Archéologie et Préhistoire</a:t>
            </a:r>
            <a:br>
              <a:rPr lang="fr-FR" sz="2800" b="1" dirty="0"/>
            </a:br>
            <a:r>
              <a:rPr lang="fr-FR" sz="2800" b="1" dirty="0"/>
              <a:t>- Les monuments du Néolithique</a:t>
            </a:r>
            <a:endParaRPr lang="fr-FR" sz="2800" dirty="0"/>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0152" y="2323554"/>
            <a:ext cx="3243481" cy="4402522"/>
          </a:xfrm>
          <a:prstGeom prst="rect">
            <a:avLst/>
          </a:prstGeom>
        </p:spPr>
      </p:pic>
      <p:grpSp>
        <p:nvGrpSpPr>
          <p:cNvPr id="7" name="Groupe 6"/>
          <p:cNvGrpSpPr/>
          <p:nvPr/>
        </p:nvGrpSpPr>
        <p:grpSpPr>
          <a:xfrm>
            <a:off x="6876256" y="893036"/>
            <a:ext cx="1219080" cy="1374194"/>
            <a:chOff x="7221669" y="980728"/>
            <a:chExt cx="1219080" cy="1374194"/>
          </a:xfrm>
        </p:grpSpPr>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1669" y="980728"/>
              <a:ext cx="1219080" cy="1374194"/>
            </a:xfrm>
            <a:prstGeom prst="rect">
              <a:avLst/>
            </a:prstGeom>
          </p:spPr>
        </p:pic>
        <p:sp>
          <p:nvSpPr>
            <p:cNvPr id="2" name="Ellipse 1"/>
            <p:cNvSpPr/>
            <p:nvPr/>
          </p:nvSpPr>
          <p:spPr>
            <a:xfrm>
              <a:off x="8028384" y="1772816"/>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ZoneTexte 7"/>
          <p:cNvSpPr txBox="1"/>
          <p:nvPr/>
        </p:nvSpPr>
        <p:spPr>
          <a:xfrm>
            <a:off x="8641288" y="6488668"/>
            <a:ext cx="504056" cy="369332"/>
          </a:xfrm>
          <a:prstGeom prst="rect">
            <a:avLst/>
          </a:prstGeom>
          <a:noFill/>
        </p:spPr>
        <p:txBody>
          <a:bodyPr wrap="square" rtlCol="0">
            <a:spAutoFit/>
          </a:bodyPr>
          <a:lstStyle/>
          <a:p>
            <a:r>
              <a:rPr lang="fr-FR" dirty="0"/>
              <a:t>13</a:t>
            </a:r>
          </a:p>
        </p:txBody>
      </p:sp>
    </p:spTree>
    <p:extLst>
      <p:ext uri="{BB962C8B-B14F-4D97-AF65-F5344CB8AC3E}">
        <p14:creationId xmlns:p14="http://schemas.microsoft.com/office/powerpoint/2010/main" val="2453405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9144000" cy="908720"/>
          </a:xfrm>
        </p:spPr>
        <p:txBody>
          <a:bodyPr>
            <a:noAutofit/>
          </a:bodyPr>
          <a:lstStyle/>
          <a:p>
            <a:r>
              <a:rPr lang="fr-FR" sz="2800" b="1" dirty="0"/>
              <a:t>Loctudy - Archéologie - Protohistoire </a:t>
            </a:r>
            <a:br>
              <a:rPr lang="fr-FR" sz="2800" b="1" dirty="0"/>
            </a:br>
            <a:r>
              <a:rPr lang="fr-FR" sz="2800" b="1" dirty="0"/>
              <a:t>- Les monuments de l’Âge de Fer</a:t>
            </a:r>
            <a:endParaRPr lang="fr-FR" sz="2800" dirty="0"/>
          </a:p>
        </p:txBody>
      </p:sp>
      <p:sp>
        <p:nvSpPr>
          <p:cNvPr id="4" name="Sous-titre 2"/>
          <p:cNvSpPr>
            <a:spLocks noGrp="1"/>
          </p:cNvSpPr>
          <p:nvPr>
            <p:ph type="subTitle" idx="1"/>
          </p:nvPr>
        </p:nvSpPr>
        <p:spPr>
          <a:xfrm>
            <a:off x="120515" y="713591"/>
            <a:ext cx="5790456" cy="6144410"/>
          </a:xfrm>
        </p:spPr>
        <p:txBody>
          <a:bodyPr>
            <a:normAutofit fontScale="25000" lnSpcReduction="20000"/>
          </a:bodyPr>
          <a:lstStyle/>
          <a:p>
            <a:pPr algn="just">
              <a:lnSpc>
                <a:spcPct val="120000"/>
              </a:lnSpc>
              <a:spcBef>
                <a:spcPts val="0"/>
              </a:spcBef>
              <a:buFont typeface="Arial" panose="020B0604020202020204" pitchFamily="34" charset="0"/>
              <a:buChar char="•"/>
            </a:pPr>
            <a:r>
              <a:rPr lang="fr-FR" sz="6400" b="1" dirty="0">
                <a:solidFill>
                  <a:schemeClr val="tx1"/>
                </a:solidFill>
              </a:rPr>
              <a:t> Stèle de l’église Saint-</a:t>
            </a:r>
            <a:r>
              <a:rPr lang="fr-FR" sz="6400" b="1" dirty="0" err="1">
                <a:solidFill>
                  <a:schemeClr val="tx1"/>
                </a:solidFill>
              </a:rPr>
              <a:t>Tudy</a:t>
            </a:r>
            <a:endParaRPr lang="fr-FR" sz="6400" b="1" dirty="0">
              <a:solidFill>
                <a:schemeClr val="tx1"/>
              </a:solidFill>
            </a:endParaRPr>
          </a:p>
          <a:p>
            <a:pPr algn="just">
              <a:lnSpc>
                <a:spcPct val="120000"/>
              </a:lnSpc>
              <a:spcBef>
                <a:spcPts val="0"/>
              </a:spcBef>
              <a:buFont typeface="Arial" panose="020B0604020202020204" pitchFamily="34" charset="0"/>
              <a:buChar char="•"/>
            </a:pPr>
            <a:r>
              <a:rPr lang="fr-FR" sz="6400" b="1" dirty="0">
                <a:solidFill>
                  <a:schemeClr val="tx1"/>
                </a:solidFill>
              </a:rPr>
              <a:t> </a:t>
            </a:r>
            <a:r>
              <a:rPr lang="fr-FR" sz="6400" dirty="0">
                <a:solidFill>
                  <a:schemeClr val="tx1"/>
                </a:solidFill>
              </a:rPr>
              <a:t>Localisation (actuelle) : Loctudy, Eglise Saint-</a:t>
            </a:r>
            <a:r>
              <a:rPr lang="fr-FR" sz="6400" dirty="0" err="1">
                <a:solidFill>
                  <a:schemeClr val="tx1"/>
                </a:solidFill>
              </a:rPr>
              <a:t>Tudy</a:t>
            </a:r>
            <a:r>
              <a:rPr lang="fr-FR" sz="6400" dirty="0">
                <a:solidFill>
                  <a:schemeClr val="tx1"/>
                </a:solidFill>
              </a:rPr>
              <a:t>, Enclos paroissial ou </a:t>
            </a:r>
            <a:r>
              <a:rPr lang="fr-FR" sz="6400" dirty="0" err="1">
                <a:solidFill>
                  <a:schemeClr val="tx1"/>
                </a:solidFill>
              </a:rPr>
              <a:t>placître</a:t>
            </a:r>
            <a:r>
              <a:rPr lang="fr-FR" sz="6400" dirty="0">
                <a:solidFill>
                  <a:schemeClr val="tx1"/>
                </a:solidFill>
              </a:rPr>
              <a:t>, cimetière de ND de </a:t>
            </a:r>
            <a:r>
              <a:rPr lang="fr-FR" sz="6400" dirty="0" err="1">
                <a:solidFill>
                  <a:schemeClr val="tx1"/>
                </a:solidFill>
              </a:rPr>
              <a:t>Pors-Bihan</a:t>
            </a:r>
            <a:r>
              <a:rPr lang="fr-FR" sz="6400" dirty="0">
                <a:solidFill>
                  <a:schemeClr val="tx1"/>
                </a:solidFill>
              </a:rPr>
              <a:t>, à l’est, </a:t>
            </a:r>
            <a:r>
              <a:rPr lang="fr-FR" sz="6400" dirty="0" err="1">
                <a:solidFill>
                  <a:schemeClr val="tx1"/>
                </a:solidFill>
              </a:rPr>
              <a:t>Porz</a:t>
            </a:r>
            <a:r>
              <a:rPr lang="fr-FR" sz="6400" dirty="0">
                <a:solidFill>
                  <a:schemeClr val="tx1"/>
                </a:solidFill>
              </a:rPr>
              <a:t>-Gwen (port blanc)</a:t>
            </a:r>
          </a:p>
          <a:p>
            <a:pPr algn="just">
              <a:lnSpc>
                <a:spcPct val="120000"/>
              </a:lnSpc>
              <a:spcBef>
                <a:spcPts val="0"/>
              </a:spcBef>
              <a:buFont typeface="Arial" panose="020B0604020202020204" pitchFamily="34" charset="0"/>
              <a:buChar char="•"/>
            </a:pPr>
            <a:r>
              <a:rPr lang="fr-FR" sz="6400" dirty="0">
                <a:solidFill>
                  <a:schemeClr val="tx1"/>
                </a:solidFill>
              </a:rPr>
              <a:t> Localisation (origine) : menhir près de l’ancien ruisseau de </a:t>
            </a:r>
            <a:r>
              <a:rPr lang="fr-FR" sz="6400" dirty="0" err="1">
                <a:solidFill>
                  <a:schemeClr val="tx1"/>
                </a:solidFill>
              </a:rPr>
              <a:t>Poulpeye</a:t>
            </a:r>
            <a:r>
              <a:rPr lang="fr-FR" sz="6400" dirty="0">
                <a:solidFill>
                  <a:schemeClr val="tx1"/>
                </a:solidFill>
              </a:rPr>
              <a:t> à </a:t>
            </a:r>
            <a:r>
              <a:rPr lang="fr-FR" sz="6400" dirty="0" err="1">
                <a:solidFill>
                  <a:schemeClr val="tx1"/>
                </a:solidFill>
              </a:rPr>
              <a:t>Ty</a:t>
            </a:r>
            <a:r>
              <a:rPr lang="fr-FR" sz="6400" dirty="0">
                <a:solidFill>
                  <a:schemeClr val="tx1"/>
                </a:solidFill>
              </a:rPr>
              <a:t> </a:t>
            </a:r>
            <a:r>
              <a:rPr lang="fr-FR" sz="6400" dirty="0" err="1">
                <a:solidFill>
                  <a:schemeClr val="tx1"/>
                </a:solidFill>
              </a:rPr>
              <a:t>Glaz</a:t>
            </a:r>
            <a:r>
              <a:rPr lang="fr-FR" sz="6400" dirty="0">
                <a:solidFill>
                  <a:schemeClr val="tx1"/>
                </a:solidFill>
              </a:rPr>
              <a:t> dans l’Anse du cimetière (?), ou même à </a:t>
            </a:r>
            <a:r>
              <a:rPr lang="fr-FR" sz="6400" dirty="0" err="1">
                <a:solidFill>
                  <a:schemeClr val="tx1"/>
                </a:solidFill>
              </a:rPr>
              <a:t>Kermenhir</a:t>
            </a:r>
            <a:r>
              <a:rPr lang="fr-FR" sz="6400" dirty="0">
                <a:solidFill>
                  <a:schemeClr val="tx1"/>
                </a:solidFill>
              </a:rPr>
              <a:t> (?)</a:t>
            </a:r>
          </a:p>
          <a:p>
            <a:pPr algn="just">
              <a:lnSpc>
                <a:spcPct val="120000"/>
              </a:lnSpc>
              <a:spcBef>
                <a:spcPts val="0"/>
              </a:spcBef>
              <a:buFont typeface="Arial" panose="020B0604020202020204" pitchFamily="34" charset="0"/>
              <a:buChar char="•"/>
            </a:pPr>
            <a:r>
              <a:rPr lang="fr-FR" sz="6400" dirty="0">
                <a:solidFill>
                  <a:schemeClr val="tx1"/>
                </a:solidFill>
              </a:rPr>
              <a:t> Epoque : Âge du Fer, -400 avant JC, -300-200 avant JC.</a:t>
            </a:r>
          </a:p>
          <a:p>
            <a:pPr algn="just">
              <a:lnSpc>
                <a:spcPct val="120000"/>
              </a:lnSpc>
              <a:spcBef>
                <a:spcPts val="0"/>
              </a:spcBef>
              <a:buFont typeface="Arial" panose="020B0604020202020204" pitchFamily="34" charset="0"/>
              <a:buChar char="•"/>
            </a:pPr>
            <a:r>
              <a:rPr lang="fr-FR" sz="6400" dirty="0">
                <a:solidFill>
                  <a:schemeClr val="tx1"/>
                </a:solidFill>
              </a:rPr>
              <a:t> Hauteur : environ 4 m (avec croix)</a:t>
            </a:r>
          </a:p>
          <a:p>
            <a:pPr algn="just">
              <a:lnSpc>
                <a:spcPct val="120000"/>
              </a:lnSpc>
              <a:spcBef>
                <a:spcPts val="0"/>
              </a:spcBef>
              <a:buFont typeface="Arial" panose="020B0604020202020204" pitchFamily="34" charset="0"/>
              <a:buChar char="•"/>
            </a:pPr>
            <a:r>
              <a:rPr lang="fr-FR" sz="6400" dirty="0">
                <a:solidFill>
                  <a:schemeClr val="tx1"/>
                </a:solidFill>
              </a:rPr>
              <a:t> Matière : </a:t>
            </a:r>
            <a:r>
              <a:rPr lang="fr-FR" sz="6400" b="1" dirty="0">
                <a:solidFill>
                  <a:srgbClr val="FF0000"/>
                </a:solidFill>
              </a:rPr>
              <a:t>granite fin-moyen</a:t>
            </a:r>
            <a:r>
              <a:rPr lang="fr-FR" sz="6400" dirty="0">
                <a:solidFill>
                  <a:schemeClr val="tx1"/>
                </a:solidFill>
              </a:rPr>
              <a:t>  (</a:t>
            </a:r>
            <a:r>
              <a:rPr lang="fr-FR" sz="6400" dirty="0">
                <a:solidFill>
                  <a:srgbClr val="0000FF"/>
                </a:solidFill>
              </a:rPr>
              <a:t>CHAURIS 2015</a:t>
            </a:r>
            <a:r>
              <a:rPr lang="fr-FR" sz="6400" dirty="0">
                <a:solidFill>
                  <a:schemeClr val="tx1"/>
                </a:solidFill>
              </a:rPr>
              <a:t>) -&gt; facilité de retaille</a:t>
            </a:r>
          </a:p>
          <a:p>
            <a:pPr algn="just">
              <a:lnSpc>
                <a:spcPct val="120000"/>
              </a:lnSpc>
              <a:spcBef>
                <a:spcPts val="0"/>
              </a:spcBef>
              <a:buFont typeface="Arial" panose="020B0604020202020204" pitchFamily="34" charset="0"/>
              <a:buChar char="•"/>
            </a:pPr>
            <a:r>
              <a:rPr lang="fr-FR" sz="6400" dirty="0">
                <a:solidFill>
                  <a:schemeClr val="tx1"/>
                </a:solidFill>
              </a:rPr>
              <a:t> C'est une « stèle de l'âge du fer » qui date de l’époque de la </a:t>
            </a:r>
            <a:r>
              <a:rPr lang="fr-FR" sz="6400" dirty="0" err="1">
                <a:solidFill>
                  <a:schemeClr val="tx1"/>
                </a:solidFill>
              </a:rPr>
              <a:t>Tène</a:t>
            </a:r>
            <a:r>
              <a:rPr lang="fr-FR" sz="6400" dirty="0">
                <a:solidFill>
                  <a:schemeClr val="tx1"/>
                </a:solidFill>
              </a:rPr>
              <a:t>, stèle parfois dite gauloise.</a:t>
            </a:r>
          </a:p>
          <a:p>
            <a:pPr algn="just">
              <a:lnSpc>
                <a:spcPct val="120000"/>
              </a:lnSpc>
              <a:spcBef>
                <a:spcPts val="0"/>
              </a:spcBef>
              <a:buFont typeface="Arial" panose="020B0604020202020204" pitchFamily="34" charset="0"/>
              <a:buChar char="•"/>
            </a:pPr>
            <a:r>
              <a:rPr lang="fr-FR" sz="6400" dirty="0">
                <a:solidFill>
                  <a:schemeClr val="tx1"/>
                </a:solidFill>
              </a:rPr>
              <a:t> Cette grande stèle remarquablement taillée présente des </a:t>
            </a:r>
            <a:r>
              <a:rPr lang="fr-FR" sz="6400" b="1" dirty="0">
                <a:solidFill>
                  <a:srgbClr val="FF0000"/>
                </a:solidFill>
              </a:rPr>
              <a:t>cannelures</a:t>
            </a:r>
            <a:r>
              <a:rPr lang="fr-FR" sz="6400" dirty="0">
                <a:solidFill>
                  <a:schemeClr val="tx1"/>
                </a:solidFill>
              </a:rPr>
              <a:t> longitudinales. </a:t>
            </a:r>
          </a:p>
          <a:p>
            <a:pPr algn="just">
              <a:lnSpc>
                <a:spcPct val="120000"/>
              </a:lnSpc>
              <a:spcBef>
                <a:spcPts val="0"/>
              </a:spcBef>
            </a:pPr>
            <a:r>
              <a:rPr lang="fr-FR" sz="6400" dirty="0">
                <a:solidFill>
                  <a:schemeClr val="tx1"/>
                </a:solidFill>
              </a:rPr>
              <a:t>→ </a:t>
            </a:r>
            <a:r>
              <a:rPr lang="fr-FR" sz="6400" b="1" dirty="0">
                <a:solidFill>
                  <a:srgbClr val="FF0000"/>
                </a:solidFill>
              </a:rPr>
              <a:t>stèle retaillée à partir d’un menhir </a:t>
            </a:r>
            <a:r>
              <a:rPr lang="fr-FR" sz="6400" b="1" dirty="0" err="1">
                <a:solidFill>
                  <a:srgbClr val="FF0000"/>
                </a:solidFill>
              </a:rPr>
              <a:t>pré-existant</a:t>
            </a:r>
            <a:r>
              <a:rPr lang="fr-FR" sz="6400" b="1" dirty="0">
                <a:solidFill>
                  <a:srgbClr val="FF0000"/>
                </a:solidFill>
              </a:rPr>
              <a:t> </a:t>
            </a:r>
            <a:r>
              <a:rPr lang="fr-FR" sz="6400" dirty="0">
                <a:solidFill>
                  <a:schemeClr val="tx1"/>
                </a:solidFill>
              </a:rPr>
              <a:t>(</a:t>
            </a:r>
            <a:r>
              <a:rPr lang="fr-FR" sz="6400" dirty="0">
                <a:solidFill>
                  <a:srgbClr val="0000FF"/>
                </a:solidFill>
              </a:rPr>
              <a:t>CHAURIS 2015</a:t>
            </a:r>
            <a:r>
              <a:rPr lang="fr-FR" sz="6400" dirty="0">
                <a:solidFill>
                  <a:schemeClr val="tx1"/>
                </a:solidFill>
              </a:rPr>
              <a:t>)</a:t>
            </a:r>
          </a:p>
          <a:p>
            <a:pPr algn="just">
              <a:lnSpc>
                <a:spcPct val="120000"/>
              </a:lnSpc>
              <a:spcBef>
                <a:spcPts val="0"/>
              </a:spcBef>
            </a:pPr>
            <a:r>
              <a:rPr lang="fr-FR" sz="6400" dirty="0">
                <a:solidFill>
                  <a:schemeClr val="tx1"/>
                </a:solidFill>
              </a:rPr>
              <a:t>→ stèle initiale du Néolithique ?</a:t>
            </a:r>
          </a:p>
          <a:p>
            <a:pPr algn="just">
              <a:lnSpc>
                <a:spcPct val="120000"/>
              </a:lnSpc>
              <a:spcBef>
                <a:spcPts val="0"/>
              </a:spcBef>
              <a:buFont typeface="Arial" panose="020B0604020202020204" pitchFamily="34" charset="0"/>
              <a:buChar char="•"/>
            </a:pPr>
            <a:r>
              <a:rPr lang="fr-FR" sz="6400" dirty="0">
                <a:solidFill>
                  <a:schemeClr val="tx1"/>
                </a:solidFill>
              </a:rPr>
              <a:t> Tombe d’un personnage-chef important gaulois (?)</a:t>
            </a:r>
          </a:p>
          <a:p>
            <a:pPr algn="just">
              <a:lnSpc>
                <a:spcPct val="120000"/>
              </a:lnSpc>
              <a:spcBef>
                <a:spcPts val="0"/>
              </a:spcBef>
              <a:buFont typeface="Arial" panose="020B0604020202020204" pitchFamily="34" charset="0"/>
              <a:buChar char="•"/>
            </a:pPr>
            <a:r>
              <a:rPr lang="fr-FR" sz="6400" dirty="0">
                <a:solidFill>
                  <a:schemeClr val="tx1"/>
                </a:solidFill>
              </a:rPr>
              <a:t> C'est une « stèle christianisée » puisqu'elle a été surmontée anciennement d'une croix en pierre.</a:t>
            </a:r>
          </a:p>
          <a:p>
            <a:pPr algn="just">
              <a:lnSpc>
                <a:spcPct val="120000"/>
              </a:lnSpc>
              <a:spcBef>
                <a:spcPts val="0"/>
              </a:spcBef>
              <a:buFont typeface="Arial" panose="020B0604020202020204" pitchFamily="34" charset="0"/>
              <a:buChar char="•"/>
            </a:pPr>
            <a:r>
              <a:rPr lang="fr-FR" sz="6400" dirty="0">
                <a:solidFill>
                  <a:schemeClr val="tx1"/>
                </a:solidFill>
              </a:rPr>
              <a:t> Voir Fig. Apposition des mains et du bas-ventre d’une femme pour enfantement</a:t>
            </a:r>
            <a:endParaRPr lang="fr-FR" sz="6400" b="1" dirty="0">
              <a:solidFill>
                <a:schemeClr val="tx1"/>
              </a:solidFill>
            </a:endParaRPr>
          </a:p>
          <a:p>
            <a:pPr algn="just">
              <a:lnSpc>
                <a:spcPct val="120000"/>
              </a:lnSpc>
              <a:spcBef>
                <a:spcPts val="0"/>
              </a:spcBef>
            </a:pPr>
            <a:r>
              <a:rPr lang="fr-FR" sz="6400" dirty="0">
                <a:solidFill>
                  <a:schemeClr val="tx1"/>
                </a:solidFill>
              </a:rPr>
              <a:t>→ position initiale de la stèle / absidioles de l’église St </a:t>
            </a:r>
            <a:r>
              <a:rPr lang="fr-FR" sz="6400" dirty="0" err="1">
                <a:solidFill>
                  <a:schemeClr val="tx1"/>
                </a:solidFill>
              </a:rPr>
              <a:t>Tudy</a:t>
            </a:r>
            <a:r>
              <a:rPr lang="fr-FR" sz="6400" dirty="0">
                <a:solidFill>
                  <a:schemeClr val="tx1"/>
                </a:solidFill>
              </a:rPr>
              <a:t> (plus au sud-est)</a:t>
            </a:r>
          </a:p>
          <a:p>
            <a:pPr algn="just">
              <a:lnSpc>
                <a:spcPct val="120000"/>
              </a:lnSpc>
              <a:spcBef>
                <a:spcPts val="0"/>
              </a:spcBef>
              <a:buFont typeface="Arial" panose="020B0604020202020204" pitchFamily="34" charset="0"/>
              <a:buChar char="•"/>
            </a:pPr>
            <a:r>
              <a:rPr lang="fr-FR" sz="6400" dirty="0">
                <a:solidFill>
                  <a:srgbClr val="FF0000"/>
                </a:solidFill>
              </a:rPr>
              <a:t> Habitat à </a:t>
            </a:r>
            <a:r>
              <a:rPr lang="fr-FR" sz="6400" dirty="0" err="1">
                <a:solidFill>
                  <a:srgbClr val="FF0000"/>
                </a:solidFill>
              </a:rPr>
              <a:t>Poulpeye</a:t>
            </a:r>
            <a:r>
              <a:rPr lang="fr-FR" sz="6400" dirty="0">
                <a:solidFill>
                  <a:srgbClr val="FF0000"/>
                </a:solidFill>
              </a:rPr>
              <a:t> (argile), accès mer à </a:t>
            </a:r>
            <a:r>
              <a:rPr lang="fr-FR" sz="6400" dirty="0" err="1">
                <a:solidFill>
                  <a:srgbClr val="FF0000"/>
                </a:solidFill>
              </a:rPr>
              <a:t>Porz-Bihan</a:t>
            </a:r>
            <a:r>
              <a:rPr lang="fr-FR" sz="6400" dirty="0">
                <a:solidFill>
                  <a:srgbClr val="FF0000"/>
                </a:solidFill>
              </a:rPr>
              <a:t> (</a:t>
            </a:r>
            <a:r>
              <a:rPr lang="fr-FR" sz="6400" dirty="0" err="1">
                <a:solidFill>
                  <a:srgbClr val="FF0000"/>
                </a:solidFill>
              </a:rPr>
              <a:t>Porz</a:t>
            </a:r>
            <a:r>
              <a:rPr lang="fr-FR" sz="6400" dirty="0">
                <a:solidFill>
                  <a:srgbClr val="FF0000"/>
                </a:solidFill>
              </a:rPr>
              <a:t>-Gwen), fontaine St </a:t>
            </a:r>
            <a:r>
              <a:rPr lang="fr-FR" sz="6400" dirty="0" err="1">
                <a:solidFill>
                  <a:srgbClr val="FF0000"/>
                </a:solidFill>
              </a:rPr>
              <a:t>Tudy</a:t>
            </a:r>
            <a:r>
              <a:rPr lang="fr-FR" sz="6400" dirty="0">
                <a:solidFill>
                  <a:srgbClr val="FF0000"/>
                </a:solidFill>
              </a:rPr>
              <a:t>, chapelle St Ignace/</a:t>
            </a:r>
            <a:r>
              <a:rPr lang="fr-FR" sz="6400" dirty="0" err="1">
                <a:solidFill>
                  <a:srgbClr val="FF0000"/>
                </a:solidFill>
              </a:rPr>
              <a:t>Gwiniau</a:t>
            </a:r>
            <a:r>
              <a:rPr lang="fr-FR" sz="6400" dirty="0">
                <a:solidFill>
                  <a:srgbClr val="FF0000"/>
                </a:solidFill>
              </a:rPr>
              <a:t> (lieu christianisé ?)</a:t>
            </a:r>
          </a:p>
          <a:p>
            <a:pPr algn="just">
              <a:lnSpc>
                <a:spcPct val="120000"/>
              </a:lnSpc>
              <a:spcBef>
                <a:spcPts val="0"/>
              </a:spcBef>
            </a:pPr>
            <a:endParaRPr lang="fr-FR" sz="5600" dirty="0">
              <a:solidFill>
                <a:srgbClr val="FF0000"/>
              </a:solidFill>
            </a:endParaRPr>
          </a:p>
          <a:p>
            <a:endParaRPr lang="fr-FR" dirty="0"/>
          </a:p>
        </p:txBody>
      </p:sp>
      <p:pic>
        <p:nvPicPr>
          <p:cNvPr id="5" name="Image 4" descr="P1000721"/>
          <p:cNvPicPr/>
          <p:nvPr/>
        </p:nvPicPr>
        <p:blipFill>
          <a:blip r:embed="rId3" cstate="print"/>
          <a:srcRect/>
          <a:stretch>
            <a:fillRect/>
          </a:stretch>
        </p:blipFill>
        <p:spPr bwMode="auto">
          <a:xfrm>
            <a:off x="6041976" y="1052736"/>
            <a:ext cx="3095779" cy="2448272"/>
          </a:xfrm>
          <a:prstGeom prst="rect">
            <a:avLst/>
          </a:prstGeom>
          <a:noFill/>
          <a:ln w="9525">
            <a:noFill/>
            <a:miter lim="800000"/>
            <a:headEnd/>
            <a:tailEnd/>
          </a:ln>
        </p:spPr>
      </p:pic>
      <p:pic>
        <p:nvPicPr>
          <p:cNvPr id="6" name="Image 5" descr="F:\_livre_loc\Figures\Stèle de l'église Saint Tudy – derrière l’église – Apposition des mains et du bas-ventre d’une femme pour enfantement.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1755" y="3645024"/>
            <a:ext cx="2304214" cy="3051929"/>
          </a:xfrm>
          <a:prstGeom prst="rect">
            <a:avLst/>
          </a:prstGeom>
          <a:noFill/>
          <a:ln>
            <a:noFill/>
          </a:ln>
        </p:spPr>
      </p:pic>
      <p:grpSp>
        <p:nvGrpSpPr>
          <p:cNvPr id="8" name="Groupe 7"/>
          <p:cNvGrpSpPr/>
          <p:nvPr/>
        </p:nvGrpSpPr>
        <p:grpSpPr>
          <a:xfrm>
            <a:off x="6041976" y="1052736"/>
            <a:ext cx="1219080" cy="1374194"/>
            <a:chOff x="6041976" y="1052736"/>
            <a:chExt cx="1219080" cy="1374194"/>
          </a:xfrm>
        </p:grpSpPr>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41976" y="1052736"/>
              <a:ext cx="1219080" cy="1374194"/>
            </a:xfrm>
            <a:prstGeom prst="rect">
              <a:avLst/>
            </a:prstGeom>
          </p:spPr>
        </p:pic>
        <p:sp>
          <p:nvSpPr>
            <p:cNvPr id="3" name="Ellipse 2"/>
            <p:cNvSpPr/>
            <p:nvPr/>
          </p:nvSpPr>
          <p:spPr>
            <a:xfrm>
              <a:off x="6876256" y="1844824"/>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ZoneTexte 8"/>
          <p:cNvSpPr txBox="1"/>
          <p:nvPr/>
        </p:nvSpPr>
        <p:spPr>
          <a:xfrm>
            <a:off x="8604448" y="6488668"/>
            <a:ext cx="504056" cy="369332"/>
          </a:xfrm>
          <a:prstGeom prst="rect">
            <a:avLst/>
          </a:prstGeom>
          <a:noFill/>
        </p:spPr>
        <p:txBody>
          <a:bodyPr wrap="square" rtlCol="0">
            <a:spAutoFit/>
          </a:bodyPr>
          <a:lstStyle/>
          <a:p>
            <a:r>
              <a:rPr lang="fr-FR" dirty="0"/>
              <a:t>14</a:t>
            </a:r>
          </a:p>
        </p:txBody>
      </p:sp>
    </p:spTree>
    <p:extLst>
      <p:ext uri="{BB962C8B-B14F-4D97-AF65-F5344CB8AC3E}">
        <p14:creationId xmlns:p14="http://schemas.microsoft.com/office/powerpoint/2010/main" val="3118604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9144000" cy="864096"/>
          </a:xfrm>
        </p:spPr>
        <p:txBody>
          <a:bodyPr>
            <a:noAutofit/>
          </a:bodyPr>
          <a:lstStyle/>
          <a:p>
            <a:r>
              <a:rPr lang="fr-FR" sz="2800" b="1" dirty="0"/>
              <a:t>Loctudy - Archéologie – Protohistoire </a:t>
            </a:r>
            <a:br>
              <a:rPr lang="fr-FR" sz="2800" b="1" dirty="0"/>
            </a:br>
            <a:r>
              <a:rPr lang="fr-FR" sz="2800" b="1" dirty="0"/>
              <a:t>- Les monuments de l’Âge du Bronze</a:t>
            </a:r>
            <a:endParaRPr lang="fr-FR" sz="2800" dirty="0"/>
          </a:p>
        </p:txBody>
      </p:sp>
      <p:sp>
        <p:nvSpPr>
          <p:cNvPr id="3" name="Sous-titre 2"/>
          <p:cNvSpPr>
            <a:spLocks noGrp="1"/>
          </p:cNvSpPr>
          <p:nvPr>
            <p:ph type="subTitle" idx="1"/>
          </p:nvPr>
        </p:nvSpPr>
        <p:spPr>
          <a:xfrm>
            <a:off x="251520" y="864096"/>
            <a:ext cx="7493888" cy="5993904"/>
          </a:xfrm>
        </p:spPr>
        <p:txBody>
          <a:bodyPr>
            <a:normAutofit fontScale="25000" lnSpcReduction="20000"/>
          </a:bodyPr>
          <a:lstStyle/>
          <a:p>
            <a:pPr algn="just">
              <a:lnSpc>
                <a:spcPct val="140000"/>
              </a:lnSpc>
              <a:spcBef>
                <a:spcPts val="0"/>
              </a:spcBef>
              <a:buFont typeface="Arial" panose="020B0604020202020204" pitchFamily="34" charset="0"/>
              <a:buChar char="•"/>
            </a:pPr>
            <a:r>
              <a:rPr lang="fr-FR" sz="6400" b="1" dirty="0">
                <a:solidFill>
                  <a:schemeClr val="tx1"/>
                </a:solidFill>
              </a:rPr>
              <a:t> </a:t>
            </a:r>
            <a:r>
              <a:rPr lang="fr-FR" sz="5600" b="1" dirty="0">
                <a:solidFill>
                  <a:schemeClr val="tx1"/>
                </a:solidFill>
              </a:rPr>
              <a:t>Tumulus de </a:t>
            </a:r>
            <a:r>
              <a:rPr lang="fr-FR" sz="5600" b="1" dirty="0" err="1">
                <a:solidFill>
                  <a:schemeClr val="tx1"/>
                </a:solidFill>
              </a:rPr>
              <a:t>Coadigou</a:t>
            </a:r>
            <a:endParaRPr lang="fr-FR" sz="5600" b="1" dirty="0">
              <a:solidFill>
                <a:schemeClr val="tx1"/>
              </a:solidFill>
            </a:endParaRPr>
          </a:p>
          <a:p>
            <a:pPr algn="just">
              <a:lnSpc>
                <a:spcPct val="140000"/>
              </a:lnSpc>
              <a:spcBef>
                <a:spcPts val="0"/>
              </a:spcBef>
              <a:buFont typeface="Arial" panose="020B0604020202020204" pitchFamily="34" charset="0"/>
              <a:buChar char="•"/>
            </a:pPr>
            <a:r>
              <a:rPr lang="fr-FR" sz="5600" dirty="0">
                <a:solidFill>
                  <a:schemeClr val="tx1"/>
                </a:solidFill>
              </a:rPr>
              <a:t> Localisation : Loctudy, Parc du Manoir de </a:t>
            </a:r>
            <a:r>
              <a:rPr lang="fr-FR" sz="5600" dirty="0" err="1">
                <a:solidFill>
                  <a:schemeClr val="tx1"/>
                </a:solidFill>
              </a:rPr>
              <a:t>Coadigou</a:t>
            </a:r>
            <a:r>
              <a:rPr lang="fr-FR" sz="5600" dirty="0">
                <a:solidFill>
                  <a:schemeClr val="tx1"/>
                </a:solidFill>
              </a:rPr>
              <a:t> (?), au sud de l’ancien village de </a:t>
            </a:r>
            <a:r>
              <a:rPr lang="fr-FR" sz="5600" dirty="0" err="1">
                <a:solidFill>
                  <a:schemeClr val="tx1"/>
                </a:solidFill>
              </a:rPr>
              <a:t>Coadigou</a:t>
            </a:r>
            <a:r>
              <a:rPr lang="fr-FR" sz="5600" dirty="0">
                <a:solidFill>
                  <a:schemeClr val="tx1"/>
                </a:solidFill>
              </a:rPr>
              <a:t> </a:t>
            </a:r>
          </a:p>
          <a:p>
            <a:pPr algn="just">
              <a:lnSpc>
                <a:spcPct val="140000"/>
              </a:lnSpc>
              <a:spcBef>
                <a:spcPts val="0"/>
              </a:spcBef>
              <a:buFont typeface="Arial" panose="020B0604020202020204" pitchFamily="34" charset="0"/>
              <a:buChar char="•"/>
            </a:pPr>
            <a:r>
              <a:rPr lang="fr-FR" sz="5600" dirty="0">
                <a:solidFill>
                  <a:schemeClr val="tx1"/>
                </a:solidFill>
              </a:rPr>
              <a:t> Epoque : Âge du Bronze, incertaine</a:t>
            </a:r>
          </a:p>
          <a:p>
            <a:pPr algn="just">
              <a:lnSpc>
                <a:spcPct val="140000"/>
              </a:lnSpc>
              <a:spcBef>
                <a:spcPts val="0"/>
              </a:spcBef>
              <a:buFont typeface="Arial" panose="020B0604020202020204" pitchFamily="34" charset="0"/>
              <a:buChar char="•"/>
            </a:pPr>
            <a:r>
              <a:rPr lang="fr-FR" sz="5600" dirty="0">
                <a:solidFill>
                  <a:schemeClr val="tx1"/>
                </a:solidFill>
              </a:rPr>
              <a:t> Monuments : 2 tumulus, arasé, fouillé (</a:t>
            </a:r>
            <a:r>
              <a:rPr lang="fr-FR" sz="5600" dirty="0">
                <a:solidFill>
                  <a:srgbClr val="0000FF"/>
                </a:solidFill>
              </a:rPr>
              <a:t>PERENNES ABGRALL 1927</a:t>
            </a:r>
            <a:r>
              <a:rPr lang="fr-FR" sz="5600" dirty="0">
                <a:solidFill>
                  <a:schemeClr val="tx1"/>
                </a:solidFill>
              </a:rPr>
              <a:t>)</a:t>
            </a:r>
          </a:p>
          <a:p>
            <a:pPr algn="just">
              <a:lnSpc>
                <a:spcPct val="140000"/>
              </a:lnSpc>
              <a:spcBef>
                <a:spcPts val="0"/>
              </a:spcBef>
            </a:pPr>
            <a:endParaRPr lang="fr-FR" sz="5600" dirty="0">
              <a:solidFill>
                <a:schemeClr val="tx1"/>
              </a:solidFill>
            </a:endParaRPr>
          </a:p>
          <a:p>
            <a:pPr algn="just">
              <a:lnSpc>
                <a:spcPct val="140000"/>
              </a:lnSpc>
              <a:spcBef>
                <a:spcPts val="0"/>
              </a:spcBef>
              <a:buFont typeface="Arial" panose="020B0604020202020204" pitchFamily="34" charset="0"/>
              <a:buChar char="•"/>
            </a:pPr>
            <a:r>
              <a:rPr lang="fr-FR" sz="5600" b="1" dirty="0">
                <a:solidFill>
                  <a:schemeClr val="tx1"/>
                </a:solidFill>
              </a:rPr>
              <a:t> Sel à </a:t>
            </a:r>
            <a:r>
              <a:rPr lang="fr-FR" sz="5600" b="1" dirty="0" err="1">
                <a:solidFill>
                  <a:schemeClr val="tx1"/>
                </a:solidFill>
              </a:rPr>
              <a:t>Coadigou</a:t>
            </a:r>
            <a:r>
              <a:rPr lang="fr-FR" sz="5600" b="1" dirty="0">
                <a:solidFill>
                  <a:schemeClr val="tx1"/>
                </a:solidFill>
              </a:rPr>
              <a:t>, </a:t>
            </a:r>
            <a:r>
              <a:rPr lang="fr-FR" sz="5600" b="1" dirty="0" err="1">
                <a:solidFill>
                  <a:schemeClr val="tx1"/>
                </a:solidFill>
              </a:rPr>
              <a:t>Kergall</a:t>
            </a:r>
            <a:r>
              <a:rPr lang="fr-FR" sz="5600" b="1" dirty="0">
                <a:solidFill>
                  <a:schemeClr val="tx1"/>
                </a:solidFill>
              </a:rPr>
              <a:t>, </a:t>
            </a:r>
            <a:r>
              <a:rPr lang="fr-FR" sz="5600" b="1" dirty="0" err="1">
                <a:solidFill>
                  <a:schemeClr val="tx1"/>
                </a:solidFill>
              </a:rPr>
              <a:t>Langoz</a:t>
            </a:r>
            <a:endParaRPr lang="fr-FR" sz="5600" b="1" dirty="0">
              <a:solidFill>
                <a:schemeClr val="tx1"/>
              </a:solidFill>
            </a:endParaRPr>
          </a:p>
          <a:p>
            <a:pPr algn="just">
              <a:lnSpc>
                <a:spcPct val="140000"/>
              </a:lnSpc>
              <a:spcBef>
                <a:spcPts val="0"/>
              </a:spcBef>
              <a:buFont typeface="Arial" panose="020B0604020202020204" pitchFamily="34" charset="0"/>
              <a:buChar char="•"/>
            </a:pPr>
            <a:r>
              <a:rPr lang="fr-FR" sz="5600" dirty="0">
                <a:solidFill>
                  <a:schemeClr val="tx1"/>
                </a:solidFill>
              </a:rPr>
              <a:t> Localisation : </a:t>
            </a:r>
            <a:r>
              <a:rPr lang="fr-FR" sz="5600" dirty="0">
                <a:solidFill>
                  <a:srgbClr val="FF0000"/>
                </a:solidFill>
              </a:rPr>
              <a:t>plage de </a:t>
            </a:r>
            <a:r>
              <a:rPr lang="fr-FR" sz="5600" dirty="0" err="1">
                <a:solidFill>
                  <a:srgbClr val="FF0000"/>
                </a:solidFill>
              </a:rPr>
              <a:t>Coadigou</a:t>
            </a:r>
            <a:r>
              <a:rPr lang="fr-FR" sz="5600" dirty="0">
                <a:solidFill>
                  <a:srgbClr val="FF0000"/>
                </a:solidFill>
              </a:rPr>
              <a:t> </a:t>
            </a:r>
            <a:r>
              <a:rPr lang="fr-FR" sz="5600" dirty="0">
                <a:solidFill>
                  <a:schemeClr val="tx1"/>
                </a:solidFill>
              </a:rPr>
              <a:t>(entre </a:t>
            </a:r>
            <a:r>
              <a:rPr lang="fr-FR" sz="5600" dirty="0" err="1">
                <a:solidFill>
                  <a:schemeClr val="tx1"/>
                </a:solidFill>
              </a:rPr>
              <a:t>Langoz</a:t>
            </a:r>
            <a:r>
              <a:rPr lang="fr-FR" sz="5600" dirty="0">
                <a:solidFill>
                  <a:schemeClr val="tx1"/>
                </a:solidFill>
              </a:rPr>
              <a:t> et </a:t>
            </a:r>
            <a:r>
              <a:rPr lang="fr-FR" sz="5600" dirty="0" err="1">
                <a:solidFill>
                  <a:schemeClr val="tx1"/>
                </a:solidFill>
              </a:rPr>
              <a:t>Kergall</a:t>
            </a:r>
            <a:r>
              <a:rPr lang="fr-FR" sz="5600" dirty="0">
                <a:solidFill>
                  <a:schemeClr val="tx1"/>
                </a:solidFill>
              </a:rPr>
              <a:t>), </a:t>
            </a:r>
            <a:r>
              <a:rPr lang="fr-FR" sz="5600" dirty="0" err="1">
                <a:solidFill>
                  <a:schemeClr val="tx1"/>
                </a:solidFill>
              </a:rPr>
              <a:t>Kergall</a:t>
            </a:r>
            <a:r>
              <a:rPr lang="fr-FR" sz="5600" dirty="0">
                <a:solidFill>
                  <a:schemeClr val="tx1"/>
                </a:solidFill>
              </a:rPr>
              <a:t>, </a:t>
            </a:r>
            <a:r>
              <a:rPr lang="fr-FR" sz="5600" dirty="0" err="1">
                <a:solidFill>
                  <a:schemeClr val="tx1"/>
                </a:solidFill>
              </a:rPr>
              <a:t>Langoz</a:t>
            </a:r>
            <a:r>
              <a:rPr lang="fr-FR" sz="5600" dirty="0">
                <a:solidFill>
                  <a:schemeClr val="tx1"/>
                </a:solidFill>
              </a:rPr>
              <a:t>.</a:t>
            </a:r>
          </a:p>
          <a:p>
            <a:pPr algn="just">
              <a:lnSpc>
                <a:spcPct val="140000"/>
              </a:lnSpc>
              <a:spcBef>
                <a:spcPts val="0"/>
              </a:spcBef>
              <a:buFont typeface="Arial" panose="020B0604020202020204" pitchFamily="34" charset="0"/>
              <a:buChar char="•"/>
            </a:pPr>
            <a:r>
              <a:rPr lang="fr-FR" sz="5600" dirty="0">
                <a:solidFill>
                  <a:schemeClr val="tx1"/>
                </a:solidFill>
              </a:rPr>
              <a:t> Une </a:t>
            </a:r>
            <a:r>
              <a:rPr lang="fr-FR" sz="5600" b="1" dirty="0">
                <a:solidFill>
                  <a:schemeClr val="tx1"/>
                </a:solidFill>
              </a:rPr>
              <a:t>saunerie</a:t>
            </a:r>
            <a:r>
              <a:rPr lang="fr-FR" sz="5600" dirty="0">
                <a:solidFill>
                  <a:schemeClr val="tx1"/>
                </a:solidFill>
              </a:rPr>
              <a:t>, avec peut-être présence de vases à évaporation de sel, existait à </a:t>
            </a:r>
            <a:r>
              <a:rPr lang="fr-FR" sz="5600" dirty="0" err="1">
                <a:solidFill>
                  <a:schemeClr val="tx1"/>
                </a:solidFill>
              </a:rPr>
              <a:t>Coadigou</a:t>
            </a:r>
            <a:r>
              <a:rPr lang="fr-FR" sz="5600" dirty="0">
                <a:solidFill>
                  <a:schemeClr val="tx1"/>
                </a:solidFill>
              </a:rPr>
              <a:t> (</a:t>
            </a:r>
            <a:r>
              <a:rPr lang="fr-FR" sz="5600" dirty="0">
                <a:solidFill>
                  <a:srgbClr val="FF0000"/>
                </a:solidFill>
              </a:rPr>
              <a:t>plutôt sur la plage de </a:t>
            </a:r>
            <a:r>
              <a:rPr lang="fr-FR" sz="5600" dirty="0" err="1">
                <a:solidFill>
                  <a:srgbClr val="FF0000"/>
                </a:solidFill>
              </a:rPr>
              <a:t>Coadigou</a:t>
            </a:r>
            <a:r>
              <a:rPr lang="fr-FR" sz="5600" dirty="0">
                <a:solidFill>
                  <a:srgbClr val="FF0000"/>
                </a:solidFill>
              </a:rPr>
              <a:t> ou un marais proche de </a:t>
            </a:r>
            <a:r>
              <a:rPr lang="fr-FR" sz="5600" dirty="0" err="1">
                <a:solidFill>
                  <a:srgbClr val="FF0000"/>
                </a:solidFill>
              </a:rPr>
              <a:t>Coadigou</a:t>
            </a:r>
            <a:r>
              <a:rPr lang="fr-FR" sz="5600" dirty="0">
                <a:solidFill>
                  <a:srgbClr val="FF0000"/>
                </a:solidFill>
              </a:rPr>
              <a:t> ?</a:t>
            </a:r>
            <a:r>
              <a:rPr lang="fr-FR" sz="5600" dirty="0">
                <a:solidFill>
                  <a:schemeClr val="tx1"/>
                </a:solidFill>
              </a:rPr>
              <a:t>). Une « saunerie » est un lieu où dans l‘Antiquité, au Moyen Âge ou à une époque plus récente, les « sauniers » extrayaient le sel de l'eau de mer, par évaporation naturelle dans des marais salants, ou à l'aide du feu, dans des « fours à sel ».</a:t>
            </a:r>
          </a:p>
          <a:p>
            <a:pPr algn="just">
              <a:lnSpc>
                <a:spcPct val="140000"/>
              </a:lnSpc>
              <a:spcBef>
                <a:spcPts val="0"/>
              </a:spcBef>
              <a:buFont typeface="Arial" panose="020B0604020202020204" pitchFamily="34" charset="0"/>
              <a:buChar char="•"/>
            </a:pPr>
            <a:r>
              <a:rPr lang="fr-FR" sz="5600" dirty="0">
                <a:solidFill>
                  <a:schemeClr val="tx1"/>
                </a:solidFill>
              </a:rPr>
              <a:t> Fours à sel à </a:t>
            </a:r>
            <a:r>
              <a:rPr lang="fr-FR" sz="5600" dirty="0" err="1">
                <a:solidFill>
                  <a:schemeClr val="tx1"/>
                </a:solidFill>
              </a:rPr>
              <a:t>Coadigou</a:t>
            </a:r>
            <a:r>
              <a:rPr lang="fr-FR" sz="5600" dirty="0">
                <a:solidFill>
                  <a:schemeClr val="tx1"/>
                </a:solidFill>
              </a:rPr>
              <a:t> et </a:t>
            </a:r>
            <a:r>
              <a:rPr lang="fr-FR" sz="5600" dirty="0" err="1">
                <a:solidFill>
                  <a:schemeClr val="tx1"/>
                </a:solidFill>
              </a:rPr>
              <a:t>Kergall</a:t>
            </a:r>
            <a:r>
              <a:rPr lang="fr-FR" sz="5600" dirty="0">
                <a:solidFill>
                  <a:schemeClr val="tx1"/>
                </a:solidFill>
              </a:rPr>
              <a:t> en Loctudy, Vestiges d’un four à sel à </a:t>
            </a:r>
            <a:r>
              <a:rPr lang="fr-FR" sz="5600" dirty="0" err="1">
                <a:solidFill>
                  <a:schemeClr val="tx1"/>
                </a:solidFill>
              </a:rPr>
              <a:t>Langoz</a:t>
            </a:r>
            <a:r>
              <a:rPr lang="fr-FR" sz="5600" dirty="0">
                <a:solidFill>
                  <a:schemeClr val="tx1"/>
                </a:solidFill>
              </a:rPr>
              <a:t> (</a:t>
            </a:r>
            <a:r>
              <a:rPr lang="fr-FR" sz="5600" dirty="0">
                <a:solidFill>
                  <a:srgbClr val="0000FF"/>
                </a:solidFill>
              </a:rPr>
              <a:t>ROUZEAU 2016</a:t>
            </a:r>
            <a:r>
              <a:rPr lang="fr-FR" sz="5600" dirty="0">
                <a:solidFill>
                  <a:schemeClr val="tx1"/>
                </a:solidFill>
              </a:rPr>
              <a:t>)</a:t>
            </a:r>
          </a:p>
          <a:p>
            <a:pPr algn="just">
              <a:lnSpc>
                <a:spcPct val="120000"/>
              </a:lnSpc>
              <a:spcBef>
                <a:spcPts val="0"/>
              </a:spcBef>
              <a:buFont typeface="Arial" panose="020B0604020202020204" pitchFamily="34" charset="0"/>
              <a:buChar char="•"/>
            </a:pPr>
            <a:r>
              <a:rPr lang="fr-FR" sz="5600" b="1" dirty="0">
                <a:solidFill>
                  <a:schemeClr val="tx1"/>
                </a:solidFill>
              </a:rPr>
              <a:t> Tumulus / Sauneries </a:t>
            </a:r>
            <a:r>
              <a:rPr lang="fr-FR" sz="5600" dirty="0">
                <a:solidFill>
                  <a:schemeClr val="tx1"/>
                </a:solidFill>
              </a:rPr>
              <a:t>: Les tumulus de </a:t>
            </a:r>
            <a:r>
              <a:rPr lang="fr-FR" sz="5600" dirty="0" err="1">
                <a:solidFill>
                  <a:schemeClr val="tx1"/>
                </a:solidFill>
              </a:rPr>
              <a:t>Coadigou</a:t>
            </a:r>
            <a:r>
              <a:rPr lang="fr-FR" sz="5600" dirty="0">
                <a:solidFill>
                  <a:schemeClr val="tx1"/>
                </a:solidFill>
              </a:rPr>
              <a:t>, dans une clairière de la forêt littorale, était sans doute en relation avec l’exploitation des sauneries du rivage ou d'un marais salant de </a:t>
            </a:r>
            <a:r>
              <a:rPr lang="fr-FR" sz="5600" dirty="0" err="1">
                <a:solidFill>
                  <a:schemeClr val="tx1"/>
                </a:solidFill>
              </a:rPr>
              <a:t>Coadigou</a:t>
            </a:r>
            <a:r>
              <a:rPr lang="fr-FR" sz="5600" dirty="0">
                <a:solidFill>
                  <a:schemeClr val="tx1"/>
                </a:solidFill>
              </a:rPr>
              <a:t> entre </a:t>
            </a:r>
            <a:r>
              <a:rPr lang="fr-FR" sz="5600" dirty="0" err="1">
                <a:solidFill>
                  <a:schemeClr val="tx1"/>
                </a:solidFill>
              </a:rPr>
              <a:t>Langoz</a:t>
            </a:r>
            <a:r>
              <a:rPr lang="fr-FR" sz="5600" dirty="0">
                <a:solidFill>
                  <a:schemeClr val="tx1"/>
                </a:solidFill>
              </a:rPr>
              <a:t> et </a:t>
            </a:r>
            <a:r>
              <a:rPr lang="fr-FR" sz="5600" dirty="0" err="1">
                <a:solidFill>
                  <a:schemeClr val="tx1"/>
                </a:solidFill>
              </a:rPr>
              <a:t>Kergall</a:t>
            </a:r>
            <a:r>
              <a:rPr lang="fr-FR" sz="5600" dirty="0">
                <a:solidFill>
                  <a:schemeClr val="tx1"/>
                </a:solidFill>
              </a:rPr>
              <a:t>. Les tumulus étaient peut-être des tombes de chefs locaux propriétaires des sauneries.</a:t>
            </a:r>
          </a:p>
          <a:p>
            <a:pPr algn="just">
              <a:lnSpc>
                <a:spcPct val="140000"/>
              </a:lnSpc>
              <a:spcBef>
                <a:spcPts val="0"/>
              </a:spcBef>
              <a:buFont typeface="Arial" panose="020B0604020202020204" pitchFamily="34" charset="0"/>
              <a:buChar char="•"/>
            </a:pPr>
            <a:r>
              <a:rPr lang="fr-FR" sz="5600" dirty="0">
                <a:solidFill>
                  <a:schemeClr val="tx1"/>
                </a:solidFill>
              </a:rPr>
              <a:t> </a:t>
            </a:r>
            <a:r>
              <a:rPr lang="fr-FR" sz="5600" dirty="0">
                <a:solidFill>
                  <a:srgbClr val="FF0000"/>
                </a:solidFill>
              </a:rPr>
              <a:t>modèle d’exploitation du sel </a:t>
            </a:r>
            <a:r>
              <a:rPr lang="fr-FR" sz="5600" dirty="0">
                <a:solidFill>
                  <a:schemeClr val="tx1"/>
                </a:solidFill>
              </a:rPr>
              <a:t>(</a:t>
            </a:r>
            <a:r>
              <a:rPr lang="fr-FR" sz="5600" dirty="0">
                <a:solidFill>
                  <a:srgbClr val="0000FF"/>
                </a:solidFill>
              </a:rPr>
              <a:t>GOULETQUER &amp; WELLER 2010</a:t>
            </a:r>
            <a:r>
              <a:rPr lang="fr-FR" sz="5600" dirty="0">
                <a:solidFill>
                  <a:schemeClr val="tx1"/>
                </a:solidFill>
              </a:rPr>
              <a:t>) -&gt; Saunerie (exploitation sel) / Menhir (?) / Sépulture mégalithique</a:t>
            </a:r>
          </a:p>
          <a:p>
            <a:pPr algn="just">
              <a:lnSpc>
                <a:spcPct val="140000"/>
              </a:lnSpc>
              <a:spcBef>
                <a:spcPts val="0"/>
              </a:spcBef>
              <a:buFont typeface="Arial" panose="020B0604020202020204" pitchFamily="34" charset="0"/>
              <a:buChar char="•"/>
            </a:pPr>
            <a:r>
              <a:rPr lang="fr-FR" sz="5600" dirty="0">
                <a:solidFill>
                  <a:schemeClr val="tx1"/>
                </a:solidFill>
              </a:rPr>
              <a:t> </a:t>
            </a:r>
            <a:r>
              <a:rPr lang="fr-FR" sz="6000" dirty="0">
                <a:solidFill>
                  <a:srgbClr val="FF0000"/>
                </a:solidFill>
              </a:rPr>
              <a:t>Hypothèse : </a:t>
            </a:r>
            <a:r>
              <a:rPr lang="fr-FR" sz="5600" dirty="0">
                <a:solidFill>
                  <a:srgbClr val="FF0000"/>
                </a:solidFill>
              </a:rPr>
              <a:t>Habitat saunier à </a:t>
            </a:r>
            <a:r>
              <a:rPr lang="fr-FR" sz="5600" dirty="0" err="1">
                <a:solidFill>
                  <a:srgbClr val="FF0000"/>
                </a:solidFill>
              </a:rPr>
              <a:t>Kergall</a:t>
            </a:r>
            <a:r>
              <a:rPr lang="fr-FR" sz="5600" dirty="0">
                <a:solidFill>
                  <a:srgbClr val="FF0000"/>
                </a:solidFill>
              </a:rPr>
              <a:t>/</a:t>
            </a:r>
            <a:r>
              <a:rPr lang="fr-FR" sz="5600" dirty="0" err="1">
                <a:solidFill>
                  <a:srgbClr val="FF0000"/>
                </a:solidFill>
              </a:rPr>
              <a:t>Coadigou</a:t>
            </a:r>
            <a:r>
              <a:rPr lang="fr-FR" sz="5600" dirty="0">
                <a:solidFill>
                  <a:srgbClr val="FF0000"/>
                </a:solidFill>
              </a:rPr>
              <a:t>/</a:t>
            </a:r>
            <a:r>
              <a:rPr lang="fr-FR" sz="5600" dirty="0" err="1">
                <a:solidFill>
                  <a:srgbClr val="FF0000"/>
                </a:solidFill>
              </a:rPr>
              <a:t>Langoz</a:t>
            </a:r>
            <a:r>
              <a:rPr lang="fr-FR" sz="5600" dirty="0">
                <a:solidFill>
                  <a:srgbClr val="FF0000"/>
                </a:solidFill>
              </a:rPr>
              <a:t>.</a:t>
            </a:r>
          </a:p>
          <a:p>
            <a:pPr algn="just">
              <a:lnSpc>
                <a:spcPct val="140000"/>
              </a:lnSpc>
              <a:spcBef>
                <a:spcPts val="0"/>
              </a:spcBef>
            </a:pPr>
            <a:endParaRPr lang="fr-FR" sz="5600" dirty="0">
              <a:solidFill>
                <a:schemeClr val="tx1"/>
              </a:solidFill>
            </a:endParaRPr>
          </a:p>
          <a:p>
            <a:pPr algn="just">
              <a:lnSpc>
                <a:spcPct val="120000"/>
              </a:lnSpc>
              <a:spcBef>
                <a:spcPts val="0"/>
              </a:spcBef>
              <a:buFont typeface="Arial" panose="020B0604020202020204" pitchFamily="34" charset="0"/>
              <a:buChar char="•"/>
            </a:pPr>
            <a:r>
              <a:rPr lang="fr-FR" sz="5600" b="1" dirty="0">
                <a:solidFill>
                  <a:schemeClr val="tx1"/>
                </a:solidFill>
              </a:rPr>
              <a:t> Tombes de </a:t>
            </a:r>
            <a:r>
              <a:rPr lang="fr-FR" sz="5600" b="1" dirty="0" err="1">
                <a:solidFill>
                  <a:schemeClr val="tx1"/>
                </a:solidFill>
              </a:rPr>
              <a:t>Kergall</a:t>
            </a:r>
            <a:endParaRPr lang="fr-FR" sz="5600" b="1" dirty="0">
              <a:solidFill>
                <a:schemeClr val="tx1"/>
              </a:solidFill>
            </a:endParaRPr>
          </a:p>
          <a:p>
            <a:pPr algn="just">
              <a:lnSpc>
                <a:spcPct val="120000"/>
              </a:lnSpc>
              <a:spcBef>
                <a:spcPts val="0"/>
              </a:spcBef>
              <a:buFont typeface="Arial" panose="020B0604020202020204" pitchFamily="34" charset="0"/>
              <a:buChar char="•"/>
            </a:pPr>
            <a:r>
              <a:rPr lang="fr-FR" sz="5600" dirty="0">
                <a:solidFill>
                  <a:schemeClr val="tx1"/>
                </a:solidFill>
              </a:rPr>
              <a:t> Localisation : Loctudy, </a:t>
            </a:r>
            <a:r>
              <a:rPr lang="fr-FR" sz="5600" dirty="0" err="1">
                <a:solidFill>
                  <a:schemeClr val="tx1"/>
                </a:solidFill>
              </a:rPr>
              <a:t>Kergall</a:t>
            </a:r>
            <a:r>
              <a:rPr lang="fr-FR" sz="5600" dirty="0">
                <a:solidFill>
                  <a:schemeClr val="tx1"/>
                </a:solidFill>
              </a:rPr>
              <a:t> (près de </a:t>
            </a:r>
            <a:r>
              <a:rPr lang="fr-FR" sz="5600" dirty="0" err="1">
                <a:solidFill>
                  <a:schemeClr val="tx1"/>
                </a:solidFill>
              </a:rPr>
              <a:t>Coadigou</a:t>
            </a:r>
            <a:r>
              <a:rPr lang="fr-FR" sz="5600" dirty="0">
                <a:solidFill>
                  <a:schemeClr val="tx1"/>
                </a:solidFill>
              </a:rPr>
              <a:t>)</a:t>
            </a:r>
          </a:p>
          <a:p>
            <a:pPr algn="just">
              <a:lnSpc>
                <a:spcPct val="120000"/>
              </a:lnSpc>
              <a:spcBef>
                <a:spcPts val="0"/>
              </a:spcBef>
              <a:buFont typeface="Arial" panose="020B0604020202020204" pitchFamily="34" charset="0"/>
              <a:buChar char="•"/>
            </a:pPr>
            <a:r>
              <a:rPr lang="fr-FR" sz="5600" dirty="0">
                <a:solidFill>
                  <a:schemeClr val="tx1"/>
                </a:solidFill>
              </a:rPr>
              <a:t> Epoque : Âge du Bronze ?, incertaine</a:t>
            </a:r>
          </a:p>
          <a:p>
            <a:pPr algn="just">
              <a:lnSpc>
                <a:spcPct val="120000"/>
              </a:lnSpc>
              <a:spcBef>
                <a:spcPts val="0"/>
              </a:spcBef>
              <a:buFont typeface="Arial" panose="020B0604020202020204" pitchFamily="34" charset="0"/>
              <a:buChar char="•"/>
            </a:pPr>
            <a:r>
              <a:rPr lang="fr-FR" sz="5600" dirty="0">
                <a:solidFill>
                  <a:schemeClr val="tx1"/>
                </a:solidFill>
              </a:rPr>
              <a:t> On parle des « tombes préhistoriques de </a:t>
            </a:r>
            <a:r>
              <a:rPr lang="fr-FR" sz="5600" dirty="0" err="1">
                <a:solidFill>
                  <a:schemeClr val="tx1"/>
                </a:solidFill>
              </a:rPr>
              <a:t>Kergall</a:t>
            </a:r>
            <a:r>
              <a:rPr lang="fr-FR" sz="5600" dirty="0">
                <a:solidFill>
                  <a:schemeClr val="tx1"/>
                </a:solidFill>
              </a:rPr>
              <a:t> ». </a:t>
            </a:r>
          </a:p>
          <a:p>
            <a:pPr algn="just">
              <a:lnSpc>
                <a:spcPct val="140000"/>
              </a:lnSpc>
              <a:spcBef>
                <a:spcPts val="0"/>
              </a:spcBef>
              <a:buFont typeface="Arial" panose="020B0604020202020204" pitchFamily="34" charset="0"/>
              <a:buChar char="•"/>
            </a:pPr>
            <a:endParaRPr lang="fr-FR" sz="5600" dirty="0">
              <a:solidFill>
                <a:schemeClr val="tx1"/>
              </a:solidFill>
            </a:endParaRPr>
          </a:p>
          <a:p>
            <a:pPr algn="just">
              <a:lnSpc>
                <a:spcPct val="140000"/>
              </a:lnSpc>
              <a:spcBef>
                <a:spcPts val="0"/>
              </a:spcBef>
            </a:pPr>
            <a:endParaRPr lang="fr-FR" sz="5600" dirty="0">
              <a:solidFill>
                <a:schemeClr val="tx1"/>
              </a:solidFill>
            </a:endParaRPr>
          </a:p>
          <a:p>
            <a:endParaRPr lang="fr-FR" sz="5600" dirty="0">
              <a:solidFill>
                <a:schemeClr val="tx1"/>
              </a:solidFill>
            </a:endParaRPr>
          </a:p>
        </p:txBody>
      </p:sp>
      <p:grpSp>
        <p:nvGrpSpPr>
          <p:cNvPr id="6" name="Groupe 5"/>
          <p:cNvGrpSpPr/>
          <p:nvPr/>
        </p:nvGrpSpPr>
        <p:grpSpPr>
          <a:xfrm>
            <a:off x="7812360" y="836955"/>
            <a:ext cx="1219080" cy="1374194"/>
            <a:chOff x="6660232" y="1124744"/>
            <a:chExt cx="1219080" cy="1374194"/>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0232" y="1124744"/>
              <a:ext cx="1219080" cy="1374194"/>
            </a:xfrm>
            <a:prstGeom prst="rect">
              <a:avLst/>
            </a:prstGeom>
          </p:spPr>
        </p:pic>
        <p:sp>
          <p:nvSpPr>
            <p:cNvPr id="5" name="Ellipse 4"/>
            <p:cNvSpPr/>
            <p:nvPr/>
          </p:nvSpPr>
          <p:spPr>
            <a:xfrm>
              <a:off x="7668344" y="1988840"/>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ZoneTexte 6"/>
          <p:cNvSpPr txBox="1"/>
          <p:nvPr/>
        </p:nvSpPr>
        <p:spPr>
          <a:xfrm>
            <a:off x="8639944" y="6488668"/>
            <a:ext cx="504056" cy="369332"/>
          </a:xfrm>
          <a:prstGeom prst="rect">
            <a:avLst/>
          </a:prstGeom>
          <a:noFill/>
        </p:spPr>
        <p:txBody>
          <a:bodyPr wrap="square" rtlCol="0">
            <a:spAutoFit/>
          </a:bodyPr>
          <a:lstStyle/>
          <a:p>
            <a:r>
              <a:rPr lang="fr-FR" dirty="0"/>
              <a:t>15</a:t>
            </a:r>
          </a:p>
        </p:txBody>
      </p:sp>
    </p:spTree>
    <p:extLst>
      <p:ext uri="{BB962C8B-B14F-4D97-AF65-F5344CB8AC3E}">
        <p14:creationId xmlns:p14="http://schemas.microsoft.com/office/powerpoint/2010/main" val="3637822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21932" y="836711"/>
            <a:ext cx="5256584" cy="5950676"/>
          </a:xfrm>
        </p:spPr>
        <p:txBody>
          <a:bodyPr>
            <a:noAutofit/>
          </a:bodyPr>
          <a:lstStyle/>
          <a:p>
            <a:pPr algn="just">
              <a:lnSpc>
                <a:spcPct val="120000"/>
              </a:lnSpc>
              <a:spcBef>
                <a:spcPts val="0"/>
              </a:spcBef>
              <a:buFont typeface="Arial" panose="020B0604020202020204" pitchFamily="34" charset="0"/>
              <a:buChar char="•"/>
            </a:pPr>
            <a:r>
              <a:rPr lang="fr-FR" sz="1700" b="1" dirty="0">
                <a:solidFill>
                  <a:schemeClr val="tx1"/>
                </a:solidFill>
              </a:rPr>
              <a:t> Stèle de </a:t>
            </a:r>
            <a:r>
              <a:rPr lang="fr-FR" sz="1700" b="1" dirty="0" err="1">
                <a:solidFill>
                  <a:schemeClr val="tx1"/>
                </a:solidFill>
              </a:rPr>
              <a:t>Kerizec</a:t>
            </a:r>
            <a:r>
              <a:rPr lang="fr-FR" sz="1700" b="1" dirty="0">
                <a:solidFill>
                  <a:schemeClr val="tx1"/>
                </a:solidFill>
              </a:rPr>
              <a:t> </a:t>
            </a:r>
          </a:p>
          <a:p>
            <a:pPr algn="just">
              <a:lnSpc>
                <a:spcPct val="120000"/>
              </a:lnSpc>
              <a:spcBef>
                <a:spcPts val="0"/>
              </a:spcBef>
              <a:buFont typeface="Arial" panose="020B0604020202020204" pitchFamily="34" charset="0"/>
              <a:buChar char="•"/>
            </a:pPr>
            <a:r>
              <a:rPr lang="fr-FR" sz="1700" dirty="0">
                <a:solidFill>
                  <a:schemeClr val="tx1"/>
                </a:solidFill>
              </a:rPr>
              <a:t> Localisation (actuelle) : Loctudy, </a:t>
            </a:r>
            <a:r>
              <a:rPr lang="fr-FR" sz="1700" dirty="0" err="1">
                <a:solidFill>
                  <a:schemeClr val="tx1"/>
                </a:solidFill>
              </a:rPr>
              <a:t>Kerizec</a:t>
            </a:r>
            <a:r>
              <a:rPr lang="fr-FR" sz="1700" dirty="0">
                <a:solidFill>
                  <a:schemeClr val="tx1"/>
                </a:solidFill>
              </a:rPr>
              <a:t>, dans la cour de la ferme de </a:t>
            </a:r>
            <a:r>
              <a:rPr lang="fr-FR" sz="1700" dirty="0" err="1">
                <a:solidFill>
                  <a:schemeClr val="tx1"/>
                </a:solidFill>
              </a:rPr>
              <a:t>Kerizec</a:t>
            </a:r>
            <a:endParaRPr lang="fr-FR" sz="1700" dirty="0">
              <a:solidFill>
                <a:schemeClr val="tx1"/>
              </a:solidFill>
            </a:endParaRPr>
          </a:p>
          <a:p>
            <a:pPr algn="just">
              <a:lnSpc>
                <a:spcPct val="120000"/>
              </a:lnSpc>
              <a:spcBef>
                <a:spcPts val="0"/>
              </a:spcBef>
              <a:buFont typeface="Arial" panose="020B0604020202020204" pitchFamily="34" charset="0"/>
              <a:buChar char="•"/>
            </a:pPr>
            <a:r>
              <a:rPr lang="fr-FR" sz="1700" dirty="0">
                <a:solidFill>
                  <a:schemeClr val="tx1"/>
                </a:solidFill>
              </a:rPr>
              <a:t> Localisation (origine) : Loctudy, </a:t>
            </a:r>
            <a:r>
              <a:rPr lang="fr-FR" sz="1700" dirty="0" err="1">
                <a:solidFill>
                  <a:schemeClr val="tx1"/>
                </a:solidFill>
              </a:rPr>
              <a:t>Kergorentin</a:t>
            </a:r>
            <a:r>
              <a:rPr lang="fr-FR" sz="1700" dirty="0">
                <a:solidFill>
                  <a:schemeClr val="tx1"/>
                </a:solidFill>
              </a:rPr>
              <a:t>, </a:t>
            </a:r>
            <a:r>
              <a:rPr lang="fr-FR" sz="1700" dirty="0" err="1">
                <a:solidFill>
                  <a:schemeClr val="tx1"/>
                </a:solidFill>
              </a:rPr>
              <a:t>Kercorentin</a:t>
            </a:r>
            <a:r>
              <a:rPr lang="fr-FR" sz="1700" dirty="0">
                <a:solidFill>
                  <a:schemeClr val="tx1"/>
                </a:solidFill>
              </a:rPr>
              <a:t>, près de </a:t>
            </a:r>
            <a:r>
              <a:rPr lang="fr-FR" sz="1700" dirty="0" err="1">
                <a:solidFill>
                  <a:schemeClr val="tx1"/>
                </a:solidFill>
              </a:rPr>
              <a:t>Lohan</a:t>
            </a:r>
            <a:r>
              <a:rPr lang="fr-FR" sz="1700" dirty="0">
                <a:solidFill>
                  <a:schemeClr val="tx1"/>
                </a:solidFill>
              </a:rPr>
              <a:t> (déplacement au XXe siècle)</a:t>
            </a:r>
          </a:p>
          <a:p>
            <a:pPr algn="just">
              <a:lnSpc>
                <a:spcPct val="120000"/>
              </a:lnSpc>
              <a:spcBef>
                <a:spcPts val="0"/>
              </a:spcBef>
              <a:buFont typeface="Arial" panose="020B0604020202020204" pitchFamily="34" charset="0"/>
              <a:buChar char="•"/>
            </a:pPr>
            <a:r>
              <a:rPr lang="fr-FR" sz="1700" dirty="0">
                <a:solidFill>
                  <a:schemeClr val="tx1"/>
                </a:solidFill>
              </a:rPr>
              <a:t> Epoque : indéterminée (Néolithique ?)</a:t>
            </a:r>
          </a:p>
          <a:p>
            <a:pPr algn="just">
              <a:lnSpc>
                <a:spcPct val="120000"/>
              </a:lnSpc>
              <a:spcBef>
                <a:spcPts val="0"/>
              </a:spcBef>
              <a:buFont typeface="Arial" panose="020B0604020202020204" pitchFamily="34" charset="0"/>
              <a:buChar char="•"/>
            </a:pPr>
            <a:r>
              <a:rPr lang="fr-FR" sz="1700" dirty="0">
                <a:solidFill>
                  <a:schemeClr val="tx1"/>
                </a:solidFill>
              </a:rPr>
              <a:t> Hauteur : environ 1,70 m (?)</a:t>
            </a:r>
          </a:p>
          <a:p>
            <a:pPr algn="just">
              <a:lnSpc>
                <a:spcPct val="120000"/>
              </a:lnSpc>
              <a:spcBef>
                <a:spcPts val="0"/>
              </a:spcBef>
              <a:buFont typeface="Arial" panose="020B0604020202020204" pitchFamily="34" charset="0"/>
              <a:buChar char="•"/>
            </a:pPr>
            <a:r>
              <a:rPr lang="fr-FR" sz="1700" dirty="0">
                <a:solidFill>
                  <a:schemeClr val="tx1"/>
                </a:solidFill>
              </a:rPr>
              <a:t> La stèle/menhir de </a:t>
            </a:r>
            <a:r>
              <a:rPr lang="fr-FR" sz="1700" dirty="0" err="1">
                <a:solidFill>
                  <a:schemeClr val="tx1"/>
                </a:solidFill>
              </a:rPr>
              <a:t>Kerizec</a:t>
            </a:r>
            <a:r>
              <a:rPr lang="fr-FR" sz="1700" dirty="0">
                <a:solidFill>
                  <a:schemeClr val="tx1"/>
                </a:solidFill>
              </a:rPr>
              <a:t> était incrustée dans le mur d'une ferme à </a:t>
            </a:r>
            <a:r>
              <a:rPr lang="fr-FR" sz="1700" dirty="0" err="1">
                <a:solidFill>
                  <a:schemeClr val="tx1"/>
                </a:solidFill>
              </a:rPr>
              <a:t>Kerizec</a:t>
            </a:r>
            <a:r>
              <a:rPr lang="fr-FR" sz="1700" dirty="0">
                <a:solidFill>
                  <a:schemeClr val="tx1"/>
                </a:solidFill>
              </a:rPr>
              <a:t> (</a:t>
            </a:r>
            <a:r>
              <a:rPr lang="fr-FR" sz="1700" dirty="0" err="1">
                <a:solidFill>
                  <a:schemeClr val="tx1"/>
                </a:solidFill>
              </a:rPr>
              <a:t>Kerizic</a:t>
            </a:r>
            <a:r>
              <a:rPr lang="fr-FR" sz="1700" dirty="0">
                <a:solidFill>
                  <a:schemeClr val="tx1"/>
                </a:solidFill>
              </a:rPr>
              <a:t>). Elle faisait office de poteau de soutien de la porte d'entrée d'une étable/crèche</a:t>
            </a:r>
          </a:p>
          <a:p>
            <a:pPr algn="just">
              <a:lnSpc>
                <a:spcPct val="120000"/>
              </a:lnSpc>
              <a:spcBef>
                <a:spcPts val="0"/>
              </a:spcBef>
              <a:buFont typeface="Arial" panose="020B0604020202020204" pitchFamily="34" charset="0"/>
              <a:buChar char="•"/>
            </a:pPr>
            <a:r>
              <a:rPr lang="fr-FR" sz="1700" dirty="0">
                <a:solidFill>
                  <a:schemeClr val="tx1"/>
                </a:solidFill>
              </a:rPr>
              <a:t> Elle est maintenant dégagée et visible dans la cour de la ferme de </a:t>
            </a:r>
            <a:r>
              <a:rPr lang="fr-FR" sz="1700" dirty="0" err="1">
                <a:solidFill>
                  <a:schemeClr val="tx1"/>
                </a:solidFill>
              </a:rPr>
              <a:t>Kerizec</a:t>
            </a:r>
            <a:r>
              <a:rPr lang="fr-FR" sz="1700" dirty="0">
                <a:solidFill>
                  <a:schemeClr val="tx1"/>
                </a:solidFill>
              </a:rPr>
              <a:t> </a:t>
            </a:r>
          </a:p>
          <a:p>
            <a:pPr algn="just">
              <a:lnSpc>
                <a:spcPct val="120000"/>
              </a:lnSpc>
              <a:spcBef>
                <a:spcPts val="0"/>
              </a:spcBef>
              <a:buFont typeface="Arial" panose="020B0604020202020204" pitchFamily="34" charset="0"/>
              <a:buChar char="•"/>
            </a:pPr>
            <a:r>
              <a:rPr lang="fr-FR" sz="1700" dirty="0">
                <a:solidFill>
                  <a:schemeClr val="tx1"/>
                </a:solidFill>
              </a:rPr>
              <a:t> L’alignement de la stèle de </a:t>
            </a:r>
            <a:r>
              <a:rPr lang="fr-FR" sz="1700" dirty="0" err="1">
                <a:solidFill>
                  <a:schemeClr val="tx1"/>
                </a:solidFill>
              </a:rPr>
              <a:t>Kercorentin</a:t>
            </a:r>
            <a:r>
              <a:rPr lang="fr-FR" sz="1700" dirty="0">
                <a:solidFill>
                  <a:schemeClr val="tx1"/>
                </a:solidFill>
              </a:rPr>
              <a:t> (ancien emplacement) avec la stèle de </a:t>
            </a:r>
            <a:r>
              <a:rPr lang="fr-FR" sz="1700" dirty="0" err="1">
                <a:solidFill>
                  <a:schemeClr val="tx1"/>
                </a:solidFill>
              </a:rPr>
              <a:t>Keraugant</a:t>
            </a:r>
            <a:r>
              <a:rPr lang="fr-FR" sz="1700" dirty="0">
                <a:solidFill>
                  <a:schemeClr val="tx1"/>
                </a:solidFill>
              </a:rPr>
              <a:t> forme un axe parfait est-ouest.</a:t>
            </a:r>
          </a:p>
          <a:p>
            <a:pPr algn="just">
              <a:lnSpc>
                <a:spcPct val="120000"/>
              </a:lnSpc>
              <a:spcBef>
                <a:spcPts val="0"/>
              </a:spcBef>
            </a:pPr>
            <a:endParaRPr lang="fr-FR" sz="1700" dirty="0">
              <a:solidFill>
                <a:schemeClr val="tx1"/>
              </a:solidFill>
            </a:endParaRPr>
          </a:p>
        </p:txBody>
      </p:sp>
      <p:sp>
        <p:nvSpPr>
          <p:cNvPr id="4" name="Titre 1"/>
          <p:cNvSpPr>
            <a:spLocks noGrp="1"/>
          </p:cNvSpPr>
          <p:nvPr>
            <p:ph type="ctrTitle"/>
          </p:nvPr>
        </p:nvSpPr>
        <p:spPr>
          <a:xfrm>
            <a:off x="0" y="0"/>
            <a:ext cx="9144000" cy="836711"/>
          </a:xfrm>
        </p:spPr>
        <p:txBody>
          <a:bodyPr>
            <a:noAutofit/>
          </a:bodyPr>
          <a:lstStyle/>
          <a:p>
            <a:r>
              <a:rPr lang="fr-FR" sz="2800" b="1" dirty="0"/>
              <a:t>Loctudy - Archéologie et Préhistoire</a:t>
            </a:r>
            <a:br>
              <a:rPr lang="fr-FR" sz="2800" b="1" dirty="0"/>
            </a:br>
            <a:r>
              <a:rPr lang="fr-FR" sz="2800" b="1" dirty="0"/>
              <a:t>- Les monuments du Néolithique</a:t>
            </a:r>
            <a:endParaRPr lang="fr-FR" sz="2800" dirty="0"/>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2120" y="908719"/>
            <a:ext cx="2880320" cy="3775755"/>
          </a:xfrm>
          <a:prstGeom prst="rect">
            <a:avLst/>
          </a:prstGeom>
        </p:spPr>
      </p:pic>
      <p:grpSp>
        <p:nvGrpSpPr>
          <p:cNvPr id="9" name="Groupe 8"/>
          <p:cNvGrpSpPr/>
          <p:nvPr/>
        </p:nvGrpSpPr>
        <p:grpSpPr>
          <a:xfrm>
            <a:off x="7334275" y="476672"/>
            <a:ext cx="1219080" cy="1374194"/>
            <a:chOff x="7334275" y="476672"/>
            <a:chExt cx="1219080" cy="1374194"/>
          </a:xfrm>
        </p:grpSpPr>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34275" y="476672"/>
              <a:ext cx="1219080" cy="1374194"/>
            </a:xfrm>
            <a:prstGeom prst="rect">
              <a:avLst/>
            </a:prstGeom>
          </p:spPr>
        </p:pic>
        <p:sp>
          <p:nvSpPr>
            <p:cNvPr id="8" name="Ellipse 7"/>
            <p:cNvSpPr/>
            <p:nvPr/>
          </p:nvSpPr>
          <p:spPr>
            <a:xfrm>
              <a:off x="8172400" y="1412776"/>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1" name="Groupe 10"/>
          <p:cNvGrpSpPr/>
          <p:nvPr/>
        </p:nvGrpSpPr>
        <p:grpSpPr>
          <a:xfrm>
            <a:off x="5654758" y="4900496"/>
            <a:ext cx="2877682" cy="1776637"/>
            <a:chOff x="5654758" y="4900496"/>
            <a:chExt cx="2877682" cy="1776637"/>
          </a:xfrm>
        </p:grpSpPr>
        <p:pic>
          <p:nvPicPr>
            <p:cNvPr id="6" name="Image 5" descr="loctudy - lieu ancien à kercorentin - stèle kerizec - 1"/>
            <p:cNvPicPr/>
            <p:nvPr/>
          </p:nvPicPr>
          <p:blipFill>
            <a:blip r:embed="rId5" cstate="print"/>
            <a:srcRect/>
            <a:stretch>
              <a:fillRect/>
            </a:stretch>
          </p:blipFill>
          <p:spPr bwMode="auto">
            <a:xfrm>
              <a:off x="5654758" y="4900496"/>
              <a:ext cx="2877682" cy="1776637"/>
            </a:xfrm>
            <a:prstGeom prst="rect">
              <a:avLst/>
            </a:prstGeom>
            <a:noFill/>
            <a:ln w="9525">
              <a:noFill/>
              <a:miter lim="800000"/>
              <a:headEnd/>
              <a:tailEnd/>
            </a:ln>
          </p:spPr>
        </p:pic>
        <p:sp>
          <p:nvSpPr>
            <p:cNvPr id="10" name="Ellipse 9"/>
            <p:cNvSpPr/>
            <p:nvPr/>
          </p:nvSpPr>
          <p:spPr>
            <a:xfrm>
              <a:off x="6169161" y="5085184"/>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ZoneTexte 11"/>
          <p:cNvSpPr txBox="1"/>
          <p:nvPr/>
        </p:nvSpPr>
        <p:spPr>
          <a:xfrm>
            <a:off x="8639944" y="6488668"/>
            <a:ext cx="504056" cy="369332"/>
          </a:xfrm>
          <a:prstGeom prst="rect">
            <a:avLst/>
          </a:prstGeom>
          <a:noFill/>
        </p:spPr>
        <p:txBody>
          <a:bodyPr wrap="square" rtlCol="0">
            <a:spAutoFit/>
          </a:bodyPr>
          <a:lstStyle/>
          <a:p>
            <a:r>
              <a:rPr lang="fr-FR" dirty="0"/>
              <a:t>16</a:t>
            </a:r>
          </a:p>
        </p:txBody>
      </p:sp>
    </p:spTree>
    <p:extLst>
      <p:ext uri="{BB962C8B-B14F-4D97-AF65-F5344CB8AC3E}">
        <p14:creationId xmlns:p14="http://schemas.microsoft.com/office/powerpoint/2010/main" val="2065191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9143999" cy="908721"/>
          </a:xfrm>
        </p:spPr>
        <p:txBody>
          <a:bodyPr>
            <a:noAutofit/>
          </a:bodyPr>
          <a:lstStyle/>
          <a:p>
            <a:r>
              <a:rPr lang="fr-FR" sz="2800" b="1" dirty="0"/>
              <a:t>Loctudy - Archéologie et Préhistoire</a:t>
            </a:r>
            <a:br>
              <a:rPr lang="fr-FR" sz="2800" b="1" dirty="0"/>
            </a:br>
            <a:r>
              <a:rPr lang="fr-FR" sz="2800" b="1" dirty="0"/>
              <a:t>- Les monuments du Néolithique</a:t>
            </a:r>
            <a:endParaRPr lang="fr-FR" sz="2800" dirty="0"/>
          </a:p>
        </p:txBody>
      </p:sp>
      <p:sp>
        <p:nvSpPr>
          <p:cNvPr id="6" name="Espace réservé du contenu 2"/>
          <p:cNvSpPr>
            <a:spLocks noGrp="1"/>
          </p:cNvSpPr>
          <p:nvPr>
            <p:ph type="subTitle" idx="1"/>
          </p:nvPr>
        </p:nvSpPr>
        <p:spPr>
          <a:xfrm>
            <a:off x="162289" y="1052735"/>
            <a:ext cx="4985775" cy="5148551"/>
          </a:xfrm>
        </p:spPr>
        <p:txBody>
          <a:bodyPr>
            <a:normAutofit fontScale="32500" lnSpcReduction="20000"/>
          </a:bodyPr>
          <a:lstStyle/>
          <a:p>
            <a:pPr algn="just">
              <a:lnSpc>
                <a:spcPct val="140000"/>
              </a:lnSpc>
              <a:spcBef>
                <a:spcPts val="0"/>
              </a:spcBef>
              <a:buFont typeface="Arial" panose="020B0604020202020204" pitchFamily="34" charset="0"/>
              <a:buChar char="•"/>
            </a:pPr>
            <a:r>
              <a:rPr lang="fr-FR" sz="4000" b="1" dirty="0">
                <a:solidFill>
                  <a:schemeClr val="tx1"/>
                </a:solidFill>
              </a:rPr>
              <a:t> Dolmen d’Ezer</a:t>
            </a:r>
          </a:p>
          <a:p>
            <a:pPr algn="just">
              <a:lnSpc>
                <a:spcPct val="140000"/>
              </a:lnSpc>
              <a:spcBef>
                <a:spcPts val="0"/>
              </a:spcBef>
              <a:buFont typeface="Arial" panose="020B0604020202020204" pitchFamily="34" charset="0"/>
              <a:buChar char="•"/>
            </a:pPr>
            <a:r>
              <a:rPr lang="fr-FR" sz="4400" b="1" dirty="0">
                <a:solidFill>
                  <a:schemeClr val="tx1"/>
                </a:solidFill>
              </a:rPr>
              <a:t> </a:t>
            </a:r>
            <a:r>
              <a:rPr lang="fr-FR" sz="4000" dirty="0">
                <a:solidFill>
                  <a:schemeClr val="tx1"/>
                </a:solidFill>
              </a:rPr>
              <a:t>Localisation : Loctudy, Ezer, plage de </a:t>
            </a:r>
            <a:r>
              <a:rPr lang="fr-FR" sz="4000" dirty="0" err="1">
                <a:solidFill>
                  <a:schemeClr val="tx1"/>
                </a:solidFill>
              </a:rPr>
              <a:t>Lodonnec</a:t>
            </a:r>
            <a:endParaRPr lang="fr-FR" sz="4000" dirty="0">
              <a:solidFill>
                <a:schemeClr val="tx1"/>
              </a:solidFill>
            </a:endParaRPr>
          </a:p>
          <a:p>
            <a:pPr algn="just">
              <a:lnSpc>
                <a:spcPct val="140000"/>
              </a:lnSpc>
              <a:spcBef>
                <a:spcPts val="0"/>
              </a:spcBef>
              <a:buFont typeface="Arial" panose="020B0604020202020204" pitchFamily="34" charset="0"/>
              <a:buChar char="•"/>
            </a:pPr>
            <a:r>
              <a:rPr lang="fr-FR" sz="4000" dirty="0">
                <a:solidFill>
                  <a:schemeClr val="tx1"/>
                </a:solidFill>
              </a:rPr>
              <a:t> Epoque : Néolithique, -4 500 avant JC</a:t>
            </a:r>
          </a:p>
          <a:p>
            <a:pPr algn="just">
              <a:lnSpc>
                <a:spcPct val="140000"/>
              </a:lnSpc>
              <a:spcBef>
                <a:spcPts val="0"/>
              </a:spcBef>
              <a:buFont typeface="Arial" panose="020B0604020202020204" pitchFamily="34" charset="0"/>
              <a:buChar char="•"/>
            </a:pPr>
            <a:r>
              <a:rPr lang="fr-FR" sz="4000" dirty="0">
                <a:solidFill>
                  <a:schemeClr val="tx1"/>
                </a:solidFill>
              </a:rPr>
              <a:t> Type : Dolmen et chambre à couloir </a:t>
            </a:r>
          </a:p>
          <a:p>
            <a:pPr algn="just">
              <a:lnSpc>
                <a:spcPct val="140000"/>
              </a:lnSpc>
              <a:spcBef>
                <a:spcPts val="0"/>
              </a:spcBef>
              <a:buFont typeface="Arial" panose="020B0604020202020204" pitchFamily="34" charset="0"/>
              <a:buChar char="•"/>
            </a:pPr>
            <a:r>
              <a:rPr lang="fr-FR" sz="4000" dirty="0">
                <a:solidFill>
                  <a:schemeClr val="tx1"/>
                </a:solidFill>
              </a:rPr>
              <a:t> Etat : en partie détruit par la mer, quelques restes en forme de cercle de pierres en 2014.</a:t>
            </a:r>
          </a:p>
          <a:p>
            <a:pPr algn="just">
              <a:lnSpc>
                <a:spcPct val="140000"/>
              </a:lnSpc>
              <a:spcBef>
                <a:spcPts val="0"/>
              </a:spcBef>
              <a:buFont typeface="Arial" panose="020B0604020202020204" pitchFamily="34" charset="0"/>
              <a:buChar char="•"/>
            </a:pPr>
            <a:r>
              <a:rPr lang="fr-FR" sz="4000" dirty="0">
                <a:solidFill>
                  <a:schemeClr val="tx1"/>
                </a:solidFill>
              </a:rPr>
              <a:t> Article « Des dolmens à couloir au péril des mers actuelles » (</a:t>
            </a:r>
            <a:r>
              <a:rPr lang="fr-FR" sz="4000" dirty="0">
                <a:solidFill>
                  <a:srgbClr val="0000FF"/>
                </a:solidFill>
              </a:rPr>
              <a:t>GIOT 1992</a:t>
            </a:r>
            <a:r>
              <a:rPr lang="fr-FR" sz="4000" dirty="0">
                <a:solidFill>
                  <a:schemeClr val="tx1"/>
                </a:solidFill>
              </a:rPr>
              <a:t>).</a:t>
            </a:r>
          </a:p>
          <a:p>
            <a:pPr algn="just">
              <a:lnSpc>
                <a:spcPct val="140000"/>
              </a:lnSpc>
              <a:spcBef>
                <a:spcPts val="0"/>
              </a:spcBef>
              <a:buFont typeface="Arial" panose="020B0604020202020204" pitchFamily="34" charset="0"/>
              <a:buChar char="•"/>
            </a:pPr>
            <a:r>
              <a:rPr lang="fr-FR" sz="4000" dirty="0">
                <a:solidFill>
                  <a:schemeClr val="tx1"/>
                </a:solidFill>
              </a:rPr>
              <a:t> Fouilles : par P.R. </a:t>
            </a:r>
            <a:r>
              <a:rPr lang="fr-FR" sz="4000" dirty="0">
                <a:solidFill>
                  <a:srgbClr val="0000FF"/>
                </a:solidFill>
              </a:rPr>
              <a:t>Giot</a:t>
            </a:r>
            <a:r>
              <a:rPr lang="fr-FR" sz="4000" dirty="0">
                <a:solidFill>
                  <a:schemeClr val="tx1"/>
                </a:solidFill>
              </a:rPr>
              <a:t> en 1950.</a:t>
            </a:r>
          </a:p>
          <a:p>
            <a:pPr algn="just">
              <a:lnSpc>
                <a:spcPct val="140000"/>
              </a:lnSpc>
              <a:spcBef>
                <a:spcPts val="0"/>
              </a:spcBef>
              <a:buFont typeface="Arial" panose="020B0604020202020204" pitchFamily="34" charset="0"/>
              <a:buChar char="•"/>
            </a:pPr>
            <a:r>
              <a:rPr lang="fr-FR" sz="4000" dirty="0">
                <a:solidFill>
                  <a:schemeClr val="tx1"/>
                </a:solidFill>
              </a:rPr>
              <a:t> Un dolmen existe sur la plage d'Ezer, témoin de la remontée des eaux du Flandrien (-4500) à cet endroit. Ce petit dolmen à galerie, découvert sur l’estran à Ezer, actuellement ruiné et ensablé, a été découvert et fouillé par P.R. </a:t>
            </a:r>
            <a:r>
              <a:rPr lang="fr-FR" sz="4000" dirty="0">
                <a:solidFill>
                  <a:srgbClr val="0000FF"/>
                </a:solidFill>
              </a:rPr>
              <a:t>Giot</a:t>
            </a:r>
            <a:r>
              <a:rPr lang="fr-FR" sz="4000" dirty="0">
                <a:solidFill>
                  <a:schemeClr val="tx1"/>
                </a:solidFill>
              </a:rPr>
              <a:t> en 1950. </a:t>
            </a:r>
          </a:p>
          <a:p>
            <a:pPr algn="just">
              <a:lnSpc>
                <a:spcPct val="140000"/>
              </a:lnSpc>
              <a:spcBef>
                <a:spcPts val="0"/>
              </a:spcBef>
              <a:buFont typeface="Arial" panose="020B0604020202020204" pitchFamily="34" charset="0"/>
              <a:buChar char="•"/>
            </a:pPr>
            <a:r>
              <a:rPr lang="fr-FR" sz="4000" dirty="0">
                <a:solidFill>
                  <a:srgbClr val="FF0000"/>
                </a:solidFill>
              </a:rPr>
              <a:t> Hypothèse : Habitat préhistorique à Ezer</a:t>
            </a:r>
          </a:p>
          <a:p>
            <a:pPr algn="just">
              <a:lnSpc>
                <a:spcPct val="140000"/>
              </a:lnSpc>
              <a:spcBef>
                <a:spcPts val="0"/>
              </a:spcBef>
            </a:pPr>
            <a:endParaRPr lang="fr-FR" sz="4000" dirty="0">
              <a:solidFill>
                <a:srgbClr val="FF0000"/>
              </a:solidFill>
            </a:endParaRPr>
          </a:p>
          <a:p>
            <a:pPr algn="just">
              <a:lnSpc>
                <a:spcPct val="140000"/>
              </a:lnSpc>
              <a:spcBef>
                <a:spcPts val="0"/>
              </a:spcBef>
              <a:buFont typeface="Arial" panose="020B0604020202020204" pitchFamily="34" charset="0"/>
              <a:buChar char="•"/>
            </a:pPr>
            <a:r>
              <a:rPr lang="fr-FR" sz="4000" dirty="0">
                <a:solidFill>
                  <a:schemeClr val="tx1"/>
                </a:solidFill>
              </a:rPr>
              <a:t> </a:t>
            </a:r>
            <a:r>
              <a:rPr lang="fr-FR" sz="4000" b="1" dirty="0" err="1">
                <a:solidFill>
                  <a:schemeClr val="tx1"/>
                </a:solidFill>
              </a:rPr>
              <a:t>Lodonnec</a:t>
            </a:r>
            <a:r>
              <a:rPr lang="fr-FR" sz="4000" b="1" dirty="0">
                <a:solidFill>
                  <a:schemeClr val="tx1"/>
                </a:solidFill>
              </a:rPr>
              <a:t>/St Tual</a:t>
            </a:r>
          </a:p>
          <a:p>
            <a:pPr algn="just">
              <a:lnSpc>
                <a:spcPct val="140000"/>
              </a:lnSpc>
              <a:spcBef>
                <a:spcPts val="0"/>
              </a:spcBef>
            </a:pPr>
            <a:endParaRPr lang="fr-FR" sz="4000" b="1" dirty="0">
              <a:solidFill>
                <a:schemeClr val="tx1"/>
              </a:solidFill>
            </a:endParaRPr>
          </a:p>
          <a:p>
            <a:pPr algn="just">
              <a:lnSpc>
                <a:spcPct val="140000"/>
              </a:lnSpc>
              <a:spcBef>
                <a:spcPts val="0"/>
              </a:spcBef>
              <a:buFont typeface="Arial" panose="020B0604020202020204" pitchFamily="34" charset="0"/>
              <a:buChar char="•"/>
            </a:pPr>
            <a:r>
              <a:rPr lang="fr-FR" sz="4000" b="1" dirty="0">
                <a:solidFill>
                  <a:schemeClr val="tx1"/>
                </a:solidFill>
              </a:rPr>
              <a:t> </a:t>
            </a:r>
            <a:r>
              <a:rPr lang="fr-FR" sz="4000" b="1" dirty="0" err="1">
                <a:solidFill>
                  <a:schemeClr val="tx1"/>
                </a:solidFill>
              </a:rPr>
              <a:t>Kerandouin</a:t>
            </a:r>
            <a:r>
              <a:rPr lang="fr-FR" sz="4000" b="1" dirty="0">
                <a:solidFill>
                  <a:schemeClr val="tx1"/>
                </a:solidFill>
              </a:rPr>
              <a:t> (en </a:t>
            </a:r>
            <a:r>
              <a:rPr lang="fr-FR" sz="4000" b="1" dirty="0" err="1">
                <a:solidFill>
                  <a:schemeClr val="tx1"/>
                </a:solidFill>
              </a:rPr>
              <a:t>Larvor</a:t>
            </a:r>
            <a:r>
              <a:rPr lang="fr-FR" sz="4000" b="1" dirty="0">
                <a:solidFill>
                  <a:schemeClr val="tx1"/>
                </a:solidFill>
              </a:rPr>
              <a:t>)</a:t>
            </a:r>
            <a:endParaRPr lang="fr-FR" sz="4000" dirty="0">
              <a:solidFill>
                <a:schemeClr val="tx1"/>
              </a:solidFill>
            </a:endParaRPr>
          </a:p>
          <a:p>
            <a:pPr marL="0" indent="0" algn="l">
              <a:lnSpc>
                <a:spcPct val="120000"/>
              </a:lnSpc>
              <a:spcBef>
                <a:spcPts val="0"/>
              </a:spcBef>
            </a:pPr>
            <a:endParaRPr lang="fr-FR" dirty="0"/>
          </a:p>
          <a:p>
            <a:endParaRPr lang="fr-FR" dirty="0"/>
          </a:p>
          <a:p>
            <a:endParaRPr lang="fr-FR" dirty="0"/>
          </a:p>
        </p:txBody>
      </p:sp>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080" y="3820037"/>
            <a:ext cx="3562350" cy="2381250"/>
          </a:xfrm>
          <a:prstGeom prst="rect">
            <a:avLst/>
          </a:prstGeom>
        </p:spPr>
      </p:pic>
      <p:pic>
        <p:nvPicPr>
          <p:cNvPr id="5" name="Image 4" descr="D:\__Loctudy\Loctudy - Ezer\loctudy - dolmen de ezer - 3.jpg"/>
          <p:cNvPicPr/>
          <p:nvPr/>
        </p:nvPicPr>
        <p:blipFill>
          <a:blip r:embed="rId3" cstate="print"/>
          <a:srcRect/>
          <a:stretch>
            <a:fillRect/>
          </a:stretch>
        </p:blipFill>
        <p:spPr bwMode="auto">
          <a:xfrm>
            <a:off x="5301005" y="1192804"/>
            <a:ext cx="3648075" cy="2343150"/>
          </a:xfrm>
          <a:prstGeom prst="rect">
            <a:avLst/>
          </a:prstGeom>
          <a:noFill/>
          <a:ln w="9525">
            <a:noFill/>
            <a:miter lim="800000"/>
            <a:headEnd/>
            <a:tailEnd/>
          </a:ln>
        </p:spPr>
      </p:pic>
      <p:grpSp>
        <p:nvGrpSpPr>
          <p:cNvPr id="4" name="Groupe 3"/>
          <p:cNvGrpSpPr/>
          <p:nvPr/>
        </p:nvGrpSpPr>
        <p:grpSpPr>
          <a:xfrm>
            <a:off x="7524328" y="221624"/>
            <a:ext cx="1219080" cy="1374194"/>
            <a:chOff x="7524328" y="221624"/>
            <a:chExt cx="1219080" cy="1374194"/>
          </a:xfrm>
        </p:grpSpPr>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4328" y="221624"/>
              <a:ext cx="1219080" cy="1374194"/>
            </a:xfrm>
            <a:prstGeom prst="rect">
              <a:avLst/>
            </a:prstGeom>
          </p:spPr>
        </p:pic>
        <p:sp>
          <p:nvSpPr>
            <p:cNvPr id="3" name="Ellipse 2"/>
            <p:cNvSpPr/>
            <p:nvPr/>
          </p:nvSpPr>
          <p:spPr>
            <a:xfrm>
              <a:off x="8532440" y="1192804"/>
              <a:ext cx="144016" cy="147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ZoneTexte 8"/>
          <p:cNvSpPr txBox="1"/>
          <p:nvPr/>
        </p:nvSpPr>
        <p:spPr>
          <a:xfrm>
            <a:off x="8639184" y="6488668"/>
            <a:ext cx="504056" cy="369332"/>
          </a:xfrm>
          <a:prstGeom prst="rect">
            <a:avLst/>
          </a:prstGeom>
          <a:noFill/>
        </p:spPr>
        <p:txBody>
          <a:bodyPr wrap="square" rtlCol="0">
            <a:spAutoFit/>
          </a:bodyPr>
          <a:lstStyle/>
          <a:p>
            <a:r>
              <a:rPr lang="fr-FR" dirty="0"/>
              <a:t>17</a:t>
            </a:r>
          </a:p>
        </p:txBody>
      </p:sp>
    </p:spTree>
    <p:extLst>
      <p:ext uri="{BB962C8B-B14F-4D97-AF65-F5344CB8AC3E}">
        <p14:creationId xmlns:p14="http://schemas.microsoft.com/office/powerpoint/2010/main" val="4094488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769458"/>
          </a:xfrm>
        </p:spPr>
        <p:txBody>
          <a:bodyPr>
            <a:noAutofit/>
          </a:bodyPr>
          <a:lstStyle/>
          <a:p>
            <a:r>
              <a:rPr lang="fr-FR" sz="2800" b="1" dirty="0"/>
              <a:t>Pont-l’Abbé - Archéologie – Protohistoire </a:t>
            </a:r>
            <a:br>
              <a:rPr lang="fr-FR" sz="2800" b="1" dirty="0"/>
            </a:br>
            <a:r>
              <a:rPr lang="fr-FR" sz="2800" b="1" dirty="0"/>
              <a:t>- Les monuments de l’Âge du Fer</a:t>
            </a:r>
            <a:endParaRPr lang="fr-FR" sz="2800" dirty="0"/>
          </a:p>
        </p:txBody>
      </p:sp>
      <p:sp>
        <p:nvSpPr>
          <p:cNvPr id="3" name="Sous-titre 2"/>
          <p:cNvSpPr>
            <a:spLocks noGrp="1"/>
          </p:cNvSpPr>
          <p:nvPr>
            <p:ph type="subTitle" idx="1"/>
          </p:nvPr>
        </p:nvSpPr>
        <p:spPr>
          <a:xfrm>
            <a:off x="97727" y="836712"/>
            <a:ext cx="4613733" cy="5986648"/>
          </a:xfrm>
        </p:spPr>
        <p:txBody>
          <a:bodyPr>
            <a:normAutofit/>
          </a:bodyPr>
          <a:lstStyle/>
          <a:p>
            <a:pPr algn="just">
              <a:spcBef>
                <a:spcPts val="0"/>
              </a:spcBef>
              <a:buFont typeface="Arial" panose="020B0604020202020204" pitchFamily="34" charset="0"/>
              <a:buChar char="•"/>
            </a:pPr>
            <a:r>
              <a:rPr lang="fr-FR" sz="1600" b="1" dirty="0">
                <a:solidFill>
                  <a:schemeClr val="tx1"/>
                </a:solidFill>
              </a:rPr>
              <a:t> La pierre gravée de </a:t>
            </a:r>
            <a:r>
              <a:rPr lang="fr-FR" sz="1600" b="1" dirty="0" err="1">
                <a:solidFill>
                  <a:schemeClr val="tx1"/>
                </a:solidFill>
              </a:rPr>
              <a:t>Kermaria</a:t>
            </a:r>
            <a:r>
              <a:rPr lang="fr-FR" sz="1600" b="1" dirty="0">
                <a:solidFill>
                  <a:schemeClr val="tx1"/>
                </a:solidFill>
              </a:rPr>
              <a:t> </a:t>
            </a:r>
          </a:p>
          <a:p>
            <a:pPr marL="0" lvl="1" algn="just">
              <a:spcBef>
                <a:spcPts val="0"/>
              </a:spcBef>
              <a:buFont typeface="Arial" panose="020B0604020202020204" pitchFamily="34" charset="0"/>
              <a:buChar char="•"/>
            </a:pPr>
            <a:r>
              <a:rPr lang="fr-FR" sz="1600" dirty="0">
                <a:solidFill>
                  <a:schemeClr val="tx1"/>
                </a:solidFill>
              </a:rPr>
              <a:t> Localisation : Pont-l’Abbé, </a:t>
            </a:r>
            <a:r>
              <a:rPr lang="fr-FR" sz="1600" dirty="0" err="1">
                <a:solidFill>
                  <a:schemeClr val="tx1"/>
                </a:solidFill>
              </a:rPr>
              <a:t>Kermaria</a:t>
            </a:r>
            <a:r>
              <a:rPr lang="fr-FR" sz="1600" dirty="0">
                <a:solidFill>
                  <a:schemeClr val="tx1"/>
                </a:solidFill>
              </a:rPr>
              <a:t>, au nord de Pont-l’Abbé, Route de Quimper </a:t>
            </a:r>
          </a:p>
          <a:p>
            <a:pPr marL="0" lvl="1" algn="just">
              <a:spcBef>
                <a:spcPts val="0"/>
              </a:spcBef>
              <a:buFont typeface="Arial" panose="020B0604020202020204" pitchFamily="34" charset="0"/>
              <a:buChar char="•"/>
            </a:pPr>
            <a:r>
              <a:rPr lang="fr-FR" sz="1600" dirty="0">
                <a:solidFill>
                  <a:schemeClr val="tx1"/>
                </a:solidFill>
              </a:rPr>
              <a:t> Epoque : Protohistoire – La </a:t>
            </a:r>
            <a:r>
              <a:rPr lang="fr-FR" sz="1600" dirty="0" err="1">
                <a:solidFill>
                  <a:schemeClr val="tx1"/>
                </a:solidFill>
              </a:rPr>
              <a:t>Tène</a:t>
            </a:r>
            <a:r>
              <a:rPr lang="fr-FR" sz="1600" dirty="0">
                <a:solidFill>
                  <a:schemeClr val="tx1"/>
                </a:solidFill>
              </a:rPr>
              <a:t> ou second Âge du Fer (-125 → - 25 avant JC) </a:t>
            </a:r>
          </a:p>
          <a:p>
            <a:pPr marL="0" lvl="1" algn="just">
              <a:spcBef>
                <a:spcPts val="0"/>
              </a:spcBef>
              <a:buFont typeface="Arial" panose="020B0604020202020204" pitchFamily="34" charset="0"/>
              <a:buChar char="•"/>
            </a:pPr>
            <a:r>
              <a:rPr lang="fr-FR" sz="1600" dirty="0">
                <a:solidFill>
                  <a:schemeClr val="tx1"/>
                </a:solidFill>
              </a:rPr>
              <a:t> Le </a:t>
            </a:r>
            <a:r>
              <a:rPr lang="fr-FR" sz="1600" dirty="0">
                <a:solidFill>
                  <a:srgbClr val="FF0000"/>
                </a:solidFill>
              </a:rPr>
              <a:t>bétyle</a:t>
            </a:r>
            <a:r>
              <a:rPr lang="fr-FR" sz="1600" baseline="30000" dirty="0">
                <a:solidFill>
                  <a:schemeClr val="tx1"/>
                </a:solidFill>
              </a:rPr>
              <a:t> </a:t>
            </a:r>
            <a:r>
              <a:rPr lang="fr-FR" sz="1600" dirty="0">
                <a:solidFill>
                  <a:schemeClr val="tx1"/>
                </a:solidFill>
              </a:rPr>
              <a:t>de </a:t>
            </a:r>
            <a:r>
              <a:rPr lang="fr-FR" sz="1600" dirty="0" err="1">
                <a:solidFill>
                  <a:schemeClr val="tx1"/>
                </a:solidFill>
              </a:rPr>
              <a:t>Kermaria</a:t>
            </a:r>
            <a:r>
              <a:rPr lang="fr-FR" sz="1600" dirty="0">
                <a:solidFill>
                  <a:schemeClr val="tx1"/>
                </a:solidFill>
              </a:rPr>
              <a:t>, ou « pierre gravée de </a:t>
            </a:r>
            <a:r>
              <a:rPr lang="fr-FR" sz="1600" dirty="0" err="1">
                <a:solidFill>
                  <a:schemeClr val="tx1"/>
                </a:solidFill>
              </a:rPr>
              <a:t>Kermaria</a:t>
            </a:r>
            <a:r>
              <a:rPr lang="fr-FR" sz="1600" dirty="0">
                <a:solidFill>
                  <a:schemeClr val="tx1"/>
                </a:solidFill>
              </a:rPr>
              <a:t> » à 4 faces</a:t>
            </a:r>
          </a:p>
          <a:p>
            <a:pPr marL="0" lvl="1" algn="just">
              <a:spcBef>
                <a:spcPts val="0"/>
              </a:spcBef>
              <a:buFont typeface="Arial" panose="020B0604020202020204" pitchFamily="34" charset="0"/>
              <a:buChar char="•"/>
            </a:pPr>
            <a:r>
              <a:rPr lang="fr-FR" sz="1600" dirty="0">
                <a:solidFill>
                  <a:schemeClr val="tx1"/>
                </a:solidFill>
              </a:rPr>
              <a:t> </a:t>
            </a:r>
            <a:r>
              <a:rPr lang="fr-FR" sz="1600" dirty="0">
                <a:solidFill>
                  <a:srgbClr val="0000FF"/>
                </a:solidFill>
              </a:rPr>
              <a:t>Un bétyle est une météorite, au sens strict ou supposé, dans laquelle les anciens voyaient la manifestation d'une divinité, tombée du ciel. </a:t>
            </a:r>
            <a:endParaRPr lang="fr-FR" sz="1600" dirty="0">
              <a:solidFill>
                <a:schemeClr val="tx1"/>
              </a:solidFill>
            </a:endParaRPr>
          </a:p>
          <a:p>
            <a:pPr marL="0" lvl="1" algn="just">
              <a:spcBef>
                <a:spcPts val="0"/>
              </a:spcBef>
              <a:buFont typeface="Arial" panose="020B0604020202020204" pitchFamily="34" charset="0"/>
              <a:buChar char="•"/>
            </a:pPr>
            <a:r>
              <a:rPr lang="fr-FR" sz="1600" dirty="0">
                <a:solidFill>
                  <a:schemeClr val="tx1"/>
                </a:solidFill>
              </a:rPr>
              <a:t> En 1895, découverte de la « pierre gravée de </a:t>
            </a:r>
            <a:r>
              <a:rPr lang="fr-FR" sz="1600" dirty="0" err="1">
                <a:solidFill>
                  <a:schemeClr val="tx1"/>
                </a:solidFill>
              </a:rPr>
              <a:t>Kermaria</a:t>
            </a:r>
            <a:r>
              <a:rPr lang="fr-FR" sz="1600" dirty="0">
                <a:solidFill>
                  <a:schemeClr val="tx1"/>
                </a:solidFill>
              </a:rPr>
              <a:t> » à </a:t>
            </a:r>
            <a:r>
              <a:rPr lang="fr-FR" sz="1600" dirty="0" err="1">
                <a:solidFill>
                  <a:schemeClr val="tx1"/>
                </a:solidFill>
              </a:rPr>
              <a:t>Kermaria</a:t>
            </a:r>
            <a:r>
              <a:rPr lang="fr-FR" sz="1600" dirty="0">
                <a:solidFill>
                  <a:schemeClr val="tx1"/>
                </a:solidFill>
              </a:rPr>
              <a:t>, relatée en </a:t>
            </a:r>
            <a:r>
              <a:rPr lang="fr-FR" sz="1600" dirty="0">
                <a:solidFill>
                  <a:srgbClr val="0000FF"/>
                </a:solidFill>
              </a:rPr>
              <a:t>1898 par P. du </a:t>
            </a:r>
            <a:r>
              <a:rPr lang="fr-FR" sz="1600" dirty="0" err="1">
                <a:solidFill>
                  <a:srgbClr val="0000FF"/>
                </a:solidFill>
              </a:rPr>
              <a:t>Chatellie</a:t>
            </a:r>
            <a:r>
              <a:rPr lang="fr-FR" sz="1600" dirty="0" err="1">
                <a:solidFill>
                  <a:schemeClr val="tx1"/>
                </a:solidFill>
              </a:rPr>
              <a:t>r</a:t>
            </a:r>
            <a:r>
              <a:rPr lang="fr-FR" sz="1600" dirty="0">
                <a:solidFill>
                  <a:schemeClr val="tx1"/>
                </a:solidFill>
              </a:rPr>
              <a:t> et décrite vers </a:t>
            </a:r>
            <a:r>
              <a:rPr lang="fr-FR" sz="1600" dirty="0">
                <a:solidFill>
                  <a:srgbClr val="0000FF"/>
                </a:solidFill>
              </a:rPr>
              <a:t>1898 par J.F. Hewitt</a:t>
            </a:r>
            <a:r>
              <a:rPr lang="fr-FR" sz="1600" dirty="0">
                <a:solidFill>
                  <a:schemeClr val="tx1"/>
                </a:solidFill>
              </a:rPr>
              <a:t>.</a:t>
            </a:r>
          </a:p>
          <a:p>
            <a:pPr marL="0" lvl="1" algn="just">
              <a:spcBef>
                <a:spcPts val="0"/>
              </a:spcBef>
              <a:buFont typeface="Arial" panose="020B0604020202020204" pitchFamily="34" charset="0"/>
              <a:buChar char="•"/>
            </a:pPr>
            <a:r>
              <a:rPr lang="fr-FR" sz="1600" dirty="0">
                <a:solidFill>
                  <a:schemeClr val="tx1"/>
                </a:solidFill>
              </a:rPr>
              <a:t> Elle contient des </a:t>
            </a:r>
            <a:r>
              <a:rPr lang="fr-FR" sz="1600" dirty="0">
                <a:solidFill>
                  <a:srgbClr val="FF0000"/>
                </a:solidFill>
              </a:rPr>
              <a:t>motifs celtiques indo-européens</a:t>
            </a:r>
            <a:r>
              <a:rPr lang="fr-FR" sz="1600" dirty="0">
                <a:solidFill>
                  <a:schemeClr val="tx1"/>
                </a:solidFill>
              </a:rPr>
              <a:t> : on suit la traînée de ces motifs cosmiques ou cosmogoniques (notamment </a:t>
            </a:r>
            <a:r>
              <a:rPr lang="fr-FR" sz="1600" dirty="0" err="1">
                <a:solidFill>
                  <a:schemeClr val="tx1"/>
                </a:solidFill>
              </a:rPr>
              <a:t>suastika</a:t>
            </a:r>
            <a:r>
              <a:rPr lang="fr-FR" sz="1600" dirty="0">
                <a:solidFill>
                  <a:schemeClr val="tx1"/>
                </a:solidFill>
              </a:rPr>
              <a:t>) de l'Inde jusqu'en Gaule par la vallée du Danube, mais c’est la première fois qu’ils se retrouvent sur un monument jusqu'au fond de la Gaule armoricaine.</a:t>
            </a:r>
          </a:p>
          <a:p>
            <a:pPr marL="0" lvl="1" algn="just">
              <a:spcBef>
                <a:spcPts val="0"/>
              </a:spcBef>
              <a:buFont typeface="Arial" panose="020B0604020202020204" pitchFamily="34" charset="0"/>
              <a:buChar char="•"/>
            </a:pPr>
            <a:r>
              <a:rPr lang="fr-FR" sz="1600" dirty="0">
                <a:solidFill>
                  <a:srgbClr val="FF0000"/>
                </a:solidFill>
              </a:rPr>
              <a:t> Hypothèse : Habitat </a:t>
            </a:r>
            <a:r>
              <a:rPr lang="fr-FR" sz="1600" dirty="0" err="1">
                <a:solidFill>
                  <a:srgbClr val="FF0000"/>
                </a:solidFill>
              </a:rPr>
              <a:t>proto-historique</a:t>
            </a:r>
            <a:r>
              <a:rPr lang="fr-FR" sz="1600" dirty="0">
                <a:solidFill>
                  <a:srgbClr val="FF0000"/>
                </a:solidFill>
              </a:rPr>
              <a:t> à </a:t>
            </a:r>
            <a:r>
              <a:rPr lang="fr-FR" sz="1600" dirty="0" err="1">
                <a:solidFill>
                  <a:srgbClr val="FF0000"/>
                </a:solidFill>
              </a:rPr>
              <a:t>Kermaria</a:t>
            </a:r>
            <a:endParaRPr lang="fr-FR" sz="1600" dirty="0">
              <a:solidFill>
                <a:schemeClr val="tx1"/>
              </a:solidFill>
            </a:endParaRPr>
          </a:p>
          <a:p>
            <a:pPr marL="0" lvl="1" algn="just">
              <a:spcBef>
                <a:spcPts val="0"/>
              </a:spcBef>
            </a:pPr>
            <a:endParaRPr lang="fr-FR" sz="1600" dirty="0">
              <a:solidFill>
                <a:schemeClr val="tx1"/>
              </a:solidFill>
            </a:endParaRPr>
          </a:p>
          <a:p>
            <a:pPr marL="0" lvl="1" algn="just">
              <a:spcBef>
                <a:spcPts val="0"/>
              </a:spcBef>
            </a:pPr>
            <a:endParaRPr lang="fr-FR" sz="1700" dirty="0">
              <a:solidFill>
                <a:schemeClr val="tx1"/>
              </a:solidFill>
            </a:endParaRPr>
          </a:p>
          <a:p>
            <a:endParaRPr lang="fr-FR" dirty="0"/>
          </a:p>
        </p:txBody>
      </p:sp>
      <p:pic>
        <p:nvPicPr>
          <p:cNvPr id="4" name="Image 3"/>
          <p:cNvPicPr>
            <a:picLocks noChangeAspect="1"/>
          </p:cNvPicPr>
          <p:nvPr/>
        </p:nvPicPr>
        <p:blipFill>
          <a:blip r:embed="rId2" cstate="print"/>
          <a:stretch>
            <a:fillRect/>
          </a:stretch>
        </p:blipFill>
        <p:spPr>
          <a:xfrm>
            <a:off x="4711461" y="965828"/>
            <a:ext cx="2238864" cy="3139297"/>
          </a:xfrm>
          <a:prstGeom prst="rect">
            <a:avLst/>
          </a:prstGeom>
        </p:spPr>
      </p:pic>
      <p:pic>
        <p:nvPicPr>
          <p:cNvPr id="5" name="Image 4"/>
          <p:cNvPicPr>
            <a:picLocks noChangeAspect="1"/>
          </p:cNvPicPr>
          <p:nvPr/>
        </p:nvPicPr>
        <p:blipFill>
          <a:blip r:embed="rId3" cstate="print"/>
          <a:stretch>
            <a:fillRect/>
          </a:stretch>
        </p:blipFill>
        <p:spPr>
          <a:xfrm>
            <a:off x="6904393" y="965829"/>
            <a:ext cx="2281431" cy="3096344"/>
          </a:xfrm>
          <a:prstGeom prst="rect">
            <a:avLst/>
          </a:prstGeom>
        </p:spPr>
      </p:pic>
      <p:pic>
        <p:nvPicPr>
          <p:cNvPr id="6" name="Image 5"/>
          <p:cNvPicPr>
            <a:picLocks noChangeAspect="1"/>
          </p:cNvPicPr>
          <p:nvPr/>
        </p:nvPicPr>
        <p:blipFill>
          <a:blip r:embed="rId4" cstate="print"/>
          <a:stretch>
            <a:fillRect/>
          </a:stretch>
        </p:blipFill>
        <p:spPr>
          <a:xfrm>
            <a:off x="4716148" y="3727016"/>
            <a:ext cx="2315426" cy="3096344"/>
          </a:xfrm>
          <a:prstGeom prst="rect">
            <a:avLst/>
          </a:prstGeom>
        </p:spPr>
      </p:pic>
      <p:pic>
        <p:nvPicPr>
          <p:cNvPr id="7" name="Image 6"/>
          <p:cNvPicPr>
            <a:picLocks noChangeAspect="1"/>
          </p:cNvPicPr>
          <p:nvPr/>
        </p:nvPicPr>
        <p:blipFill>
          <a:blip r:embed="rId5" cstate="print"/>
          <a:stretch>
            <a:fillRect/>
          </a:stretch>
        </p:blipFill>
        <p:spPr>
          <a:xfrm>
            <a:off x="6903633" y="3729989"/>
            <a:ext cx="2282191" cy="3096344"/>
          </a:xfrm>
          <a:prstGeom prst="rect">
            <a:avLst/>
          </a:prstGeom>
        </p:spPr>
      </p:pic>
      <p:grpSp>
        <p:nvGrpSpPr>
          <p:cNvPr id="10" name="Groupe 9"/>
          <p:cNvGrpSpPr/>
          <p:nvPr/>
        </p:nvGrpSpPr>
        <p:grpSpPr>
          <a:xfrm>
            <a:off x="7794673" y="70371"/>
            <a:ext cx="1219080" cy="1374194"/>
            <a:chOff x="7794673" y="70371"/>
            <a:chExt cx="1219080" cy="1374194"/>
          </a:xfrm>
        </p:grpSpPr>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94673" y="70371"/>
              <a:ext cx="1219080" cy="1374194"/>
            </a:xfrm>
            <a:prstGeom prst="rect">
              <a:avLst/>
            </a:prstGeom>
          </p:spPr>
        </p:pic>
        <p:sp>
          <p:nvSpPr>
            <p:cNvPr id="9" name="Ellipse 8"/>
            <p:cNvSpPr/>
            <p:nvPr/>
          </p:nvSpPr>
          <p:spPr>
            <a:xfrm>
              <a:off x="8388424" y="260648"/>
              <a:ext cx="139552"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1" name="ZoneTexte 10"/>
          <p:cNvSpPr txBox="1"/>
          <p:nvPr/>
        </p:nvSpPr>
        <p:spPr>
          <a:xfrm>
            <a:off x="8647680" y="6488668"/>
            <a:ext cx="504056" cy="369332"/>
          </a:xfrm>
          <a:prstGeom prst="rect">
            <a:avLst/>
          </a:prstGeom>
          <a:noFill/>
        </p:spPr>
        <p:txBody>
          <a:bodyPr wrap="square" rtlCol="0">
            <a:spAutoFit/>
          </a:bodyPr>
          <a:lstStyle/>
          <a:p>
            <a:r>
              <a:rPr lang="fr-FR" dirty="0"/>
              <a:t>18</a:t>
            </a:r>
          </a:p>
        </p:txBody>
      </p:sp>
    </p:spTree>
    <p:extLst>
      <p:ext uri="{BB962C8B-B14F-4D97-AF65-F5344CB8AC3E}">
        <p14:creationId xmlns:p14="http://schemas.microsoft.com/office/powerpoint/2010/main" val="202207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9144000" cy="836712"/>
          </a:xfrm>
        </p:spPr>
        <p:txBody>
          <a:bodyPr>
            <a:noAutofit/>
          </a:bodyPr>
          <a:lstStyle/>
          <a:p>
            <a:r>
              <a:rPr lang="fr-FR" sz="2800" b="1" dirty="0"/>
              <a:t>Pont-l’Abbé - Archéologie - Protohistoire </a:t>
            </a:r>
            <a:br>
              <a:rPr lang="fr-FR" sz="2800" b="1" dirty="0"/>
            </a:br>
            <a:r>
              <a:rPr lang="fr-FR" sz="2800" b="1" dirty="0"/>
              <a:t>- Les monuments de l’Age de Fer</a:t>
            </a:r>
            <a:endParaRPr lang="fr-FR" sz="2800" dirty="0"/>
          </a:p>
        </p:txBody>
      </p:sp>
      <p:sp>
        <p:nvSpPr>
          <p:cNvPr id="3" name="Sous-titre 2"/>
          <p:cNvSpPr>
            <a:spLocks noGrp="1"/>
          </p:cNvSpPr>
          <p:nvPr>
            <p:ph type="subTitle" idx="1"/>
          </p:nvPr>
        </p:nvSpPr>
        <p:spPr>
          <a:xfrm>
            <a:off x="152083" y="980728"/>
            <a:ext cx="4839479" cy="5877272"/>
          </a:xfrm>
        </p:spPr>
        <p:txBody>
          <a:bodyPr>
            <a:noAutofit/>
          </a:bodyPr>
          <a:lstStyle/>
          <a:p>
            <a:pPr algn="just">
              <a:spcBef>
                <a:spcPts val="0"/>
              </a:spcBef>
              <a:buFont typeface="Arial" panose="020B0604020202020204" pitchFamily="34" charset="0"/>
              <a:buChar char="•"/>
            </a:pPr>
            <a:r>
              <a:rPr lang="fr-FR" sz="1800" dirty="0">
                <a:solidFill>
                  <a:schemeClr val="tx1"/>
                </a:solidFill>
              </a:rPr>
              <a:t> </a:t>
            </a:r>
            <a:r>
              <a:rPr lang="fr-FR" sz="1800" b="1" dirty="0" err="1">
                <a:solidFill>
                  <a:schemeClr val="tx1"/>
                </a:solidFill>
              </a:rPr>
              <a:t>Keralio</a:t>
            </a:r>
            <a:endParaRPr lang="fr-FR" sz="1800" dirty="0">
              <a:solidFill>
                <a:schemeClr val="tx1"/>
              </a:solidFill>
            </a:endParaRPr>
          </a:p>
          <a:p>
            <a:pPr algn="just">
              <a:spcBef>
                <a:spcPts val="0"/>
              </a:spcBef>
              <a:buFont typeface="Arial" panose="020B0604020202020204" pitchFamily="34" charset="0"/>
              <a:buChar char="•"/>
            </a:pPr>
            <a:r>
              <a:rPr lang="fr-FR" sz="1800" dirty="0">
                <a:solidFill>
                  <a:schemeClr val="tx1"/>
                </a:solidFill>
              </a:rPr>
              <a:t> Site de </a:t>
            </a:r>
            <a:r>
              <a:rPr lang="fr-FR" sz="1800" dirty="0" err="1">
                <a:solidFill>
                  <a:schemeClr val="tx1"/>
                </a:solidFill>
              </a:rPr>
              <a:t>Keralio</a:t>
            </a:r>
            <a:r>
              <a:rPr lang="fr-FR" sz="1800" dirty="0">
                <a:solidFill>
                  <a:schemeClr val="tx1"/>
                </a:solidFill>
              </a:rPr>
              <a:t>, près de </a:t>
            </a:r>
            <a:r>
              <a:rPr lang="fr-FR" sz="1800" dirty="0" err="1">
                <a:solidFill>
                  <a:schemeClr val="tx1"/>
                </a:solidFill>
              </a:rPr>
              <a:t>Trevannec</a:t>
            </a:r>
            <a:r>
              <a:rPr lang="fr-FR" sz="1800" dirty="0">
                <a:solidFill>
                  <a:schemeClr val="tx1"/>
                </a:solidFill>
              </a:rPr>
              <a:t> à l’entrée de Pont-l’Abbé.</a:t>
            </a:r>
          </a:p>
          <a:p>
            <a:pPr algn="just">
              <a:spcBef>
                <a:spcPts val="0"/>
              </a:spcBef>
              <a:buFont typeface="Arial" panose="020B0604020202020204" pitchFamily="34" charset="0"/>
              <a:buChar char="•"/>
            </a:pPr>
            <a:r>
              <a:rPr lang="fr-FR" sz="1800" dirty="0">
                <a:solidFill>
                  <a:schemeClr val="tx1"/>
                </a:solidFill>
              </a:rPr>
              <a:t> Nombreux vestiges d'un </a:t>
            </a:r>
            <a:r>
              <a:rPr lang="fr-FR" sz="1800" b="1" dirty="0">
                <a:solidFill>
                  <a:srgbClr val="FF0000"/>
                </a:solidFill>
              </a:rPr>
              <a:t>ancien village gaulois</a:t>
            </a:r>
            <a:r>
              <a:rPr lang="fr-FR" sz="1800" dirty="0">
                <a:solidFill>
                  <a:schemeClr val="tx1"/>
                </a:solidFill>
              </a:rPr>
              <a:t> </a:t>
            </a:r>
          </a:p>
          <a:p>
            <a:pPr algn="just">
              <a:spcBef>
                <a:spcPts val="0"/>
              </a:spcBef>
              <a:buFont typeface="Arial" panose="020B0604020202020204" pitchFamily="34" charset="0"/>
              <a:buChar char="•"/>
            </a:pPr>
            <a:r>
              <a:rPr lang="fr-FR" sz="1800" dirty="0">
                <a:solidFill>
                  <a:schemeClr val="tx1"/>
                </a:solidFill>
              </a:rPr>
              <a:t> Un site de l’Age du Fer en milieu rural (</a:t>
            </a:r>
            <a:r>
              <a:rPr lang="fr-FR" sz="1800" dirty="0">
                <a:solidFill>
                  <a:srgbClr val="0000FF"/>
                </a:solidFill>
              </a:rPr>
              <a:t>HINGUANT 1998</a:t>
            </a:r>
            <a:r>
              <a:rPr lang="fr-FR" sz="1800" dirty="0">
                <a:solidFill>
                  <a:schemeClr val="tx1"/>
                </a:solidFill>
              </a:rPr>
              <a:t>)</a:t>
            </a:r>
          </a:p>
          <a:p>
            <a:pPr algn="just">
              <a:spcBef>
                <a:spcPts val="0"/>
              </a:spcBef>
              <a:buFont typeface="Arial" panose="020B0604020202020204" pitchFamily="34" charset="0"/>
              <a:buChar char="•"/>
            </a:pPr>
            <a:r>
              <a:rPr lang="fr-FR" sz="1800" dirty="0">
                <a:solidFill>
                  <a:schemeClr val="tx1"/>
                </a:solidFill>
              </a:rPr>
              <a:t> Un souterrain armoricain de la </a:t>
            </a:r>
            <a:r>
              <a:rPr lang="fr-FR" sz="1800" dirty="0" err="1">
                <a:solidFill>
                  <a:schemeClr val="tx1"/>
                </a:solidFill>
              </a:rPr>
              <a:t>Tène</a:t>
            </a:r>
            <a:r>
              <a:rPr lang="fr-FR" sz="1800" dirty="0">
                <a:solidFill>
                  <a:schemeClr val="tx1"/>
                </a:solidFill>
              </a:rPr>
              <a:t> ancienne (</a:t>
            </a:r>
            <a:r>
              <a:rPr lang="fr-FR" sz="1800" dirty="0">
                <a:solidFill>
                  <a:srgbClr val="0000FF"/>
                </a:solidFill>
              </a:rPr>
              <a:t>LE GOFFIC 1992-1993</a:t>
            </a:r>
            <a:r>
              <a:rPr lang="fr-FR" sz="1800" dirty="0">
                <a:solidFill>
                  <a:schemeClr val="tx1"/>
                </a:solidFill>
              </a:rPr>
              <a:t>, </a:t>
            </a:r>
            <a:r>
              <a:rPr lang="fr-FR" sz="1800" dirty="0">
                <a:solidFill>
                  <a:srgbClr val="0000FF"/>
                </a:solidFill>
              </a:rPr>
              <a:t>GRALL 1994</a:t>
            </a:r>
            <a:r>
              <a:rPr lang="fr-FR" sz="1800" dirty="0">
                <a:solidFill>
                  <a:schemeClr val="tx1"/>
                </a:solidFill>
              </a:rPr>
              <a:t>)</a:t>
            </a:r>
          </a:p>
          <a:p>
            <a:pPr algn="just">
              <a:spcBef>
                <a:spcPts val="0"/>
              </a:spcBef>
              <a:buFont typeface="Arial" panose="020B0604020202020204" pitchFamily="34" charset="0"/>
              <a:buChar char="•"/>
            </a:pPr>
            <a:r>
              <a:rPr lang="fr-FR" sz="1800" dirty="0">
                <a:solidFill>
                  <a:schemeClr val="tx1"/>
                </a:solidFill>
              </a:rPr>
              <a:t> Des aménagements palissadés protohistoriques et une imposante stèle en granit (</a:t>
            </a:r>
            <a:r>
              <a:rPr lang="fr-FR" sz="1800" dirty="0">
                <a:solidFill>
                  <a:srgbClr val="0000FF"/>
                </a:solidFill>
              </a:rPr>
              <a:t>ROY 2002</a:t>
            </a:r>
            <a:r>
              <a:rPr lang="fr-FR" sz="1800" dirty="0">
                <a:solidFill>
                  <a:schemeClr val="tx1"/>
                </a:solidFill>
              </a:rPr>
              <a:t>)</a:t>
            </a:r>
          </a:p>
          <a:p>
            <a:pPr algn="just">
              <a:spcBef>
                <a:spcPts val="0"/>
              </a:spcBef>
              <a:buFont typeface="Arial" panose="020B0604020202020204" pitchFamily="34" charset="0"/>
              <a:buChar char="•"/>
            </a:pPr>
            <a:r>
              <a:rPr lang="fr-FR" sz="1800" dirty="0">
                <a:solidFill>
                  <a:schemeClr val="tx1"/>
                </a:solidFill>
              </a:rPr>
              <a:t> </a:t>
            </a:r>
            <a:r>
              <a:rPr lang="fr-FR" sz="1800" b="1" dirty="0">
                <a:solidFill>
                  <a:schemeClr val="tx1"/>
                </a:solidFill>
              </a:rPr>
              <a:t>Stèle de </a:t>
            </a:r>
            <a:r>
              <a:rPr lang="fr-FR" sz="1800" b="1" dirty="0" err="1">
                <a:solidFill>
                  <a:schemeClr val="tx1"/>
                </a:solidFill>
              </a:rPr>
              <a:t>Keralio</a:t>
            </a:r>
            <a:endParaRPr lang="fr-FR" sz="1800" b="1" dirty="0">
              <a:solidFill>
                <a:schemeClr val="tx1"/>
              </a:solidFill>
            </a:endParaRPr>
          </a:p>
          <a:p>
            <a:pPr algn="just">
              <a:spcBef>
                <a:spcPts val="0"/>
              </a:spcBef>
              <a:buFont typeface="Arial" panose="020B0604020202020204" pitchFamily="34" charset="0"/>
              <a:buChar char="•"/>
            </a:pPr>
            <a:r>
              <a:rPr lang="fr-FR" sz="1800" dirty="0">
                <a:solidFill>
                  <a:schemeClr val="tx1"/>
                </a:solidFill>
              </a:rPr>
              <a:t> Localisation : </a:t>
            </a:r>
            <a:r>
              <a:rPr lang="fr-FR" sz="1800" dirty="0" err="1">
                <a:solidFill>
                  <a:schemeClr val="tx1"/>
                </a:solidFill>
              </a:rPr>
              <a:t>Keralio</a:t>
            </a:r>
            <a:r>
              <a:rPr lang="fr-FR" sz="1800" dirty="0">
                <a:solidFill>
                  <a:schemeClr val="tx1"/>
                </a:solidFill>
              </a:rPr>
              <a:t> (ferme), Pont-l’Abbé, près de </a:t>
            </a:r>
            <a:r>
              <a:rPr lang="fr-FR" sz="1800" dirty="0" err="1">
                <a:solidFill>
                  <a:schemeClr val="tx1"/>
                </a:solidFill>
              </a:rPr>
              <a:t>Trevannec</a:t>
            </a:r>
            <a:r>
              <a:rPr lang="fr-FR" sz="1800" dirty="0">
                <a:solidFill>
                  <a:schemeClr val="tx1"/>
                </a:solidFill>
              </a:rPr>
              <a:t>.</a:t>
            </a:r>
          </a:p>
          <a:p>
            <a:pPr algn="just">
              <a:spcBef>
                <a:spcPts val="0"/>
              </a:spcBef>
              <a:buFont typeface="Arial" panose="020B0604020202020204" pitchFamily="34" charset="0"/>
              <a:buChar char="•"/>
            </a:pPr>
            <a:r>
              <a:rPr lang="fr-FR" sz="1800" dirty="0">
                <a:solidFill>
                  <a:schemeClr val="tx1"/>
                </a:solidFill>
              </a:rPr>
              <a:t> Epoque : Age du Fer, -400 → -300 ans avant JC</a:t>
            </a:r>
          </a:p>
          <a:p>
            <a:pPr algn="just">
              <a:spcBef>
                <a:spcPts val="0"/>
              </a:spcBef>
              <a:buFont typeface="Arial" panose="020B0604020202020204" pitchFamily="34" charset="0"/>
              <a:buChar char="•"/>
            </a:pPr>
            <a:r>
              <a:rPr lang="fr-FR" sz="1800" dirty="0">
                <a:solidFill>
                  <a:schemeClr val="tx1"/>
                </a:solidFill>
              </a:rPr>
              <a:t> Trouvée en 2001 à la </a:t>
            </a:r>
            <a:r>
              <a:rPr lang="fr-FR" sz="1800" dirty="0">
                <a:solidFill>
                  <a:srgbClr val="FF0000"/>
                </a:solidFill>
              </a:rPr>
              <a:t>Ornée et gravée de motifs proches de celle de </a:t>
            </a:r>
            <a:r>
              <a:rPr lang="fr-FR" sz="1800" dirty="0" err="1">
                <a:solidFill>
                  <a:srgbClr val="FF0000"/>
                </a:solidFill>
              </a:rPr>
              <a:t>Kermaria</a:t>
            </a:r>
            <a:endParaRPr lang="fr-FR" sz="1800" dirty="0">
              <a:solidFill>
                <a:srgbClr val="FF0000"/>
              </a:solidFill>
            </a:endParaRPr>
          </a:p>
          <a:p>
            <a:pPr algn="just">
              <a:spcBef>
                <a:spcPts val="0"/>
              </a:spcBef>
              <a:buFont typeface="Arial" panose="020B0604020202020204" pitchFamily="34" charset="0"/>
              <a:buChar char="•"/>
            </a:pPr>
            <a:r>
              <a:rPr lang="fr-FR" sz="1800" dirty="0">
                <a:solidFill>
                  <a:srgbClr val="FF0000"/>
                </a:solidFill>
              </a:rPr>
              <a:t> Hypothèse : Habitat protohistorique à </a:t>
            </a:r>
            <a:r>
              <a:rPr lang="fr-FR" sz="1800" dirty="0" err="1">
                <a:solidFill>
                  <a:srgbClr val="FF0000"/>
                </a:solidFill>
              </a:rPr>
              <a:t>Keralio</a:t>
            </a:r>
            <a:endParaRPr lang="fr-FR" sz="1800" dirty="0">
              <a:solidFill>
                <a:srgbClr val="FF0000"/>
              </a:solidFill>
            </a:endParaRPr>
          </a:p>
          <a:p>
            <a:pPr algn="just">
              <a:spcBef>
                <a:spcPts val="0"/>
              </a:spcBef>
            </a:pPr>
            <a:endParaRPr lang="fr-FR" sz="1800" dirty="0">
              <a:solidFill>
                <a:srgbClr val="FF0000"/>
              </a:solidFill>
            </a:endParaRPr>
          </a:p>
          <a:p>
            <a:pPr algn="just">
              <a:spcBef>
                <a:spcPts val="0"/>
              </a:spcBef>
              <a:buFont typeface="Arial" panose="020B0604020202020204" pitchFamily="34" charset="0"/>
              <a:buChar char="•"/>
            </a:pPr>
            <a:r>
              <a:rPr lang="fr-FR" sz="1800" b="1" dirty="0">
                <a:solidFill>
                  <a:schemeClr val="tx1"/>
                </a:solidFill>
              </a:rPr>
              <a:t> </a:t>
            </a:r>
            <a:r>
              <a:rPr lang="fr-FR" sz="1800" b="1" dirty="0" err="1">
                <a:solidFill>
                  <a:schemeClr val="tx1"/>
                </a:solidFill>
              </a:rPr>
              <a:t>Kerathur</a:t>
            </a:r>
            <a:r>
              <a:rPr lang="fr-FR" sz="1800" b="1" dirty="0">
                <a:solidFill>
                  <a:schemeClr val="tx1"/>
                </a:solidFill>
              </a:rPr>
              <a:t>, Le </a:t>
            </a:r>
            <a:r>
              <a:rPr lang="fr-FR" sz="1800" b="1" dirty="0" err="1">
                <a:solidFill>
                  <a:schemeClr val="tx1"/>
                </a:solidFill>
              </a:rPr>
              <a:t>Guerdy</a:t>
            </a:r>
            <a:endParaRPr lang="fr-FR" sz="1800" b="1" dirty="0">
              <a:solidFill>
                <a:schemeClr val="tx1"/>
              </a:solidFill>
            </a:endParaRPr>
          </a:p>
          <a:p>
            <a:pPr algn="just">
              <a:spcBef>
                <a:spcPts val="0"/>
              </a:spcBef>
              <a:buFont typeface="Arial" panose="020B0604020202020204" pitchFamily="34" charset="0"/>
              <a:buChar char="•"/>
            </a:pPr>
            <a:r>
              <a:rPr lang="fr-FR" sz="1800" dirty="0">
                <a:solidFill>
                  <a:schemeClr val="tx1"/>
                </a:solidFill>
              </a:rPr>
              <a:t> </a:t>
            </a:r>
            <a:r>
              <a:rPr lang="fr-FR" sz="1800" b="1" dirty="0">
                <a:solidFill>
                  <a:schemeClr val="tx1"/>
                </a:solidFill>
              </a:rPr>
              <a:t>Pierre de la Coutume (Le </a:t>
            </a:r>
            <a:r>
              <a:rPr lang="fr-FR" sz="1800" b="1" dirty="0" err="1">
                <a:solidFill>
                  <a:schemeClr val="tx1"/>
                </a:solidFill>
              </a:rPr>
              <a:t>Guerdy</a:t>
            </a:r>
            <a:r>
              <a:rPr lang="fr-FR" sz="1800" b="1" dirty="0">
                <a:solidFill>
                  <a:schemeClr val="tx1"/>
                </a:solidFill>
              </a:rPr>
              <a:t>)</a:t>
            </a:r>
          </a:p>
          <a:p>
            <a:pPr algn="just">
              <a:spcBef>
                <a:spcPts val="0"/>
              </a:spcBef>
              <a:buFont typeface="Arial" panose="020B0604020202020204" pitchFamily="34" charset="0"/>
              <a:buChar char="•"/>
            </a:pPr>
            <a:endParaRPr lang="fr-FR" sz="1800" b="1" dirty="0"/>
          </a:p>
          <a:p>
            <a:pPr algn="just">
              <a:spcBef>
                <a:spcPts val="0"/>
              </a:spcBef>
              <a:buFont typeface="Arial" panose="020B0604020202020204" pitchFamily="34" charset="0"/>
              <a:buChar char="•"/>
            </a:pPr>
            <a:endParaRPr lang="fr-FR" sz="1800" dirty="0">
              <a:solidFill>
                <a:srgbClr val="FF0000"/>
              </a:solidFill>
            </a:endParaRPr>
          </a:p>
          <a:p>
            <a:pPr algn="just">
              <a:spcBef>
                <a:spcPts val="0"/>
              </a:spcBef>
            </a:pPr>
            <a:endParaRPr lang="fr-FR" sz="1600" dirty="0">
              <a:solidFill>
                <a:schemeClr val="tx1"/>
              </a:solidFill>
            </a:endParaRPr>
          </a:p>
          <a:p>
            <a:pPr algn="just">
              <a:spcBef>
                <a:spcPts val="0"/>
              </a:spcBef>
              <a:buFont typeface="Arial" panose="020B0604020202020204" pitchFamily="34" charset="0"/>
              <a:buChar char="•"/>
            </a:pPr>
            <a:endParaRPr lang="fr-FR" sz="1600" dirty="0">
              <a:solidFill>
                <a:schemeClr val="tx1"/>
              </a:solidFill>
            </a:endParaRPr>
          </a:p>
          <a:p>
            <a:pPr algn="just">
              <a:spcBef>
                <a:spcPts val="0"/>
              </a:spcBef>
            </a:pPr>
            <a:endParaRPr lang="fr-FR" sz="1600" dirty="0">
              <a:solidFill>
                <a:schemeClr val="tx1"/>
              </a:solidFill>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9027" y="783533"/>
            <a:ext cx="3524973" cy="3312368"/>
          </a:xfrm>
          <a:prstGeom prst="rect">
            <a:avLst/>
          </a:prstGeom>
        </p:spPr>
      </p:pic>
      <p:pic>
        <p:nvPicPr>
          <p:cNvPr id="6" name="Image 5" descr="C:\Users\pv110859\Music\vanux\_pont\Stèle de Keralio en Pont l'Abbé-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95625" y="4065503"/>
            <a:ext cx="1810544" cy="2792497"/>
          </a:xfrm>
          <a:prstGeom prst="rect">
            <a:avLst/>
          </a:prstGeom>
          <a:noFill/>
          <a:ln>
            <a:noFill/>
          </a:ln>
        </p:spPr>
      </p:pic>
      <p:grpSp>
        <p:nvGrpSpPr>
          <p:cNvPr id="8" name="Groupe 7"/>
          <p:cNvGrpSpPr/>
          <p:nvPr/>
        </p:nvGrpSpPr>
        <p:grpSpPr>
          <a:xfrm>
            <a:off x="5076056" y="1072993"/>
            <a:ext cx="1219080" cy="1374194"/>
            <a:chOff x="4860032" y="836712"/>
            <a:chExt cx="1219080" cy="1374194"/>
          </a:xfrm>
        </p:grpSpPr>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836712"/>
              <a:ext cx="1219080" cy="1374194"/>
            </a:xfrm>
            <a:prstGeom prst="rect">
              <a:avLst/>
            </a:prstGeom>
          </p:spPr>
        </p:pic>
        <p:sp>
          <p:nvSpPr>
            <p:cNvPr id="5" name="Ellipse 4"/>
            <p:cNvSpPr/>
            <p:nvPr/>
          </p:nvSpPr>
          <p:spPr>
            <a:xfrm>
              <a:off x="5508104" y="1340768"/>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4" name="ZoneTexte 13"/>
          <p:cNvSpPr txBox="1"/>
          <p:nvPr/>
        </p:nvSpPr>
        <p:spPr>
          <a:xfrm>
            <a:off x="8639944" y="6525344"/>
            <a:ext cx="504056" cy="369332"/>
          </a:xfrm>
          <a:prstGeom prst="rect">
            <a:avLst/>
          </a:prstGeom>
          <a:noFill/>
        </p:spPr>
        <p:txBody>
          <a:bodyPr wrap="square" rtlCol="0">
            <a:spAutoFit/>
          </a:bodyPr>
          <a:lstStyle/>
          <a:p>
            <a:r>
              <a:rPr lang="fr-FR" dirty="0"/>
              <a:t>19</a:t>
            </a:r>
          </a:p>
        </p:txBody>
      </p:sp>
      <p:pic>
        <p:nvPicPr>
          <p:cNvPr id="10" name="Image 9"/>
          <p:cNvPicPr>
            <a:picLocks noChangeAspect="1"/>
          </p:cNvPicPr>
          <p:nvPr/>
        </p:nvPicPr>
        <p:blipFill>
          <a:blip r:embed="rId5"/>
          <a:stretch>
            <a:fillRect/>
          </a:stretch>
        </p:blipFill>
        <p:spPr>
          <a:xfrm>
            <a:off x="4991562" y="5157192"/>
            <a:ext cx="2185944" cy="1656184"/>
          </a:xfrm>
          <a:prstGeom prst="rect">
            <a:avLst/>
          </a:prstGeom>
        </p:spPr>
      </p:pic>
    </p:spTree>
    <p:extLst>
      <p:ext uri="{BB962C8B-B14F-4D97-AF65-F5344CB8AC3E}">
        <p14:creationId xmlns:p14="http://schemas.microsoft.com/office/powerpoint/2010/main" val="2718956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24744"/>
          </a:xfrm>
        </p:spPr>
        <p:txBody>
          <a:bodyPr>
            <a:normAutofit/>
          </a:bodyPr>
          <a:lstStyle/>
          <a:p>
            <a:r>
              <a:rPr lang="fr-FR" sz="3200" b="1" dirty="0"/>
              <a:t>Pont-l’Abbé - Archéologie - Protohistoire </a:t>
            </a:r>
            <a:br>
              <a:rPr lang="fr-FR" sz="3200" b="1" dirty="0"/>
            </a:br>
            <a:r>
              <a:rPr lang="fr-FR" sz="3200" b="1" dirty="0"/>
              <a:t>- Les monuments de l’Age de Fer</a:t>
            </a:r>
            <a:endParaRPr lang="fr-FR" sz="3200" dirty="0"/>
          </a:p>
        </p:txBody>
      </p:sp>
      <p:sp>
        <p:nvSpPr>
          <p:cNvPr id="3" name="Espace réservé du contenu 2"/>
          <p:cNvSpPr>
            <a:spLocks noGrp="1"/>
          </p:cNvSpPr>
          <p:nvPr>
            <p:ph idx="1"/>
          </p:nvPr>
        </p:nvSpPr>
        <p:spPr>
          <a:xfrm>
            <a:off x="179512" y="1412776"/>
            <a:ext cx="6984776" cy="4608512"/>
          </a:xfrm>
        </p:spPr>
        <p:txBody>
          <a:bodyPr>
            <a:normAutofit fontScale="47500" lnSpcReduction="20000"/>
          </a:bodyPr>
          <a:lstStyle/>
          <a:p>
            <a:pPr marL="0" indent="0" algn="just">
              <a:lnSpc>
                <a:spcPct val="120000"/>
              </a:lnSpc>
              <a:spcBef>
                <a:spcPts val="0"/>
              </a:spcBef>
            </a:pPr>
            <a:r>
              <a:rPr lang="fr-FR" sz="4500" b="1" dirty="0"/>
              <a:t> </a:t>
            </a:r>
            <a:r>
              <a:rPr lang="fr-FR" sz="4500" b="1" dirty="0" err="1"/>
              <a:t>Poulleach</a:t>
            </a:r>
            <a:endParaRPr lang="fr-FR" sz="4500" b="1" dirty="0"/>
          </a:p>
          <a:p>
            <a:pPr marL="0" indent="0" algn="just">
              <a:lnSpc>
                <a:spcPct val="120000"/>
              </a:lnSpc>
              <a:spcBef>
                <a:spcPts val="0"/>
              </a:spcBef>
            </a:pPr>
            <a:r>
              <a:rPr lang="fr-FR" sz="4500" dirty="0"/>
              <a:t> Localisation : Pont l’Abbé, </a:t>
            </a:r>
            <a:r>
              <a:rPr lang="fr-FR" sz="4500" dirty="0" err="1"/>
              <a:t>Poulleach</a:t>
            </a:r>
            <a:endParaRPr lang="fr-FR" sz="4500" dirty="0"/>
          </a:p>
          <a:p>
            <a:pPr marL="0" indent="0" algn="just">
              <a:lnSpc>
                <a:spcPct val="120000"/>
              </a:lnSpc>
              <a:spcBef>
                <a:spcPts val="0"/>
              </a:spcBef>
            </a:pPr>
            <a:r>
              <a:rPr lang="fr-FR" sz="4500" dirty="0"/>
              <a:t> Désignation : </a:t>
            </a:r>
            <a:r>
              <a:rPr lang="fr-FR" sz="4500" dirty="0" err="1"/>
              <a:t>Poulleach</a:t>
            </a:r>
            <a:r>
              <a:rPr lang="fr-FR" sz="4500" dirty="0"/>
              <a:t>, </a:t>
            </a:r>
            <a:r>
              <a:rPr lang="fr-FR" sz="4500" dirty="0" err="1"/>
              <a:t>Poulleac’h</a:t>
            </a:r>
            <a:r>
              <a:rPr lang="fr-FR" sz="4500" dirty="0"/>
              <a:t>, </a:t>
            </a:r>
            <a:r>
              <a:rPr lang="fr-FR" sz="4500" dirty="0" err="1"/>
              <a:t>Poul</a:t>
            </a:r>
            <a:r>
              <a:rPr lang="fr-FR" sz="4500" dirty="0"/>
              <a:t>-Leach</a:t>
            </a:r>
          </a:p>
          <a:p>
            <a:pPr marL="0" indent="0" algn="just">
              <a:lnSpc>
                <a:spcPct val="120000"/>
              </a:lnSpc>
              <a:spcBef>
                <a:spcPts val="0"/>
              </a:spcBef>
            </a:pPr>
            <a:r>
              <a:rPr lang="fr-FR" sz="4500" dirty="0"/>
              <a:t> </a:t>
            </a:r>
            <a:r>
              <a:rPr lang="fr-FR" sz="4500" b="1" dirty="0"/>
              <a:t>Souterrain de </a:t>
            </a:r>
            <a:r>
              <a:rPr lang="fr-FR" sz="4500" b="1" dirty="0" err="1"/>
              <a:t>Poul</a:t>
            </a:r>
            <a:r>
              <a:rPr lang="fr-FR" sz="4500" b="1" dirty="0"/>
              <a:t>-Leach</a:t>
            </a:r>
            <a:r>
              <a:rPr lang="fr-FR" sz="4500" dirty="0"/>
              <a:t> </a:t>
            </a:r>
          </a:p>
          <a:p>
            <a:pPr marL="0" indent="0" algn="just">
              <a:lnSpc>
                <a:spcPct val="120000"/>
              </a:lnSpc>
              <a:spcBef>
                <a:spcPts val="0"/>
              </a:spcBef>
            </a:pPr>
            <a:r>
              <a:rPr lang="fr-FR" sz="4500" dirty="0"/>
              <a:t> Article </a:t>
            </a:r>
            <a:r>
              <a:rPr lang="fr-FR" sz="4500" dirty="0">
                <a:solidFill>
                  <a:srgbClr val="0000FF"/>
                </a:solidFill>
              </a:rPr>
              <a:t>« Le souterrain de </a:t>
            </a:r>
            <a:r>
              <a:rPr lang="fr-FR" sz="4500" dirty="0" err="1">
                <a:solidFill>
                  <a:srgbClr val="0000FF"/>
                </a:solidFill>
              </a:rPr>
              <a:t>Poul</a:t>
            </a:r>
            <a:r>
              <a:rPr lang="fr-FR" sz="4500" dirty="0">
                <a:solidFill>
                  <a:srgbClr val="0000FF"/>
                </a:solidFill>
              </a:rPr>
              <a:t> Leach à Pont-l'Abbé » </a:t>
            </a:r>
            <a:r>
              <a:rPr lang="fr-FR" sz="4500" dirty="0"/>
              <a:t>(</a:t>
            </a:r>
            <a:r>
              <a:rPr lang="fr-FR" sz="4500" dirty="0">
                <a:solidFill>
                  <a:srgbClr val="0000FF"/>
                </a:solidFill>
              </a:rPr>
              <a:t>GOULETQUER 1983</a:t>
            </a:r>
            <a:r>
              <a:rPr lang="fr-FR" sz="4500" dirty="0"/>
              <a:t>)</a:t>
            </a:r>
          </a:p>
          <a:p>
            <a:pPr marL="0" indent="0" algn="just">
              <a:lnSpc>
                <a:spcPct val="120000"/>
              </a:lnSpc>
              <a:spcBef>
                <a:spcPts val="0"/>
              </a:spcBef>
            </a:pPr>
            <a:r>
              <a:rPr lang="fr-FR" sz="4500" dirty="0"/>
              <a:t> Epoque : daté de la transition premier – second Ages du Fer (</a:t>
            </a:r>
            <a:r>
              <a:rPr lang="fr-FR" sz="4500" dirty="0">
                <a:solidFill>
                  <a:srgbClr val="0000FF"/>
                </a:solidFill>
              </a:rPr>
              <a:t>GOULETQUER 1983</a:t>
            </a:r>
            <a:r>
              <a:rPr lang="fr-FR" sz="4500" dirty="0"/>
              <a:t>)</a:t>
            </a:r>
            <a:endParaRPr lang="fr-FR" sz="4500" dirty="0">
              <a:solidFill>
                <a:srgbClr val="0000FF"/>
              </a:solidFill>
            </a:endParaRPr>
          </a:p>
          <a:p>
            <a:pPr marL="0" indent="0" algn="just">
              <a:lnSpc>
                <a:spcPct val="120000"/>
              </a:lnSpc>
              <a:spcBef>
                <a:spcPts val="0"/>
              </a:spcBef>
            </a:pPr>
            <a:endParaRPr lang="fr-FR" sz="4500" dirty="0"/>
          </a:p>
          <a:p>
            <a:pPr marL="0" indent="0" algn="just">
              <a:lnSpc>
                <a:spcPct val="120000"/>
              </a:lnSpc>
              <a:spcBef>
                <a:spcPts val="0"/>
              </a:spcBef>
            </a:pPr>
            <a:r>
              <a:rPr lang="fr-FR" sz="4500" dirty="0"/>
              <a:t> </a:t>
            </a:r>
            <a:r>
              <a:rPr lang="fr-FR" sz="4500" b="1" dirty="0"/>
              <a:t>Le </a:t>
            </a:r>
            <a:r>
              <a:rPr lang="fr-FR" sz="4500" b="1" dirty="0" err="1"/>
              <a:t>Guiric</a:t>
            </a:r>
            <a:endParaRPr lang="fr-FR" sz="4500" b="1" dirty="0"/>
          </a:p>
          <a:p>
            <a:pPr marL="0" indent="0" algn="just">
              <a:lnSpc>
                <a:spcPct val="120000"/>
              </a:lnSpc>
              <a:spcBef>
                <a:spcPts val="0"/>
              </a:spcBef>
            </a:pPr>
            <a:r>
              <a:rPr lang="fr-FR" sz="4500" dirty="0"/>
              <a:t> Localisation : Pont l’Abbé, Le </a:t>
            </a:r>
            <a:r>
              <a:rPr lang="fr-FR" sz="4500" dirty="0" err="1"/>
              <a:t>Guiric</a:t>
            </a:r>
            <a:endParaRPr lang="fr-FR" sz="4500" b="1" dirty="0"/>
          </a:p>
          <a:p>
            <a:pPr marL="0" indent="0" algn="just">
              <a:lnSpc>
                <a:spcPct val="120000"/>
              </a:lnSpc>
              <a:spcBef>
                <a:spcPts val="0"/>
              </a:spcBef>
            </a:pPr>
            <a:r>
              <a:rPr lang="fr-FR" sz="4500" dirty="0"/>
              <a:t> </a:t>
            </a:r>
            <a:r>
              <a:rPr lang="fr-FR" sz="4500" b="1" dirty="0"/>
              <a:t>Menhir du </a:t>
            </a:r>
            <a:r>
              <a:rPr lang="fr-FR" sz="4500" b="1" dirty="0" err="1"/>
              <a:t>Guiric</a:t>
            </a:r>
            <a:endParaRPr lang="fr-FR" sz="4500" b="1" dirty="0"/>
          </a:p>
          <a:p>
            <a:pPr marL="0" indent="0" algn="just">
              <a:lnSpc>
                <a:spcPct val="120000"/>
              </a:lnSpc>
              <a:spcBef>
                <a:spcPts val="0"/>
              </a:spcBef>
            </a:pPr>
            <a:r>
              <a:rPr lang="fr-FR" sz="4500" dirty="0"/>
              <a:t> rue du Menhir</a:t>
            </a:r>
          </a:p>
          <a:p>
            <a:endParaRPr lang="fr-FR" sz="4500" dirty="0"/>
          </a:p>
        </p:txBody>
      </p:sp>
      <p:grpSp>
        <p:nvGrpSpPr>
          <p:cNvPr id="4" name="Groupe 3"/>
          <p:cNvGrpSpPr/>
          <p:nvPr/>
        </p:nvGrpSpPr>
        <p:grpSpPr>
          <a:xfrm>
            <a:off x="7452320" y="2492896"/>
            <a:ext cx="1219080" cy="1374194"/>
            <a:chOff x="3975134" y="3356992"/>
            <a:chExt cx="1219080" cy="1374194"/>
          </a:xfrm>
        </p:grpSpPr>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5134" y="3356992"/>
              <a:ext cx="1219080" cy="1374194"/>
            </a:xfrm>
            <a:prstGeom prst="rect">
              <a:avLst/>
            </a:prstGeom>
          </p:spPr>
        </p:pic>
        <p:sp>
          <p:nvSpPr>
            <p:cNvPr id="6" name="Ellipse 5"/>
            <p:cNvSpPr/>
            <p:nvPr/>
          </p:nvSpPr>
          <p:spPr>
            <a:xfrm>
              <a:off x="4355976" y="3782248"/>
              <a:ext cx="122312" cy="12231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ZoneTexte 6"/>
          <p:cNvSpPr txBox="1"/>
          <p:nvPr/>
        </p:nvSpPr>
        <p:spPr>
          <a:xfrm>
            <a:off x="8639944" y="6488668"/>
            <a:ext cx="504056" cy="369332"/>
          </a:xfrm>
          <a:prstGeom prst="rect">
            <a:avLst/>
          </a:prstGeom>
          <a:noFill/>
        </p:spPr>
        <p:txBody>
          <a:bodyPr wrap="square" rtlCol="0">
            <a:spAutoFit/>
          </a:bodyPr>
          <a:lstStyle/>
          <a:p>
            <a:r>
              <a:rPr lang="fr-FR" dirty="0"/>
              <a:t>20</a:t>
            </a:r>
          </a:p>
        </p:txBody>
      </p:sp>
    </p:spTree>
    <p:extLst>
      <p:ext uri="{BB962C8B-B14F-4D97-AF65-F5344CB8AC3E}">
        <p14:creationId xmlns:p14="http://schemas.microsoft.com/office/powerpoint/2010/main" val="2619940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3911"/>
            <a:ext cx="9144000" cy="1032784"/>
          </a:xfrm>
        </p:spPr>
        <p:txBody>
          <a:bodyPr>
            <a:normAutofit/>
          </a:bodyPr>
          <a:lstStyle/>
          <a:p>
            <a:r>
              <a:rPr lang="fr-FR" sz="2800" b="1" dirty="0" err="1"/>
              <a:t>Plonivel</a:t>
            </a:r>
            <a:r>
              <a:rPr lang="fr-FR" sz="2800" b="1" dirty="0"/>
              <a:t> - Archéologie - Préhistoire/Protohistoire </a:t>
            </a:r>
            <a:br>
              <a:rPr lang="fr-FR" sz="2800" b="1" dirty="0"/>
            </a:br>
            <a:r>
              <a:rPr lang="fr-FR" sz="2800" b="1" dirty="0"/>
              <a:t>- Les monuments d’époque indéterminée</a:t>
            </a:r>
            <a:endParaRPr lang="fr-FR" sz="2800" dirty="0"/>
          </a:p>
        </p:txBody>
      </p:sp>
      <p:sp>
        <p:nvSpPr>
          <p:cNvPr id="3" name="Sous-titre 2"/>
          <p:cNvSpPr>
            <a:spLocks noGrp="1"/>
          </p:cNvSpPr>
          <p:nvPr>
            <p:ph type="subTitle" idx="1"/>
          </p:nvPr>
        </p:nvSpPr>
        <p:spPr>
          <a:xfrm>
            <a:off x="179512" y="1628800"/>
            <a:ext cx="4968552" cy="4824536"/>
          </a:xfrm>
        </p:spPr>
        <p:txBody>
          <a:bodyPr>
            <a:normAutofit fontScale="62500" lnSpcReduction="20000"/>
          </a:bodyPr>
          <a:lstStyle/>
          <a:p>
            <a:pPr algn="just">
              <a:lnSpc>
                <a:spcPct val="120000"/>
              </a:lnSpc>
              <a:spcBef>
                <a:spcPts val="0"/>
              </a:spcBef>
              <a:buFont typeface="Arial" panose="020B0604020202020204" pitchFamily="34" charset="0"/>
              <a:buChar char="•"/>
            </a:pPr>
            <a:r>
              <a:rPr lang="fr-FR" sz="2800" b="1" dirty="0">
                <a:solidFill>
                  <a:schemeClr val="tx1"/>
                </a:solidFill>
              </a:rPr>
              <a:t> </a:t>
            </a:r>
            <a:r>
              <a:rPr lang="fr-FR" sz="2900" b="1" dirty="0">
                <a:solidFill>
                  <a:schemeClr val="tx1"/>
                </a:solidFill>
              </a:rPr>
              <a:t>Menhir</a:t>
            </a:r>
            <a:r>
              <a:rPr lang="fr-FR" sz="2800" b="1" dirty="0">
                <a:solidFill>
                  <a:schemeClr val="tx1"/>
                </a:solidFill>
              </a:rPr>
              <a:t> de </a:t>
            </a:r>
            <a:r>
              <a:rPr lang="fr-FR" sz="2800" b="1" dirty="0" err="1">
                <a:solidFill>
                  <a:schemeClr val="tx1"/>
                </a:solidFill>
              </a:rPr>
              <a:t>Kerdalaë-Plonivel</a:t>
            </a:r>
            <a:endParaRPr lang="fr-FR" sz="2800" b="1" dirty="0">
              <a:solidFill>
                <a:schemeClr val="tx1"/>
              </a:solidFill>
            </a:endParaRPr>
          </a:p>
          <a:p>
            <a:pPr algn="just">
              <a:lnSpc>
                <a:spcPct val="120000"/>
              </a:lnSpc>
              <a:spcBef>
                <a:spcPts val="0"/>
              </a:spcBef>
              <a:buFont typeface="Arial" panose="020B0604020202020204" pitchFamily="34" charset="0"/>
              <a:buChar char="•"/>
            </a:pPr>
            <a:r>
              <a:rPr lang="fr-FR" sz="2400" b="1" dirty="0">
                <a:solidFill>
                  <a:schemeClr val="tx1"/>
                </a:solidFill>
              </a:rPr>
              <a:t> </a:t>
            </a:r>
            <a:r>
              <a:rPr lang="fr-FR" sz="2600" dirty="0">
                <a:solidFill>
                  <a:schemeClr val="tx1"/>
                </a:solidFill>
              </a:rPr>
              <a:t>Localisation : </a:t>
            </a:r>
            <a:r>
              <a:rPr lang="fr-FR" sz="2600" dirty="0" err="1">
                <a:solidFill>
                  <a:schemeClr val="tx1"/>
                </a:solidFill>
              </a:rPr>
              <a:t>Plonivel</a:t>
            </a:r>
            <a:r>
              <a:rPr lang="fr-FR" sz="2600" dirty="0">
                <a:solidFill>
                  <a:schemeClr val="tx1"/>
                </a:solidFill>
              </a:rPr>
              <a:t>, </a:t>
            </a:r>
            <a:r>
              <a:rPr lang="fr-FR" sz="2600" dirty="0" err="1">
                <a:solidFill>
                  <a:schemeClr val="tx1"/>
                </a:solidFill>
              </a:rPr>
              <a:t>Kerdalaë-Plonivel</a:t>
            </a:r>
            <a:r>
              <a:rPr lang="fr-FR" sz="2600" dirty="0">
                <a:solidFill>
                  <a:schemeClr val="tx1"/>
                </a:solidFill>
              </a:rPr>
              <a:t>.</a:t>
            </a:r>
          </a:p>
          <a:p>
            <a:pPr algn="just">
              <a:lnSpc>
                <a:spcPct val="120000"/>
              </a:lnSpc>
              <a:spcBef>
                <a:spcPts val="0"/>
              </a:spcBef>
              <a:buFont typeface="Arial" panose="020B0604020202020204" pitchFamily="34" charset="0"/>
              <a:buChar char="•"/>
            </a:pPr>
            <a:r>
              <a:rPr lang="fr-FR" sz="2600" dirty="0">
                <a:solidFill>
                  <a:schemeClr val="tx1"/>
                </a:solidFill>
              </a:rPr>
              <a:t> Epoque : indéterminée (?)</a:t>
            </a:r>
          </a:p>
          <a:p>
            <a:pPr algn="just">
              <a:lnSpc>
                <a:spcPct val="120000"/>
              </a:lnSpc>
              <a:spcBef>
                <a:spcPts val="0"/>
              </a:spcBef>
              <a:buFont typeface="Arial" panose="020B0604020202020204" pitchFamily="34" charset="0"/>
              <a:buChar char="•"/>
            </a:pPr>
            <a:r>
              <a:rPr lang="fr-FR" sz="2600" dirty="0">
                <a:solidFill>
                  <a:schemeClr val="tx1"/>
                </a:solidFill>
              </a:rPr>
              <a:t> Entre </a:t>
            </a:r>
            <a:r>
              <a:rPr lang="fr-FR" sz="2600" dirty="0" err="1">
                <a:solidFill>
                  <a:schemeClr val="tx1"/>
                </a:solidFill>
              </a:rPr>
              <a:t>Plonivel</a:t>
            </a:r>
            <a:r>
              <a:rPr lang="fr-FR" sz="2600" dirty="0">
                <a:solidFill>
                  <a:schemeClr val="tx1"/>
                </a:solidFill>
              </a:rPr>
              <a:t> et </a:t>
            </a:r>
            <a:r>
              <a:rPr lang="fr-FR" sz="2600" dirty="0" err="1">
                <a:solidFill>
                  <a:schemeClr val="tx1"/>
                </a:solidFill>
              </a:rPr>
              <a:t>Brémoguer</a:t>
            </a:r>
            <a:endParaRPr lang="fr-FR" sz="2600" dirty="0">
              <a:solidFill>
                <a:schemeClr val="tx1"/>
              </a:solidFill>
            </a:endParaRPr>
          </a:p>
          <a:p>
            <a:pPr algn="just">
              <a:lnSpc>
                <a:spcPct val="120000"/>
              </a:lnSpc>
              <a:spcBef>
                <a:spcPts val="0"/>
              </a:spcBef>
              <a:buFont typeface="Arial" panose="020B0604020202020204" pitchFamily="34" charset="0"/>
              <a:buChar char="•"/>
            </a:pPr>
            <a:r>
              <a:rPr lang="fr-FR" sz="2600" dirty="0">
                <a:solidFill>
                  <a:schemeClr val="tx1"/>
                </a:solidFill>
              </a:rPr>
              <a:t> Menhir couché</a:t>
            </a:r>
          </a:p>
          <a:p>
            <a:pPr algn="just">
              <a:lnSpc>
                <a:spcPct val="120000"/>
              </a:lnSpc>
              <a:spcBef>
                <a:spcPts val="0"/>
              </a:spcBef>
              <a:buFont typeface="Arial" panose="020B0604020202020204" pitchFamily="34" charset="0"/>
              <a:buChar char="•"/>
            </a:pPr>
            <a:r>
              <a:rPr lang="fr-FR" sz="2600" dirty="0">
                <a:solidFill>
                  <a:schemeClr val="tx1"/>
                </a:solidFill>
              </a:rPr>
              <a:t> Fragment d'un menhir abattu et débité dans le village</a:t>
            </a:r>
          </a:p>
          <a:p>
            <a:pPr algn="just">
              <a:lnSpc>
                <a:spcPct val="120000"/>
              </a:lnSpc>
              <a:spcBef>
                <a:spcPts val="0"/>
              </a:spcBef>
              <a:buFont typeface="Arial" panose="020B0604020202020204" pitchFamily="34" charset="0"/>
              <a:buChar char="•"/>
            </a:pPr>
            <a:r>
              <a:rPr lang="fr-FR" sz="2600" dirty="0">
                <a:solidFill>
                  <a:schemeClr val="tx1"/>
                </a:solidFill>
              </a:rPr>
              <a:t> Ce menhir a fait l’objet d’une réutilisation contemporaine puisqu’une grange s’était construite en utilisant ce menhir comme mur latéral. C’est lors de la démolition de cette grange, dans les années 1970, que ce menhir a été redécouvert. Ce menhir a une forme semi-ovoïdale irrégulière qui présente une face bombée vers le sol et une face plane vers le ciel, il présente quelques traces de débitage.</a:t>
            </a:r>
          </a:p>
          <a:p>
            <a:pPr algn="just">
              <a:lnSpc>
                <a:spcPct val="120000"/>
              </a:lnSpc>
              <a:spcBef>
                <a:spcPts val="0"/>
              </a:spcBef>
              <a:buFont typeface="Arial" panose="020B0604020202020204" pitchFamily="34" charset="0"/>
              <a:buChar char="•"/>
            </a:pPr>
            <a:r>
              <a:rPr lang="fr-FR" sz="2600" dirty="0">
                <a:solidFill>
                  <a:schemeClr val="tx1"/>
                </a:solidFill>
              </a:rPr>
              <a:t> A 30 m environ du menhir, à gauche, une stèle gauloise.</a:t>
            </a:r>
          </a:p>
          <a:p>
            <a:pPr algn="just">
              <a:lnSpc>
                <a:spcPct val="120000"/>
              </a:lnSpc>
              <a:spcBef>
                <a:spcPts val="0"/>
              </a:spcBef>
            </a:pPr>
            <a:endParaRPr lang="fr-FR" sz="2600" b="1" dirty="0">
              <a:solidFill>
                <a:srgbClr val="FF0000"/>
              </a:solidFill>
            </a:endParaRPr>
          </a:p>
          <a:p>
            <a:endParaRPr lang="fr-FR" dirty="0"/>
          </a:p>
        </p:txBody>
      </p:sp>
      <p:pic>
        <p:nvPicPr>
          <p:cNvPr id="4" name="Picture 2" descr="C:\__Loctudy\_Loctudy - Livre Vanuxeem\_CONFERENCE\MENHIR COUCHÉ DE KERDALAË-PLONIVEL.jpg"/>
          <p:cNvPicPr>
            <a:picLocks noChangeAspect="1" noChangeArrowheads="1"/>
          </p:cNvPicPr>
          <p:nvPr/>
        </p:nvPicPr>
        <p:blipFill>
          <a:blip r:embed="rId2" cstate="print"/>
          <a:srcRect/>
          <a:stretch>
            <a:fillRect/>
          </a:stretch>
        </p:blipFill>
        <p:spPr bwMode="auto">
          <a:xfrm>
            <a:off x="5269260" y="1700808"/>
            <a:ext cx="3456384" cy="2304256"/>
          </a:xfrm>
          <a:prstGeom prst="rect">
            <a:avLst/>
          </a:prstGeom>
          <a:noFill/>
        </p:spPr>
      </p:pic>
      <p:grpSp>
        <p:nvGrpSpPr>
          <p:cNvPr id="7" name="Groupe 6"/>
          <p:cNvGrpSpPr/>
          <p:nvPr/>
        </p:nvGrpSpPr>
        <p:grpSpPr>
          <a:xfrm>
            <a:off x="5269260" y="1268760"/>
            <a:ext cx="1219080" cy="1374194"/>
            <a:chOff x="5269260" y="1268760"/>
            <a:chExt cx="1219080" cy="1374194"/>
          </a:xfrm>
        </p:grpSpPr>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9260" y="1268760"/>
              <a:ext cx="1219080" cy="1374194"/>
            </a:xfrm>
            <a:prstGeom prst="rect">
              <a:avLst/>
            </a:prstGeom>
          </p:spPr>
        </p:pic>
        <p:sp>
          <p:nvSpPr>
            <p:cNvPr id="6" name="Ellipse 5"/>
            <p:cNvSpPr/>
            <p:nvPr/>
          </p:nvSpPr>
          <p:spPr>
            <a:xfrm>
              <a:off x="5885328" y="2276872"/>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ZoneTexte 7"/>
          <p:cNvSpPr txBox="1"/>
          <p:nvPr/>
        </p:nvSpPr>
        <p:spPr>
          <a:xfrm>
            <a:off x="8614564" y="6421725"/>
            <a:ext cx="504056" cy="369332"/>
          </a:xfrm>
          <a:prstGeom prst="rect">
            <a:avLst/>
          </a:prstGeom>
          <a:noFill/>
        </p:spPr>
        <p:txBody>
          <a:bodyPr wrap="square" rtlCol="0">
            <a:spAutoFit/>
          </a:bodyPr>
          <a:lstStyle/>
          <a:p>
            <a:r>
              <a:rPr lang="fr-FR" dirty="0"/>
              <a:t>21</a:t>
            </a:r>
          </a:p>
        </p:txBody>
      </p:sp>
    </p:spTree>
    <p:extLst>
      <p:ext uri="{BB962C8B-B14F-4D97-AF65-F5344CB8AC3E}">
        <p14:creationId xmlns:p14="http://schemas.microsoft.com/office/powerpoint/2010/main" val="3414605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908720"/>
          </a:xfrm>
        </p:spPr>
        <p:txBody>
          <a:bodyPr>
            <a:noAutofit/>
          </a:bodyPr>
          <a:lstStyle/>
          <a:p>
            <a:r>
              <a:rPr lang="fr-FR" sz="2800" b="1" dirty="0" err="1"/>
              <a:t>Plobannalec-Lesconil</a:t>
            </a:r>
            <a:r>
              <a:rPr lang="fr-FR" sz="2800" b="1" dirty="0"/>
              <a:t> - Archéologie - Préhistoire </a:t>
            </a:r>
            <a:br>
              <a:rPr lang="fr-FR" sz="2800" b="1" dirty="0"/>
            </a:br>
            <a:r>
              <a:rPr lang="fr-FR" sz="2800" b="1" dirty="0"/>
              <a:t>- Les monuments du Néolithique</a:t>
            </a:r>
            <a:endParaRPr lang="fr-FR" sz="2800" dirty="0"/>
          </a:p>
        </p:txBody>
      </p:sp>
      <p:sp>
        <p:nvSpPr>
          <p:cNvPr id="3" name="Sous-titre 2"/>
          <p:cNvSpPr>
            <a:spLocks noGrp="1"/>
          </p:cNvSpPr>
          <p:nvPr>
            <p:ph type="subTitle" idx="1"/>
          </p:nvPr>
        </p:nvSpPr>
        <p:spPr>
          <a:xfrm>
            <a:off x="107504" y="764704"/>
            <a:ext cx="6264696" cy="6093296"/>
          </a:xfrm>
        </p:spPr>
        <p:txBody>
          <a:bodyPr>
            <a:noAutofit/>
          </a:bodyPr>
          <a:lstStyle/>
          <a:p>
            <a:pPr algn="just">
              <a:lnSpc>
                <a:spcPct val="120000"/>
              </a:lnSpc>
              <a:spcBef>
                <a:spcPts val="0"/>
              </a:spcBef>
              <a:buFont typeface="Arial" panose="020B0604020202020204" pitchFamily="34" charset="0"/>
              <a:buChar char="•"/>
            </a:pPr>
            <a:r>
              <a:rPr lang="fr-FR" sz="1500" b="1" dirty="0">
                <a:solidFill>
                  <a:schemeClr val="tx1"/>
                </a:solidFill>
              </a:rPr>
              <a:t> Site de </a:t>
            </a:r>
            <a:r>
              <a:rPr lang="fr-FR" sz="1500" b="1" dirty="0" err="1">
                <a:solidFill>
                  <a:schemeClr val="tx1"/>
                </a:solidFill>
              </a:rPr>
              <a:t>Quélarn</a:t>
            </a:r>
            <a:endParaRPr lang="fr-FR" sz="1500" b="1" dirty="0">
              <a:solidFill>
                <a:schemeClr val="tx1"/>
              </a:solidFill>
            </a:endParaRPr>
          </a:p>
          <a:p>
            <a:pPr algn="just">
              <a:lnSpc>
                <a:spcPct val="120000"/>
              </a:lnSpc>
              <a:spcBef>
                <a:spcPts val="0"/>
              </a:spcBef>
              <a:buFont typeface="Arial" panose="020B0604020202020204" pitchFamily="34" charset="0"/>
              <a:buChar char="•"/>
            </a:pPr>
            <a:r>
              <a:rPr lang="fr-FR" sz="1500" b="1" dirty="0">
                <a:solidFill>
                  <a:schemeClr val="tx1"/>
                </a:solidFill>
              </a:rPr>
              <a:t> Cairn, Dolmen et petit menhir de </a:t>
            </a:r>
            <a:r>
              <a:rPr lang="fr-FR" sz="1500" b="1" dirty="0" err="1">
                <a:solidFill>
                  <a:schemeClr val="tx1"/>
                </a:solidFill>
              </a:rPr>
              <a:t>Quélarn</a:t>
            </a:r>
            <a:endParaRPr lang="fr-FR" sz="1500" b="1" dirty="0">
              <a:solidFill>
                <a:schemeClr val="tx1"/>
              </a:solidFill>
            </a:endParaRPr>
          </a:p>
          <a:p>
            <a:pPr algn="just">
              <a:lnSpc>
                <a:spcPct val="120000"/>
              </a:lnSpc>
              <a:spcBef>
                <a:spcPts val="0"/>
              </a:spcBef>
              <a:buFont typeface="Arial" panose="020B0604020202020204" pitchFamily="34" charset="0"/>
              <a:buChar char="•"/>
            </a:pPr>
            <a:r>
              <a:rPr lang="fr-FR" sz="1500" dirty="0">
                <a:solidFill>
                  <a:schemeClr val="tx1"/>
                </a:solidFill>
              </a:rPr>
              <a:t> Localisation : à l’Ouest de la commune de </a:t>
            </a:r>
            <a:r>
              <a:rPr lang="fr-FR" sz="1500" dirty="0" err="1">
                <a:solidFill>
                  <a:schemeClr val="tx1"/>
                </a:solidFill>
              </a:rPr>
              <a:t>Plobannalec-Lesconil</a:t>
            </a:r>
            <a:endParaRPr lang="fr-FR" sz="1500" dirty="0">
              <a:solidFill>
                <a:schemeClr val="tx1"/>
              </a:solidFill>
            </a:endParaRPr>
          </a:p>
          <a:p>
            <a:pPr algn="just">
              <a:lnSpc>
                <a:spcPct val="120000"/>
              </a:lnSpc>
              <a:spcBef>
                <a:spcPts val="0"/>
              </a:spcBef>
              <a:buFont typeface="Arial" panose="020B0604020202020204" pitchFamily="34" charset="0"/>
              <a:buChar char="•"/>
            </a:pPr>
            <a:r>
              <a:rPr lang="fr-FR" sz="1500" dirty="0">
                <a:solidFill>
                  <a:schemeClr val="tx1"/>
                </a:solidFill>
              </a:rPr>
              <a:t> Epoque : Néolithique, entre -4935 et -4420 ans avant JC (</a:t>
            </a:r>
            <a:r>
              <a:rPr lang="fr-FR" sz="1500" dirty="0">
                <a:solidFill>
                  <a:srgbClr val="0000FF"/>
                </a:solidFill>
              </a:rPr>
              <a:t>MOHEN 2009</a:t>
            </a:r>
            <a:r>
              <a:rPr lang="fr-FR" sz="1500" dirty="0">
                <a:solidFill>
                  <a:schemeClr val="tx1"/>
                </a:solidFill>
              </a:rPr>
              <a:t>), -3600 ans avant JC (</a:t>
            </a:r>
            <a:r>
              <a:rPr lang="fr-FR" sz="1500" dirty="0">
                <a:solidFill>
                  <a:srgbClr val="0000FF"/>
                </a:solidFill>
              </a:rPr>
              <a:t>BERROU 2016</a:t>
            </a:r>
            <a:r>
              <a:rPr lang="fr-FR" sz="1500" dirty="0">
                <a:solidFill>
                  <a:schemeClr val="tx1"/>
                </a:solidFill>
              </a:rPr>
              <a:t>)</a:t>
            </a:r>
          </a:p>
          <a:p>
            <a:pPr algn="just">
              <a:lnSpc>
                <a:spcPct val="120000"/>
              </a:lnSpc>
              <a:spcBef>
                <a:spcPts val="0"/>
              </a:spcBef>
              <a:buFont typeface="Arial" panose="020B0604020202020204" pitchFamily="34" charset="0"/>
              <a:buChar char="•"/>
            </a:pPr>
            <a:r>
              <a:rPr lang="fr-FR" sz="1500" dirty="0">
                <a:solidFill>
                  <a:schemeClr val="tx1"/>
                </a:solidFill>
              </a:rPr>
              <a:t> Désignation : </a:t>
            </a:r>
            <a:r>
              <a:rPr lang="fr-FR" sz="1500" dirty="0" err="1">
                <a:solidFill>
                  <a:schemeClr val="tx1"/>
                </a:solidFill>
              </a:rPr>
              <a:t>Quélarn</a:t>
            </a:r>
            <a:r>
              <a:rPr lang="fr-FR" sz="1500" dirty="0">
                <a:solidFill>
                  <a:schemeClr val="tx1"/>
                </a:solidFill>
              </a:rPr>
              <a:t>, </a:t>
            </a:r>
            <a:r>
              <a:rPr lang="fr-FR" sz="1500" i="1" dirty="0" err="1">
                <a:solidFill>
                  <a:srgbClr val="FF0000"/>
                </a:solidFill>
              </a:rPr>
              <a:t>Goarem</a:t>
            </a:r>
            <a:r>
              <a:rPr lang="fr-FR" sz="1500" i="1" dirty="0">
                <a:solidFill>
                  <a:srgbClr val="FF0000"/>
                </a:solidFill>
              </a:rPr>
              <a:t> </a:t>
            </a:r>
            <a:r>
              <a:rPr lang="fr-FR" sz="1500" i="1" dirty="0" err="1">
                <a:solidFill>
                  <a:srgbClr val="FF0000"/>
                </a:solidFill>
              </a:rPr>
              <a:t>ar</a:t>
            </a:r>
            <a:r>
              <a:rPr lang="fr-FR" sz="1500" i="1" dirty="0">
                <a:solidFill>
                  <a:srgbClr val="FF0000"/>
                </a:solidFill>
              </a:rPr>
              <a:t> C'</a:t>
            </a:r>
            <a:r>
              <a:rPr lang="fr-FR" sz="1500" i="1" dirty="0" err="1">
                <a:solidFill>
                  <a:srgbClr val="FF0000"/>
                </a:solidFill>
              </a:rPr>
              <a:t>horriket</a:t>
            </a:r>
            <a:r>
              <a:rPr lang="fr-FR" sz="1500" dirty="0">
                <a:solidFill>
                  <a:schemeClr val="tx1"/>
                </a:solidFill>
              </a:rPr>
              <a:t> (garenne des korrigans), </a:t>
            </a:r>
            <a:r>
              <a:rPr lang="fr-FR" sz="1500" i="1" dirty="0" err="1">
                <a:solidFill>
                  <a:srgbClr val="FF0000"/>
                </a:solidFill>
              </a:rPr>
              <a:t>Ménez</a:t>
            </a:r>
            <a:r>
              <a:rPr lang="fr-FR" sz="1500" i="1" dirty="0">
                <a:solidFill>
                  <a:srgbClr val="FF0000"/>
                </a:solidFill>
              </a:rPr>
              <a:t> </a:t>
            </a:r>
            <a:r>
              <a:rPr lang="fr-FR" sz="1500" i="1" dirty="0" err="1">
                <a:solidFill>
                  <a:srgbClr val="FF0000"/>
                </a:solidFill>
              </a:rPr>
              <a:t>ar</a:t>
            </a:r>
            <a:r>
              <a:rPr lang="fr-FR" sz="1500" i="1" dirty="0">
                <a:solidFill>
                  <a:srgbClr val="FF0000"/>
                </a:solidFill>
              </a:rPr>
              <a:t> C’</a:t>
            </a:r>
            <a:r>
              <a:rPr lang="fr-FR" sz="1500" i="1" dirty="0" err="1">
                <a:solidFill>
                  <a:srgbClr val="FF0000"/>
                </a:solidFill>
              </a:rPr>
              <a:t>horriket</a:t>
            </a:r>
            <a:r>
              <a:rPr lang="fr-FR" sz="1500" dirty="0">
                <a:solidFill>
                  <a:srgbClr val="FF0000"/>
                </a:solidFill>
              </a:rPr>
              <a:t> (</a:t>
            </a:r>
            <a:r>
              <a:rPr lang="fr-FR" sz="1500" dirty="0">
                <a:solidFill>
                  <a:schemeClr val="tx1"/>
                </a:solidFill>
              </a:rPr>
              <a:t>montagne aux nains) à 13 m d’altitude (</a:t>
            </a:r>
            <a:r>
              <a:rPr lang="fr-FR" sz="1500" dirty="0">
                <a:solidFill>
                  <a:srgbClr val="0000FF"/>
                </a:solidFill>
              </a:rPr>
              <a:t>GIOT 1979</a:t>
            </a:r>
            <a:r>
              <a:rPr lang="fr-FR" sz="1500" dirty="0">
                <a:solidFill>
                  <a:schemeClr val="tx1"/>
                </a:solidFill>
              </a:rPr>
              <a:t>)</a:t>
            </a:r>
          </a:p>
          <a:p>
            <a:pPr algn="just">
              <a:lnSpc>
                <a:spcPct val="120000"/>
              </a:lnSpc>
              <a:spcBef>
                <a:spcPts val="0"/>
              </a:spcBef>
              <a:buFont typeface="Arial" panose="020B0604020202020204" pitchFamily="34" charset="0"/>
              <a:buChar char="•"/>
            </a:pPr>
            <a:r>
              <a:rPr lang="fr-FR" sz="1600" dirty="0">
                <a:solidFill>
                  <a:schemeClr val="tx1"/>
                </a:solidFill>
              </a:rPr>
              <a:t> </a:t>
            </a:r>
            <a:r>
              <a:rPr lang="fr-FR" sz="1600" dirty="0">
                <a:solidFill>
                  <a:srgbClr val="FF0000"/>
                </a:solidFill>
              </a:rPr>
              <a:t>Cairn de 55 mètres de long </a:t>
            </a:r>
            <a:r>
              <a:rPr lang="fr-FR" sz="1600" dirty="0">
                <a:solidFill>
                  <a:schemeClr val="tx1"/>
                </a:solidFill>
              </a:rPr>
              <a:t>(</a:t>
            </a:r>
            <a:r>
              <a:rPr lang="fr-FR" sz="1600" dirty="0">
                <a:solidFill>
                  <a:srgbClr val="0000FF"/>
                </a:solidFill>
              </a:rPr>
              <a:t>BERROU 2016</a:t>
            </a:r>
            <a:r>
              <a:rPr lang="fr-FR" sz="1600" dirty="0">
                <a:solidFill>
                  <a:schemeClr val="tx1"/>
                </a:solidFill>
              </a:rPr>
              <a:t>). </a:t>
            </a:r>
            <a:endParaRPr lang="fr-FR" sz="1500" dirty="0">
              <a:solidFill>
                <a:schemeClr val="tx1"/>
              </a:solidFill>
            </a:endParaRPr>
          </a:p>
          <a:p>
            <a:pPr algn="just">
              <a:lnSpc>
                <a:spcPct val="120000"/>
              </a:lnSpc>
              <a:spcBef>
                <a:spcPts val="0"/>
              </a:spcBef>
              <a:buFont typeface="Arial" panose="020B0604020202020204" pitchFamily="34" charset="0"/>
              <a:buChar char="•"/>
            </a:pPr>
            <a:r>
              <a:rPr lang="fr-FR" sz="1500" dirty="0">
                <a:solidFill>
                  <a:schemeClr val="tx1"/>
                </a:solidFill>
              </a:rPr>
              <a:t> Vestiges d’un Cairn, d’une nécropole, d’un dolmen, d’un petit menhir </a:t>
            </a:r>
          </a:p>
          <a:p>
            <a:pPr algn="just">
              <a:lnSpc>
                <a:spcPct val="120000"/>
              </a:lnSpc>
              <a:spcBef>
                <a:spcPts val="0"/>
              </a:spcBef>
              <a:buFont typeface="Arial" panose="020B0604020202020204" pitchFamily="34" charset="0"/>
              <a:buChar char="•"/>
            </a:pPr>
            <a:r>
              <a:rPr lang="fr-FR" sz="1500" dirty="0">
                <a:solidFill>
                  <a:srgbClr val="FF0000"/>
                </a:solidFill>
              </a:rPr>
              <a:t> Expressions : « Dolmen à couloir et à chambre compartimentée », « sépultures mégalithiques à chambre compartimentée »</a:t>
            </a:r>
          </a:p>
          <a:p>
            <a:pPr algn="just">
              <a:spcBef>
                <a:spcPts val="0"/>
              </a:spcBef>
              <a:buFont typeface="Arial" panose="020B0604020202020204" pitchFamily="34" charset="0"/>
              <a:buChar char="•"/>
            </a:pPr>
            <a:r>
              <a:rPr lang="fr-FR" sz="1500" dirty="0">
                <a:solidFill>
                  <a:schemeClr val="tx1"/>
                </a:solidFill>
              </a:rPr>
              <a:t> Fouille par </a:t>
            </a:r>
            <a:r>
              <a:rPr lang="fr-FR" sz="1500" dirty="0">
                <a:solidFill>
                  <a:srgbClr val="0000FF"/>
                </a:solidFill>
              </a:rPr>
              <a:t>Paul du </a:t>
            </a:r>
            <a:r>
              <a:rPr lang="fr-FR" sz="1500" dirty="0" err="1">
                <a:solidFill>
                  <a:srgbClr val="0000FF"/>
                </a:solidFill>
              </a:rPr>
              <a:t>Chatellier</a:t>
            </a:r>
            <a:r>
              <a:rPr lang="fr-FR" sz="1500" dirty="0">
                <a:solidFill>
                  <a:srgbClr val="0000FF"/>
                </a:solidFill>
              </a:rPr>
              <a:t> </a:t>
            </a:r>
            <a:r>
              <a:rPr lang="fr-FR" sz="1500" dirty="0">
                <a:solidFill>
                  <a:schemeClr val="tx1"/>
                </a:solidFill>
              </a:rPr>
              <a:t>en 1887-1889 : un dolmen et 27 [-&gt; 6] chambres à ciel ouvert avec dalles verticales  et pas de pierres de couverture (</a:t>
            </a:r>
            <a:r>
              <a:rPr lang="fr-FR" sz="1500" dirty="0" err="1">
                <a:solidFill>
                  <a:srgbClr val="0000FF"/>
                </a:solidFill>
              </a:rPr>
              <a:t>Berrou</a:t>
            </a:r>
            <a:r>
              <a:rPr lang="fr-FR" sz="1500" dirty="0">
                <a:solidFill>
                  <a:srgbClr val="0000FF"/>
                </a:solidFill>
              </a:rPr>
              <a:t> 2016</a:t>
            </a:r>
            <a:r>
              <a:rPr lang="fr-FR" sz="1500" dirty="0">
                <a:solidFill>
                  <a:schemeClr val="tx1"/>
                </a:solidFill>
              </a:rPr>
              <a:t>)</a:t>
            </a:r>
          </a:p>
          <a:p>
            <a:pPr algn="just">
              <a:spcBef>
                <a:spcPts val="0"/>
              </a:spcBef>
              <a:buFont typeface="Arial" panose="020B0604020202020204" pitchFamily="34" charset="0"/>
              <a:buChar char="•"/>
            </a:pPr>
            <a:r>
              <a:rPr lang="fr-FR" sz="1500" dirty="0">
                <a:solidFill>
                  <a:schemeClr val="tx1"/>
                </a:solidFill>
              </a:rPr>
              <a:t> Fouille par </a:t>
            </a:r>
            <a:r>
              <a:rPr lang="fr-FR" sz="1500" dirty="0">
                <a:solidFill>
                  <a:srgbClr val="0000FF"/>
                </a:solidFill>
              </a:rPr>
              <a:t>P.-R. </a:t>
            </a:r>
            <a:r>
              <a:rPr lang="fr-FR" sz="1500" dirty="0" err="1">
                <a:solidFill>
                  <a:srgbClr val="0000FF"/>
                </a:solidFill>
              </a:rPr>
              <a:t>Giot</a:t>
            </a:r>
            <a:r>
              <a:rPr lang="fr-FR" sz="1500" dirty="0">
                <a:solidFill>
                  <a:srgbClr val="0000FF"/>
                </a:solidFill>
              </a:rPr>
              <a:t> </a:t>
            </a:r>
            <a:r>
              <a:rPr lang="fr-FR" sz="1500" dirty="0">
                <a:solidFill>
                  <a:schemeClr val="tx1"/>
                </a:solidFill>
              </a:rPr>
              <a:t>entre 1979 et 1983 : </a:t>
            </a:r>
            <a:r>
              <a:rPr lang="fr-FR" sz="1500" dirty="0">
                <a:solidFill>
                  <a:srgbClr val="FF0000"/>
                </a:solidFill>
              </a:rPr>
              <a:t>En fait 5 ou 6 chambres/sépultures</a:t>
            </a:r>
            <a:r>
              <a:rPr lang="fr-FR" sz="1500" dirty="0">
                <a:solidFill>
                  <a:schemeClr val="tx1"/>
                </a:solidFill>
              </a:rPr>
              <a:t> parallèles placées côte à côte </a:t>
            </a:r>
          </a:p>
          <a:p>
            <a:pPr algn="just">
              <a:spcBef>
                <a:spcPts val="0"/>
              </a:spcBef>
              <a:buFont typeface="Arial" panose="020B0604020202020204" pitchFamily="34" charset="0"/>
              <a:buChar char="•"/>
            </a:pPr>
            <a:r>
              <a:rPr lang="fr-FR" sz="1500" b="1" dirty="0">
                <a:solidFill>
                  <a:schemeClr val="tx1"/>
                </a:solidFill>
              </a:rPr>
              <a:t> Menhir de </a:t>
            </a:r>
            <a:r>
              <a:rPr lang="fr-FR" sz="1500" b="1" dirty="0" err="1">
                <a:solidFill>
                  <a:schemeClr val="tx1"/>
                </a:solidFill>
              </a:rPr>
              <a:t>Quélarn</a:t>
            </a:r>
            <a:endParaRPr lang="fr-FR" sz="1500" b="1" dirty="0">
              <a:solidFill>
                <a:schemeClr val="tx1"/>
              </a:solidFill>
            </a:endParaRPr>
          </a:p>
          <a:p>
            <a:pPr algn="just">
              <a:lnSpc>
                <a:spcPct val="120000"/>
              </a:lnSpc>
              <a:spcBef>
                <a:spcPts val="0"/>
              </a:spcBef>
              <a:buFont typeface="Arial" panose="020B0604020202020204" pitchFamily="34" charset="0"/>
              <a:buChar char="•"/>
            </a:pPr>
            <a:r>
              <a:rPr lang="fr-FR" sz="1500" dirty="0">
                <a:solidFill>
                  <a:schemeClr val="tx1"/>
                </a:solidFill>
              </a:rPr>
              <a:t> Localisation : </a:t>
            </a:r>
            <a:r>
              <a:rPr lang="fr-FR" sz="1500" dirty="0" err="1">
                <a:solidFill>
                  <a:schemeClr val="tx1"/>
                </a:solidFill>
              </a:rPr>
              <a:t>Tréffiagat</a:t>
            </a:r>
            <a:r>
              <a:rPr lang="fr-FR" sz="1500" dirty="0">
                <a:solidFill>
                  <a:schemeClr val="tx1"/>
                </a:solidFill>
              </a:rPr>
              <a:t>, à la limite avec la commune de </a:t>
            </a:r>
            <a:r>
              <a:rPr lang="fr-FR" sz="1500" dirty="0" err="1">
                <a:solidFill>
                  <a:schemeClr val="tx1"/>
                </a:solidFill>
              </a:rPr>
              <a:t>Plobannalec-Lesconil</a:t>
            </a:r>
            <a:endParaRPr lang="fr-FR" sz="1500" dirty="0">
              <a:solidFill>
                <a:schemeClr val="tx1"/>
              </a:solidFill>
            </a:endParaRPr>
          </a:p>
          <a:p>
            <a:pPr algn="just">
              <a:lnSpc>
                <a:spcPct val="120000"/>
              </a:lnSpc>
              <a:spcBef>
                <a:spcPts val="0"/>
              </a:spcBef>
              <a:buFont typeface="Arial" panose="020B0604020202020204" pitchFamily="34" charset="0"/>
              <a:buChar char="•"/>
            </a:pPr>
            <a:r>
              <a:rPr lang="fr-FR" sz="1500" dirty="0">
                <a:solidFill>
                  <a:schemeClr val="tx1"/>
                </a:solidFill>
              </a:rPr>
              <a:t> Epoque : Néolithique</a:t>
            </a:r>
          </a:p>
          <a:p>
            <a:pPr algn="just">
              <a:lnSpc>
                <a:spcPct val="120000"/>
              </a:lnSpc>
              <a:spcBef>
                <a:spcPts val="0"/>
              </a:spcBef>
              <a:buFont typeface="Arial" panose="020B0604020202020204" pitchFamily="34" charset="0"/>
              <a:buChar char="•"/>
            </a:pPr>
            <a:r>
              <a:rPr lang="fr-FR" sz="1500" dirty="0">
                <a:solidFill>
                  <a:schemeClr val="tx1"/>
                </a:solidFill>
              </a:rPr>
              <a:t> Menhir situé à trois cents mètres au Nord des vestiges du Cairn.</a:t>
            </a:r>
          </a:p>
          <a:p>
            <a:pPr algn="just">
              <a:lnSpc>
                <a:spcPct val="120000"/>
              </a:lnSpc>
              <a:spcBef>
                <a:spcPts val="0"/>
              </a:spcBef>
              <a:buFont typeface="Arial" panose="020B0604020202020204" pitchFamily="34" charset="0"/>
              <a:buChar char="•"/>
            </a:pPr>
            <a:r>
              <a:rPr lang="fr-FR" sz="1500" dirty="0">
                <a:solidFill>
                  <a:schemeClr val="tx1"/>
                </a:solidFill>
              </a:rPr>
              <a:t> Ne pas confondre avec le petit menhir à 20 m du Cairn</a:t>
            </a:r>
          </a:p>
          <a:p>
            <a:pPr algn="just">
              <a:lnSpc>
                <a:spcPct val="120000"/>
              </a:lnSpc>
              <a:spcBef>
                <a:spcPts val="0"/>
              </a:spcBef>
            </a:pPr>
            <a:endParaRPr lang="fr-FR" sz="1600" dirty="0">
              <a:solidFill>
                <a:schemeClr val="tx1"/>
              </a:solidFill>
            </a:endParaRPr>
          </a:p>
          <a:p>
            <a:pPr algn="just">
              <a:lnSpc>
                <a:spcPct val="120000"/>
              </a:lnSpc>
              <a:spcBef>
                <a:spcPts val="0"/>
              </a:spcBef>
            </a:pPr>
            <a:endParaRPr lang="fr-FR" sz="1600" dirty="0">
              <a:solidFill>
                <a:schemeClr val="tx1"/>
              </a:solidFill>
            </a:endParaRP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3463" y="2647538"/>
            <a:ext cx="2592288" cy="1944216"/>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65743" y="781765"/>
            <a:ext cx="1130629" cy="1783139"/>
          </a:xfrm>
          <a:prstGeom prst="rect">
            <a:avLst/>
          </a:prstGeom>
        </p:spPr>
      </p:pic>
      <p:grpSp>
        <p:nvGrpSpPr>
          <p:cNvPr id="8" name="Groupe 7"/>
          <p:cNvGrpSpPr/>
          <p:nvPr/>
        </p:nvGrpSpPr>
        <p:grpSpPr>
          <a:xfrm>
            <a:off x="6425119" y="893970"/>
            <a:ext cx="1219080" cy="1374194"/>
            <a:chOff x="6425119" y="893970"/>
            <a:chExt cx="1219080" cy="1374194"/>
          </a:xfrm>
        </p:grpSpPr>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5119" y="893970"/>
              <a:ext cx="1219080" cy="1374194"/>
            </a:xfrm>
            <a:prstGeom prst="rect">
              <a:avLst/>
            </a:prstGeom>
          </p:spPr>
        </p:pic>
        <p:sp>
          <p:nvSpPr>
            <p:cNvPr id="7" name="Ellipse 6"/>
            <p:cNvSpPr/>
            <p:nvPr/>
          </p:nvSpPr>
          <p:spPr>
            <a:xfrm>
              <a:off x="6677591" y="1844824"/>
              <a:ext cx="126657"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ZoneTexte 8"/>
          <p:cNvSpPr txBox="1"/>
          <p:nvPr/>
        </p:nvSpPr>
        <p:spPr>
          <a:xfrm>
            <a:off x="8639944" y="6457057"/>
            <a:ext cx="504056" cy="369332"/>
          </a:xfrm>
          <a:prstGeom prst="rect">
            <a:avLst/>
          </a:prstGeom>
          <a:noFill/>
        </p:spPr>
        <p:txBody>
          <a:bodyPr wrap="square" rtlCol="0">
            <a:spAutoFit/>
          </a:bodyPr>
          <a:lstStyle/>
          <a:p>
            <a:r>
              <a:rPr lang="fr-FR" dirty="0"/>
              <a:t>22</a:t>
            </a:r>
          </a:p>
        </p:txBody>
      </p:sp>
      <p:pic>
        <p:nvPicPr>
          <p:cNvPr id="10" name="Image 9"/>
          <p:cNvPicPr>
            <a:picLocks noChangeAspect="1"/>
          </p:cNvPicPr>
          <p:nvPr/>
        </p:nvPicPr>
        <p:blipFill>
          <a:blip r:embed="rId5"/>
          <a:stretch>
            <a:fillRect/>
          </a:stretch>
        </p:blipFill>
        <p:spPr>
          <a:xfrm>
            <a:off x="6522856" y="4869160"/>
            <a:ext cx="2401972" cy="1340723"/>
          </a:xfrm>
          <a:prstGeom prst="rect">
            <a:avLst/>
          </a:prstGeom>
        </p:spPr>
      </p:pic>
    </p:spTree>
    <p:extLst>
      <p:ext uri="{BB962C8B-B14F-4D97-AF65-F5344CB8AC3E}">
        <p14:creationId xmlns:p14="http://schemas.microsoft.com/office/powerpoint/2010/main" val="3110989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950180"/>
          </a:xfrm>
        </p:spPr>
        <p:txBody>
          <a:bodyPr>
            <a:normAutofit/>
          </a:bodyPr>
          <a:lstStyle/>
          <a:p>
            <a:r>
              <a:rPr lang="fr-FR" sz="2800" b="1" dirty="0" err="1"/>
              <a:t>Plobannalec-Lesconil</a:t>
            </a:r>
            <a:r>
              <a:rPr lang="fr-FR" sz="2800" b="1" dirty="0"/>
              <a:t> - Archéologie - Préhistoire</a:t>
            </a:r>
            <a:br>
              <a:rPr lang="fr-FR" sz="2800" b="1" dirty="0"/>
            </a:br>
            <a:r>
              <a:rPr lang="fr-FR" sz="2800" b="1" dirty="0"/>
              <a:t>- Les monuments du Néolithique </a:t>
            </a:r>
            <a:endParaRPr lang="fr-FR" sz="2800" dirty="0"/>
          </a:p>
        </p:txBody>
      </p:sp>
      <p:sp>
        <p:nvSpPr>
          <p:cNvPr id="3" name="Espace réservé du contenu 2"/>
          <p:cNvSpPr>
            <a:spLocks noGrp="1"/>
          </p:cNvSpPr>
          <p:nvPr>
            <p:ph idx="1"/>
          </p:nvPr>
        </p:nvSpPr>
        <p:spPr>
          <a:xfrm>
            <a:off x="107504" y="1196752"/>
            <a:ext cx="6552728" cy="5661248"/>
          </a:xfrm>
        </p:spPr>
        <p:txBody>
          <a:bodyPr>
            <a:noAutofit/>
          </a:bodyPr>
          <a:lstStyle/>
          <a:p>
            <a:pPr marL="0" indent="0" algn="just">
              <a:spcBef>
                <a:spcPts val="0"/>
              </a:spcBef>
            </a:pPr>
            <a:r>
              <a:rPr lang="fr-FR" sz="1400" b="1" dirty="0"/>
              <a:t> </a:t>
            </a:r>
            <a:r>
              <a:rPr lang="fr-FR" sz="1400" b="1" dirty="0" err="1"/>
              <a:t>Kervadol</a:t>
            </a:r>
            <a:r>
              <a:rPr lang="fr-FR" sz="1400" b="1" dirty="0"/>
              <a:t>, </a:t>
            </a:r>
            <a:r>
              <a:rPr lang="fr-FR" sz="1400" b="1" dirty="0" err="1"/>
              <a:t>Kervadel</a:t>
            </a:r>
            <a:endParaRPr lang="fr-FR" sz="1400" b="1" dirty="0"/>
          </a:p>
          <a:p>
            <a:pPr marL="0" indent="0" algn="just">
              <a:spcBef>
                <a:spcPts val="0"/>
              </a:spcBef>
            </a:pPr>
            <a:r>
              <a:rPr lang="fr-FR" sz="1400" dirty="0"/>
              <a:t> Localisation : à 1 km au sud de </a:t>
            </a:r>
            <a:r>
              <a:rPr lang="fr-FR" sz="1400" dirty="0" err="1"/>
              <a:t>Plobannalec</a:t>
            </a:r>
            <a:endParaRPr lang="fr-FR" sz="1400" dirty="0"/>
          </a:p>
          <a:p>
            <a:pPr marL="0" indent="0" algn="just">
              <a:spcBef>
                <a:spcPts val="0"/>
              </a:spcBef>
            </a:pPr>
            <a:r>
              <a:rPr lang="fr-FR" sz="1400" b="1" dirty="0"/>
              <a:t> Dolmens de </a:t>
            </a:r>
            <a:r>
              <a:rPr lang="fr-FR" sz="1400" b="1" dirty="0" err="1"/>
              <a:t>Kervadol</a:t>
            </a:r>
            <a:endParaRPr lang="fr-FR" sz="1400" dirty="0"/>
          </a:p>
          <a:p>
            <a:pPr marL="0" indent="0" algn="just">
              <a:spcBef>
                <a:spcPts val="0"/>
              </a:spcBef>
            </a:pPr>
            <a:r>
              <a:rPr lang="fr-FR" sz="1400" dirty="0"/>
              <a:t> Localisation : à 450m au sud-est du village de </a:t>
            </a:r>
            <a:r>
              <a:rPr lang="fr-FR" sz="1400" dirty="0" err="1"/>
              <a:t>Kervadol</a:t>
            </a:r>
            <a:endParaRPr lang="fr-FR" sz="1400" dirty="0"/>
          </a:p>
          <a:p>
            <a:pPr marL="0" indent="0" algn="just">
              <a:spcBef>
                <a:spcPts val="0"/>
              </a:spcBef>
            </a:pPr>
            <a:r>
              <a:rPr lang="fr-FR" sz="1400" dirty="0"/>
              <a:t> Epoque : Néolithique, -3500/-3000 ans JC</a:t>
            </a:r>
          </a:p>
          <a:p>
            <a:pPr marL="0" indent="0" algn="just">
              <a:spcBef>
                <a:spcPts val="0"/>
              </a:spcBef>
            </a:pPr>
            <a:r>
              <a:rPr lang="fr-FR" sz="1400" dirty="0"/>
              <a:t> 2 Dolmens funéraires, 2 tombes à couloir avec chambre simple </a:t>
            </a:r>
          </a:p>
          <a:p>
            <a:pPr marL="0" indent="0" algn="just">
              <a:spcBef>
                <a:spcPts val="0"/>
              </a:spcBef>
            </a:pPr>
            <a:r>
              <a:rPr lang="fr-FR" sz="1400" b="1" dirty="0"/>
              <a:t> Stèle de </a:t>
            </a:r>
            <a:r>
              <a:rPr lang="fr-FR" sz="1400" b="1" dirty="0" err="1"/>
              <a:t>Kervadol</a:t>
            </a:r>
            <a:r>
              <a:rPr lang="fr-FR" sz="1400" b="1" dirty="0"/>
              <a:t> / Menhir de </a:t>
            </a:r>
            <a:r>
              <a:rPr lang="fr-FR" sz="1400" b="1" dirty="0" err="1"/>
              <a:t>Kernuz</a:t>
            </a:r>
            <a:endParaRPr lang="fr-FR" sz="1400" b="1" dirty="0"/>
          </a:p>
          <a:p>
            <a:pPr marL="0" indent="0" algn="just">
              <a:spcBef>
                <a:spcPts val="0"/>
              </a:spcBef>
            </a:pPr>
            <a:r>
              <a:rPr lang="fr-FR" sz="1400" dirty="0"/>
              <a:t> Localisation : </a:t>
            </a:r>
            <a:r>
              <a:rPr lang="fr-FR" sz="1400" dirty="0">
                <a:solidFill>
                  <a:srgbClr val="FF0000"/>
                </a:solidFill>
              </a:rPr>
              <a:t>Initialement à </a:t>
            </a:r>
            <a:r>
              <a:rPr lang="fr-FR" sz="1400" dirty="0" err="1">
                <a:solidFill>
                  <a:srgbClr val="FF0000"/>
                </a:solidFill>
              </a:rPr>
              <a:t>Kervadol</a:t>
            </a:r>
            <a:r>
              <a:rPr lang="fr-FR" sz="1400" dirty="0">
                <a:solidFill>
                  <a:srgbClr val="FF0000"/>
                </a:solidFill>
              </a:rPr>
              <a:t> </a:t>
            </a:r>
            <a:r>
              <a:rPr lang="fr-FR" sz="1400" dirty="0"/>
              <a:t>-&gt; Manoir de </a:t>
            </a:r>
            <a:r>
              <a:rPr lang="fr-FR" sz="1400" dirty="0" err="1"/>
              <a:t>Kernuz</a:t>
            </a:r>
            <a:r>
              <a:rPr lang="fr-FR" sz="1400" dirty="0"/>
              <a:t> en Pont-l’Abbé (déplacement par </a:t>
            </a:r>
            <a:r>
              <a:rPr lang="fr-FR" sz="1400" dirty="0">
                <a:solidFill>
                  <a:srgbClr val="0000FF"/>
                </a:solidFill>
              </a:rPr>
              <a:t>P. du </a:t>
            </a:r>
            <a:r>
              <a:rPr lang="fr-FR" sz="1400" dirty="0" err="1">
                <a:solidFill>
                  <a:srgbClr val="0000FF"/>
                </a:solidFill>
              </a:rPr>
              <a:t>Chatellier</a:t>
            </a:r>
            <a:r>
              <a:rPr lang="fr-FR" sz="1400" dirty="0"/>
              <a:t>) -&gt; Musée départemental breton de Quimper (actuel).</a:t>
            </a:r>
          </a:p>
          <a:p>
            <a:pPr marL="0" indent="0" algn="just">
              <a:spcBef>
                <a:spcPts val="0"/>
              </a:spcBef>
            </a:pPr>
            <a:r>
              <a:rPr lang="fr-FR" sz="1400" dirty="0"/>
              <a:t> Epoque : Néolithique/Fer (?), romanisé</a:t>
            </a:r>
          </a:p>
          <a:p>
            <a:pPr marL="0" indent="0" algn="just">
              <a:spcBef>
                <a:spcPts val="0"/>
              </a:spcBef>
            </a:pPr>
            <a:r>
              <a:rPr lang="fr-FR" sz="1400" dirty="0"/>
              <a:t> Menhir retaillé en une stèle gauloise ; ce qui peut indiquer une réoccupation du site à l’époque gauloise. </a:t>
            </a:r>
            <a:r>
              <a:rPr lang="fr-FR" sz="1400" dirty="0">
                <a:solidFill>
                  <a:srgbClr val="FF0000"/>
                </a:solidFill>
              </a:rPr>
              <a:t>Cette stèle représente quatre dieux gaulois dont les équivalents romains sont Jupiter, Mars, Mercure et peut-être aussi Apollon.</a:t>
            </a:r>
          </a:p>
          <a:p>
            <a:pPr marL="0" indent="0" algn="just">
              <a:spcBef>
                <a:spcPts val="0"/>
              </a:spcBef>
            </a:pPr>
            <a:endParaRPr lang="fr-FR" sz="1400" dirty="0">
              <a:solidFill>
                <a:srgbClr val="FF0000"/>
              </a:solidFill>
            </a:endParaRPr>
          </a:p>
          <a:p>
            <a:pPr marL="0" indent="0" algn="just">
              <a:spcBef>
                <a:spcPts val="0"/>
              </a:spcBef>
              <a:buNone/>
            </a:pPr>
            <a:endParaRPr lang="fr-FR" sz="1400" dirty="0">
              <a:solidFill>
                <a:srgbClr val="FF0000"/>
              </a:solidFill>
            </a:endParaRPr>
          </a:p>
          <a:p>
            <a:pPr marL="0" indent="0" algn="just">
              <a:spcBef>
                <a:spcPts val="0"/>
              </a:spcBef>
            </a:pPr>
            <a:r>
              <a:rPr lang="fr-FR" sz="1400" b="1" dirty="0"/>
              <a:t> </a:t>
            </a:r>
            <a:r>
              <a:rPr lang="fr-FR" sz="1400" b="1" dirty="0" err="1"/>
              <a:t>Tronval</a:t>
            </a:r>
            <a:r>
              <a:rPr lang="fr-FR" sz="1400" b="1" dirty="0"/>
              <a:t>, </a:t>
            </a:r>
            <a:r>
              <a:rPr lang="fr-FR" sz="1400" b="1" dirty="0" err="1"/>
              <a:t>Kervintic</a:t>
            </a:r>
            <a:r>
              <a:rPr lang="fr-FR" sz="1400" b="1" dirty="0"/>
              <a:t>, </a:t>
            </a:r>
            <a:r>
              <a:rPr lang="fr-FR" sz="1400" b="1" dirty="0" err="1"/>
              <a:t>Kervignon</a:t>
            </a:r>
            <a:r>
              <a:rPr lang="fr-FR" sz="1400" b="1" dirty="0"/>
              <a:t>, </a:t>
            </a:r>
            <a:r>
              <a:rPr lang="fr-FR" sz="1400" b="1" dirty="0" err="1"/>
              <a:t>Kerviniou</a:t>
            </a:r>
            <a:endParaRPr lang="fr-FR" sz="1400" b="1" dirty="0"/>
          </a:p>
          <a:p>
            <a:pPr marL="0" indent="0" algn="just">
              <a:spcBef>
                <a:spcPts val="0"/>
              </a:spcBef>
            </a:pPr>
            <a:r>
              <a:rPr lang="fr-FR" sz="1400" b="1" dirty="0"/>
              <a:t> </a:t>
            </a:r>
            <a:r>
              <a:rPr lang="fr-FR" sz="1400" b="1" dirty="0" err="1"/>
              <a:t>Kerdalaë</a:t>
            </a:r>
            <a:r>
              <a:rPr lang="fr-FR" sz="1400" b="1" dirty="0"/>
              <a:t>, </a:t>
            </a:r>
            <a:r>
              <a:rPr lang="fr-FR" sz="1400" b="1" dirty="0" err="1"/>
              <a:t>Kerdalaë-Lesconil</a:t>
            </a:r>
            <a:r>
              <a:rPr lang="fr-FR" sz="1400" b="1" dirty="0"/>
              <a:t>, </a:t>
            </a:r>
            <a:r>
              <a:rPr lang="fr-FR" sz="1400" b="1" dirty="0" err="1"/>
              <a:t>Kerfuns</a:t>
            </a:r>
            <a:r>
              <a:rPr lang="fr-FR" sz="1400" b="1" dirty="0"/>
              <a:t>, Le </a:t>
            </a:r>
            <a:r>
              <a:rPr lang="fr-FR" sz="1400" b="1" dirty="0" err="1"/>
              <a:t>Moustoir</a:t>
            </a:r>
            <a:r>
              <a:rPr lang="fr-FR" sz="1400" b="1" dirty="0"/>
              <a:t>, </a:t>
            </a:r>
            <a:r>
              <a:rPr lang="fr-FR" sz="1400" b="1" dirty="0" err="1"/>
              <a:t>Kerlay</a:t>
            </a:r>
            <a:endParaRPr lang="fr-FR" sz="1400" b="1" dirty="0"/>
          </a:p>
          <a:p>
            <a:pPr marL="0" indent="0" algn="just">
              <a:spcBef>
                <a:spcPts val="0"/>
              </a:spcBef>
              <a:buNone/>
            </a:pPr>
            <a:endParaRPr lang="fr-FR" sz="1400" b="1" dirty="0"/>
          </a:p>
          <a:p>
            <a:pPr marL="0" indent="0" algn="just">
              <a:spcBef>
                <a:spcPts val="0"/>
              </a:spcBef>
              <a:buNone/>
            </a:pPr>
            <a:endParaRPr lang="fr-FR" sz="1400" b="1" dirty="0"/>
          </a:p>
          <a:p>
            <a:pPr marL="0" indent="0" algn="just">
              <a:spcBef>
                <a:spcPts val="0"/>
              </a:spcBef>
            </a:pPr>
            <a:r>
              <a:rPr lang="fr-FR" sz="1400" b="1" dirty="0"/>
              <a:t> </a:t>
            </a:r>
            <a:r>
              <a:rPr lang="fr-FR" sz="1400" b="1" dirty="0" err="1"/>
              <a:t>Goudoul</a:t>
            </a:r>
            <a:endParaRPr lang="fr-FR" sz="1400" b="1" dirty="0"/>
          </a:p>
          <a:p>
            <a:pPr marL="0" indent="0" algn="just">
              <a:spcBef>
                <a:spcPts val="0"/>
              </a:spcBef>
            </a:pPr>
            <a:r>
              <a:rPr lang="fr-FR" sz="1400" dirty="0"/>
              <a:t> Epoque : Néolithique -&gt; Age du fer</a:t>
            </a:r>
            <a:endParaRPr lang="fr-FR" sz="1400" b="1" dirty="0"/>
          </a:p>
          <a:p>
            <a:pPr marL="0" indent="0" algn="just">
              <a:spcBef>
                <a:spcPts val="0"/>
              </a:spcBef>
            </a:pPr>
            <a:r>
              <a:rPr lang="fr-FR" sz="1400" dirty="0"/>
              <a:t> A l'extrémité de la plage de </a:t>
            </a:r>
            <a:r>
              <a:rPr lang="fr-FR" sz="1400" dirty="0" err="1"/>
              <a:t>Kerloc'h</a:t>
            </a:r>
            <a:r>
              <a:rPr lang="fr-FR" sz="1400" dirty="0"/>
              <a:t>, limite du territoire de </a:t>
            </a:r>
            <a:r>
              <a:rPr lang="fr-FR" sz="1400" dirty="0" err="1"/>
              <a:t>Tréffiagat</a:t>
            </a:r>
            <a:r>
              <a:rPr lang="fr-FR" sz="1400" dirty="0"/>
              <a:t> vers </a:t>
            </a:r>
            <a:r>
              <a:rPr lang="fr-FR" sz="1400" dirty="0" err="1"/>
              <a:t>Lesconil</a:t>
            </a:r>
            <a:r>
              <a:rPr lang="fr-FR" sz="1400" dirty="0"/>
              <a:t>, </a:t>
            </a:r>
            <a:r>
              <a:rPr lang="fr-FR" sz="1400" dirty="0">
                <a:solidFill>
                  <a:srgbClr val="FF0000"/>
                </a:solidFill>
              </a:rPr>
              <a:t>sur la pointe de </a:t>
            </a:r>
            <a:r>
              <a:rPr lang="fr-FR" sz="1400" dirty="0" err="1">
                <a:solidFill>
                  <a:srgbClr val="FF0000"/>
                </a:solidFill>
              </a:rPr>
              <a:t>Goudoul</a:t>
            </a:r>
            <a:r>
              <a:rPr lang="fr-FR" sz="1400" dirty="0"/>
              <a:t>, une dune a protégé un site de plusieurs époques superposées, du Néolithique à l‘Age du Fer, ayant livré silex, perles de bronze et d'ambre, poteries grossières, habitat et retranchement en éperon barré pour la défense. (</a:t>
            </a:r>
            <a:r>
              <a:rPr lang="fr-FR" sz="1400" dirty="0">
                <a:solidFill>
                  <a:srgbClr val="0000FF"/>
                </a:solidFill>
              </a:rPr>
              <a:t>BERROU 2016</a:t>
            </a:r>
            <a:r>
              <a:rPr lang="fr-FR" sz="1400" dirty="0"/>
              <a:t>)</a:t>
            </a:r>
            <a:endParaRPr lang="fr-FR" sz="1400" b="1" dirty="0"/>
          </a:p>
          <a:p>
            <a:pPr marL="0" indent="0" algn="just">
              <a:spcBef>
                <a:spcPts val="0"/>
              </a:spcBef>
            </a:pPr>
            <a:endParaRPr lang="fr-FR" sz="1400" b="1" dirty="0"/>
          </a:p>
          <a:p>
            <a:pPr marL="0" indent="0" algn="just">
              <a:spcBef>
                <a:spcPts val="0"/>
              </a:spcBef>
              <a:buNone/>
            </a:pPr>
            <a:endParaRPr lang="fr-FR" sz="1400" b="1" dirty="0"/>
          </a:p>
          <a:p>
            <a:pPr algn="just">
              <a:lnSpc>
                <a:spcPct val="120000"/>
              </a:lnSpc>
              <a:spcBef>
                <a:spcPts val="0"/>
              </a:spcBef>
            </a:pPr>
            <a:endParaRPr lang="fr-FR" sz="1400" b="1" dirty="0"/>
          </a:p>
          <a:p>
            <a:pPr algn="just">
              <a:lnSpc>
                <a:spcPct val="120000"/>
              </a:lnSpc>
              <a:spcBef>
                <a:spcPts val="0"/>
              </a:spcBef>
            </a:pPr>
            <a:endParaRPr lang="fr-FR" sz="1400" b="1" dirty="0"/>
          </a:p>
        </p:txBody>
      </p:sp>
      <p:pic>
        <p:nvPicPr>
          <p:cNvPr id="6" name="Image 5"/>
          <p:cNvPicPr>
            <a:picLocks noChangeAspect="1"/>
          </p:cNvPicPr>
          <p:nvPr/>
        </p:nvPicPr>
        <p:blipFill>
          <a:blip r:embed="rId2"/>
          <a:stretch>
            <a:fillRect/>
          </a:stretch>
        </p:blipFill>
        <p:spPr>
          <a:xfrm>
            <a:off x="6744823" y="1047676"/>
            <a:ext cx="2380302" cy="1944216"/>
          </a:xfrm>
          <a:prstGeom prst="rect">
            <a:avLst/>
          </a:prstGeom>
        </p:spPr>
      </p:pic>
      <p:grpSp>
        <p:nvGrpSpPr>
          <p:cNvPr id="11" name="Groupe 10"/>
          <p:cNvGrpSpPr/>
          <p:nvPr/>
        </p:nvGrpSpPr>
        <p:grpSpPr>
          <a:xfrm>
            <a:off x="4927229" y="1052736"/>
            <a:ext cx="1219080" cy="1374194"/>
            <a:chOff x="5035289" y="1224221"/>
            <a:chExt cx="1219080" cy="1374194"/>
          </a:xfrm>
        </p:grpSpPr>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5289" y="1224221"/>
              <a:ext cx="1219080" cy="1374194"/>
            </a:xfrm>
            <a:prstGeom prst="rect">
              <a:avLst/>
            </a:prstGeom>
          </p:spPr>
        </p:pic>
        <p:sp>
          <p:nvSpPr>
            <p:cNvPr id="9" name="Ellipse 8"/>
            <p:cNvSpPr/>
            <p:nvPr/>
          </p:nvSpPr>
          <p:spPr>
            <a:xfrm>
              <a:off x="5508104" y="2204864"/>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p:nvSpPr>
          <p:spPr>
            <a:xfrm>
              <a:off x="5364088" y="2276872"/>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ZoneTexte 11"/>
          <p:cNvSpPr txBox="1"/>
          <p:nvPr/>
        </p:nvSpPr>
        <p:spPr>
          <a:xfrm>
            <a:off x="8631950" y="6488668"/>
            <a:ext cx="504056" cy="369332"/>
          </a:xfrm>
          <a:prstGeom prst="rect">
            <a:avLst/>
          </a:prstGeom>
          <a:noFill/>
        </p:spPr>
        <p:txBody>
          <a:bodyPr wrap="square" rtlCol="0">
            <a:spAutoFit/>
          </a:bodyPr>
          <a:lstStyle/>
          <a:p>
            <a:r>
              <a:rPr lang="fr-FR" dirty="0"/>
              <a:t>23</a:t>
            </a:r>
          </a:p>
        </p:txBody>
      </p:sp>
      <p:grpSp>
        <p:nvGrpSpPr>
          <p:cNvPr id="13" name="Groupe 12"/>
          <p:cNvGrpSpPr/>
          <p:nvPr/>
        </p:nvGrpSpPr>
        <p:grpSpPr>
          <a:xfrm>
            <a:off x="4934520" y="4149080"/>
            <a:ext cx="1219080" cy="1374194"/>
            <a:chOff x="7236296" y="908720"/>
            <a:chExt cx="1219080" cy="1374194"/>
          </a:xfrm>
        </p:grpSpPr>
        <p:pic>
          <p:nvPicPr>
            <p:cNvPr id="14" name="Imag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6296" y="908720"/>
              <a:ext cx="1219080" cy="1374194"/>
            </a:xfrm>
            <a:prstGeom prst="rect">
              <a:avLst/>
            </a:prstGeom>
          </p:spPr>
        </p:pic>
        <p:sp>
          <p:nvSpPr>
            <p:cNvPr id="15" name="Ellipse 14"/>
            <p:cNvSpPr/>
            <p:nvPr/>
          </p:nvSpPr>
          <p:spPr>
            <a:xfrm>
              <a:off x="7740352" y="1988840"/>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p:nvSpPr>
          <p:spPr>
            <a:xfrm>
              <a:off x="7668344" y="1916832"/>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7596336" y="1772816"/>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2280" y="3429000"/>
            <a:ext cx="1704975" cy="2676525"/>
          </a:xfrm>
          <a:prstGeom prst="rect">
            <a:avLst/>
          </a:prstGeom>
        </p:spPr>
      </p:pic>
    </p:spTree>
    <p:extLst>
      <p:ext uri="{BB962C8B-B14F-4D97-AF65-F5344CB8AC3E}">
        <p14:creationId xmlns:p14="http://schemas.microsoft.com/office/powerpoint/2010/main" val="3094948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7448"/>
            <a:ext cx="9144000" cy="822722"/>
          </a:xfrm>
        </p:spPr>
        <p:txBody>
          <a:bodyPr>
            <a:noAutofit/>
          </a:bodyPr>
          <a:lstStyle/>
          <a:p>
            <a:r>
              <a:rPr lang="fr-FR" sz="2800" b="1" dirty="0" err="1"/>
              <a:t>Plobannalec-Lesconil</a:t>
            </a:r>
            <a:r>
              <a:rPr lang="fr-FR" sz="2800" b="1" dirty="0"/>
              <a:t> - Archéologie - Préhistoire </a:t>
            </a:r>
            <a:br>
              <a:rPr lang="fr-FR" sz="2800" b="1" dirty="0"/>
            </a:br>
            <a:r>
              <a:rPr lang="fr-FR" sz="2800" b="1" dirty="0"/>
              <a:t>- Les monuments du Néolithique -&gt; Bronze</a:t>
            </a:r>
            <a:endParaRPr lang="fr-FR" sz="2800" dirty="0"/>
          </a:p>
        </p:txBody>
      </p:sp>
      <p:sp>
        <p:nvSpPr>
          <p:cNvPr id="3" name="Espace réservé du contenu 2"/>
          <p:cNvSpPr>
            <a:spLocks noGrp="1"/>
          </p:cNvSpPr>
          <p:nvPr>
            <p:ph idx="1"/>
          </p:nvPr>
        </p:nvSpPr>
        <p:spPr>
          <a:xfrm>
            <a:off x="-21502" y="652764"/>
            <a:ext cx="6850763" cy="6205235"/>
          </a:xfrm>
        </p:spPr>
        <p:txBody>
          <a:bodyPr>
            <a:normAutofit fontScale="25000" lnSpcReduction="20000"/>
          </a:bodyPr>
          <a:lstStyle/>
          <a:p>
            <a:pPr algn="just">
              <a:lnSpc>
                <a:spcPct val="120000"/>
              </a:lnSpc>
              <a:spcBef>
                <a:spcPts val="0"/>
              </a:spcBef>
            </a:pPr>
            <a:r>
              <a:rPr lang="fr-FR" sz="5600" b="1" dirty="0">
                <a:solidFill>
                  <a:srgbClr val="FF0000"/>
                </a:solidFill>
              </a:rPr>
              <a:t>Site Menez </a:t>
            </a:r>
            <a:r>
              <a:rPr lang="fr-FR" sz="5600" b="1" dirty="0" err="1">
                <a:solidFill>
                  <a:srgbClr val="FF0000"/>
                </a:solidFill>
              </a:rPr>
              <a:t>Goarem</a:t>
            </a:r>
            <a:r>
              <a:rPr lang="fr-FR" sz="5600" b="1" dirty="0">
                <a:solidFill>
                  <a:srgbClr val="FF0000"/>
                </a:solidFill>
              </a:rPr>
              <a:t> </a:t>
            </a:r>
            <a:r>
              <a:rPr lang="fr-FR" sz="5600" b="1" dirty="0" err="1">
                <a:solidFill>
                  <a:srgbClr val="FF0000"/>
                </a:solidFill>
              </a:rPr>
              <a:t>ar</a:t>
            </a:r>
            <a:r>
              <a:rPr lang="fr-FR" sz="5600" b="1" dirty="0">
                <a:solidFill>
                  <a:srgbClr val="FF0000"/>
                </a:solidFill>
              </a:rPr>
              <a:t> </a:t>
            </a:r>
            <a:r>
              <a:rPr lang="fr-FR" sz="5600" b="1" dirty="0" err="1">
                <a:solidFill>
                  <a:srgbClr val="FF0000"/>
                </a:solidFill>
              </a:rPr>
              <a:t>Feunteun</a:t>
            </a:r>
            <a:endParaRPr lang="fr-FR" sz="5600" b="1" dirty="0">
              <a:solidFill>
                <a:srgbClr val="FF0000"/>
              </a:solidFill>
            </a:endParaRPr>
          </a:p>
          <a:p>
            <a:pPr algn="just">
              <a:lnSpc>
                <a:spcPct val="120000"/>
              </a:lnSpc>
              <a:spcBef>
                <a:spcPts val="0"/>
              </a:spcBef>
            </a:pPr>
            <a:r>
              <a:rPr lang="fr-FR" sz="5600" dirty="0">
                <a:solidFill>
                  <a:srgbClr val="FF0000"/>
                </a:solidFill>
              </a:rPr>
              <a:t>Vestiges</a:t>
            </a:r>
            <a:r>
              <a:rPr lang="fr-FR" sz="5600" dirty="0"/>
              <a:t> mégalithiques de Menez </a:t>
            </a:r>
            <a:r>
              <a:rPr lang="fr-FR" sz="5600" dirty="0" err="1"/>
              <a:t>Goarem</a:t>
            </a:r>
            <a:r>
              <a:rPr lang="fr-FR" sz="5600" dirty="0"/>
              <a:t> </a:t>
            </a:r>
            <a:r>
              <a:rPr lang="fr-FR" sz="5600" dirty="0" err="1"/>
              <a:t>ar</a:t>
            </a:r>
            <a:r>
              <a:rPr lang="fr-FR" sz="5600" dirty="0"/>
              <a:t> </a:t>
            </a:r>
            <a:r>
              <a:rPr lang="fr-FR" sz="5600" dirty="0" err="1"/>
              <a:t>Feunteun</a:t>
            </a:r>
            <a:endParaRPr lang="fr-FR" sz="5600" dirty="0"/>
          </a:p>
          <a:p>
            <a:pPr algn="just">
              <a:lnSpc>
                <a:spcPct val="120000"/>
              </a:lnSpc>
              <a:spcBef>
                <a:spcPts val="0"/>
              </a:spcBef>
            </a:pPr>
            <a:r>
              <a:rPr lang="fr-FR" sz="5600" dirty="0"/>
              <a:t>On parle de la </a:t>
            </a:r>
            <a:r>
              <a:rPr lang="fr-FR" sz="5600" dirty="0">
                <a:solidFill>
                  <a:srgbClr val="FF0000"/>
                </a:solidFill>
              </a:rPr>
              <a:t>« Grande nécropole de </a:t>
            </a:r>
            <a:r>
              <a:rPr lang="fr-FR" sz="5600" dirty="0" err="1">
                <a:solidFill>
                  <a:srgbClr val="FF0000"/>
                </a:solidFill>
              </a:rPr>
              <a:t>Lesconil</a:t>
            </a:r>
            <a:r>
              <a:rPr lang="fr-FR" sz="5600" dirty="0">
                <a:solidFill>
                  <a:srgbClr val="FF0000"/>
                </a:solidFill>
              </a:rPr>
              <a:t> »</a:t>
            </a:r>
          </a:p>
          <a:p>
            <a:pPr algn="just">
              <a:lnSpc>
                <a:spcPct val="120000"/>
              </a:lnSpc>
              <a:spcBef>
                <a:spcPts val="0"/>
              </a:spcBef>
            </a:pPr>
            <a:r>
              <a:rPr lang="fr-FR" sz="5600" dirty="0"/>
              <a:t>Localisation : Site situé à </a:t>
            </a:r>
            <a:r>
              <a:rPr lang="fr-FR" sz="5600" dirty="0" err="1"/>
              <a:t>Lesconil</a:t>
            </a:r>
            <a:r>
              <a:rPr lang="fr-FR" sz="5600" dirty="0"/>
              <a:t>, à l’ouest du </a:t>
            </a:r>
            <a:r>
              <a:rPr lang="fr-FR" sz="5600" dirty="0" err="1"/>
              <a:t>Ster</a:t>
            </a:r>
            <a:r>
              <a:rPr lang="fr-FR" sz="5600" dirty="0"/>
              <a:t> </a:t>
            </a:r>
            <a:r>
              <a:rPr lang="fr-FR" sz="5600" dirty="0" err="1"/>
              <a:t>Lesconil</a:t>
            </a:r>
            <a:r>
              <a:rPr lang="fr-FR" sz="5600" dirty="0"/>
              <a:t>, au nord du </a:t>
            </a:r>
            <a:r>
              <a:rPr lang="fr-FR" sz="5600" dirty="0" err="1"/>
              <a:t>Ster</a:t>
            </a:r>
            <a:r>
              <a:rPr lang="fr-FR" sz="5600" dirty="0"/>
              <a:t> </a:t>
            </a:r>
            <a:r>
              <a:rPr lang="fr-FR" sz="5600" dirty="0" err="1"/>
              <a:t>Nibilik</a:t>
            </a:r>
            <a:r>
              <a:rPr lang="fr-FR" sz="5600" dirty="0"/>
              <a:t>, entre la fontaine et le </a:t>
            </a:r>
            <a:r>
              <a:rPr lang="fr-FR" sz="5600" dirty="0" err="1"/>
              <a:t>Ster</a:t>
            </a:r>
            <a:r>
              <a:rPr lang="fr-FR" sz="5600" dirty="0"/>
              <a:t> </a:t>
            </a:r>
            <a:r>
              <a:rPr lang="fr-FR" sz="5600" dirty="0" err="1"/>
              <a:t>Nibilik</a:t>
            </a:r>
            <a:r>
              <a:rPr lang="fr-FR" sz="5600" dirty="0"/>
              <a:t>, à Menez Veil</a:t>
            </a:r>
          </a:p>
          <a:p>
            <a:pPr algn="just">
              <a:lnSpc>
                <a:spcPct val="120000"/>
              </a:lnSpc>
              <a:spcBef>
                <a:spcPts val="0"/>
              </a:spcBef>
            </a:pPr>
            <a:r>
              <a:rPr lang="fr-FR" sz="5600" dirty="0"/>
              <a:t>Désignation : </a:t>
            </a:r>
            <a:r>
              <a:rPr lang="fr-FR" sz="5600" i="1" dirty="0"/>
              <a:t>Menez</a:t>
            </a:r>
            <a:r>
              <a:rPr lang="fr-FR" sz="5600" dirty="0"/>
              <a:t> (mont hauteur 27 m), </a:t>
            </a:r>
            <a:r>
              <a:rPr lang="fr-FR" sz="5600" i="1" dirty="0" err="1"/>
              <a:t>Goarem</a:t>
            </a:r>
            <a:r>
              <a:rPr lang="fr-FR" sz="5600" i="1" dirty="0"/>
              <a:t>=</a:t>
            </a:r>
            <a:r>
              <a:rPr lang="fr-FR" sz="5600" i="1" dirty="0" err="1"/>
              <a:t>Gwaremm</a:t>
            </a:r>
            <a:r>
              <a:rPr lang="fr-FR" sz="5600" dirty="0"/>
              <a:t> (terrain pierreux à flanc de coteau » ou « garenne), </a:t>
            </a:r>
            <a:r>
              <a:rPr lang="fr-FR" sz="5600" i="1" dirty="0" err="1"/>
              <a:t>Feunteun</a:t>
            </a:r>
            <a:r>
              <a:rPr lang="fr-FR" sz="5600" i="1" dirty="0"/>
              <a:t> </a:t>
            </a:r>
            <a:r>
              <a:rPr lang="fr-FR" sz="5600" dirty="0"/>
              <a:t>(fontaine)</a:t>
            </a:r>
          </a:p>
          <a:p>
            <a:pPr algn="just">
              <a:lnSpc>
                <a:spcPct val="120000"/>
              </a:lnSpc>
              <a:spcBef>
                <a:spcPts val="0"/>
              </a:spcBef>
            </a:pPr>
            <a:r>
              <a:rPr lang="fr-FR" sz="5600" b="1" dirty="0" err="1"/>
              <a:t>Ster</a:t>
            </a:r>
            <a:r>
              <a:rPr lang="fr-FR" sz="5600" b="1" dirty="0"/>
              <a:t> </a:t>
            </a:r>
            <a:r>
              <a:rPr lang="fr-FR" sz="5600" b="1" dirty="0" err="1"/>
              <a:t>Nibilik</a:t>
            </a:r>
            <a:r>
              <a:rPr lang="fr-FR" sz="5600" b="1" dirty="0"/>
              <a:t> </a:t>
            </a:r>
            <a:r>
              <a:rPr lang="fr-FR" sz="5600" dirty="0"/>
              <a:t>: Anciennement, petit </a:t>
            </a:r>
            <a:r>
              <a:rPr lang="fr-FR" sz="5600" dirty="0" err="1"/>
              <a:t>Ster</a:t>
            </a:r>
            <a:r>
              <a:rPr lang="fr-FR" sz="5600" dirty="0"/>
              <a:t> de la rue de la Paix, via la Fontaine de </a:t>
            </a:r>
            <a:r>
              <a:rPr lang="fr-FR" sz="5600" dirty="0" err="1"/>
              <a:t>Lesconil</a:t>
            </a:r>
            <a:r>
              <a:rPr lang="fr-FR" sz="5600" dirty="0"/>
              <a:t>, jusqu’à l’Anse/Impasse du </a:t>
            </a:r>
            <a:r>
              <a:rPr lang="fr-FR" sz="5600" dirty="0" err="1"/>
              <a:t>Steir</a:t>
            </a:r>
            <a:r>
              <a:rPr lang="fr-FR" sz="5600" dirty="0"/>
              <a:t> </a:t>
            </a:r>
            <a:r>
              <a:rPr lang="fr-FR" sz="5600" dirty="0" err="1"/>
              <a:t>Nibilik</a:t>
            </a:r>
            <a:r>
              <a:rPr lang="fr-FR" sz="5600" dirty="0"/>
              <a:t>. Le </a:t>
            </a:r>
            <a:r>
              <a:rPr lang="fr-FR" sz="5600" dirty="0" err="1"/>
              <a:t>Ster</a:t>
            </a:r>
            <a:r>
              <a:rPr lang="fr-FR" sz="5600" dirty="0"/>
              <a:t> </a:t>
            </a:r>
            <a:r>
              <a:rPr lang="fr-FR" sz="5600" dirty="0" err="1"/>
              <a:t>Nibilic</a:t>
            </a:r>
            <a:r>
              <a:rPr lang="fr-FR" sz="5600" dirty="0"/>
              <a:t>  désigne maintenant la petite anse de la rive droite du </a:t>
            </a:r>
            <a:r>
              <a:rPr lang="fr-FR" sz="5600" dirty="0" err="1"/>
              <a:t>Ster</a:t>
            </a:r>
            <a:r>
              <a:rPr lang="fr-FR" sz="5600" dirty="0"/>
              <a:t> qui abrita jadis le port historique de </a:t>
            </a:r>
            <a:r>
              <a:rPr lang="fr-FR" sz="5600" dirty="0" err="1"/>
              <a:t>Lesconil</a:t>
            </a:r>
            <a:r>
              <a:rPr lang="fr-FR" sz="5600" dirty="0"/>
              <a:t>. </a:t>
            </a:r>
            <a:r>
              <a:rPr lang="fr-FR" sz="5600" dirty="0">
                <a:solidFill>
                  <a:srgbClr val="FF0000"/>
                </a:solidFill>
              </a:rPr>
              <a:t>Menhir du </a:t>
            </a:r>
            <a:r>
              <a:rPr lang="fr-FR" sz="5600" dirty="0" err="1">
                <a:solidFill>
                  <a:srgbClr val="FF0000"/>
                </a:solidFill>
              </a:rPr>
              <a:t>Steir-Nibilic</a:t>
            </a:r>
            <a:r>
              <a:rPr lang="fr-FR" sz="5600" dirty="0">
                <a:solidFill>
                  <a:srgbClr val="FF0000"/>
                </a:solidFill>
              </a:rPr>
              <a:t> (Men </a:t>
            </a:r>
            <a:r>
              <a:rPr lang="fr-FR" sz="5600" dirty="0" err="1">
                <a:solidFill>
                  <a:srgbClr val="FF0000"/>
                </a:solidFill>
              </a:rPr>
              <a:t>Rouz</a:t>
            </a:r>
            <a:r>
              <a:rPr lang="fr-FR" sz="5600" dirty="0">
                <a:solidFill>
                  <a:srgbClr val="FF0000"/>
                </a:solidFill>
              </a:rPr>
              <a:t>)</a:t>
            </a:r>
          </a:p>
          <a:p>
            <a:pPr algn="just">
              <a:lnSpc>
                <a:spcPct val="120000"/>
              </a:lnSpc>
              <a:spcBef>
                <a:spcPts val="0"/>
              </a:spcBef>
            </a:pPr>
            <a:r>
              <a:rPr lang="fr-FR" sz="5600" b="1" dirty="0"/>
              <a:t>Fontaine de </a:t>
            </a:r>
            <a:r>
              <a:rPr lang="fr-FR" sz="5600" b="1" dirty="0" err="1"/>
              <a:t>Lesconil</a:t>
            </a:r>
            <a:r>
              <a:rPr lang="fr-FR" sz="5600" b="1" dirty="0"/>
              <a:t> </a:t>
            </a:r>
            <a:r>
              <a:rPr lang="fr-FR" sz="5600" dirty="0"/>
              <a:t>:  au bout de la rue J. Ferry, croisement de rues = centre</a:t>
            </a:r>
          </a:p>
          <a:p>
            <a:pPr algn="just">
              <a:lnSpc>
                <a:spcPct val="120000"/>
              </a:lnSpc>
              <a:spcBef>
                <a:spcPts val="0"/>
              </a:spcBef>
            </a:pPr>
            <a:r>
              <a:rPr lang="fr-FR" sz="5600" b="1" dirty="0"/>
              <a:t>Menez-Veil : </a:t>
            </a:r>
            <a:r>
              <a:rPr lang="fr-FR" sz="5600" dirty="0"/>
              <a:t>Le Mont du Moulin, Site sur un plateau pierreux à flanc de coteau en pente douce vers la mer/</a:t>
            </a:r>
            <a:r>
              <a:rPr lang="fr-FR" sz="5600" dirty="0" err="1"/>
              <a:t>steir</a:t>
            </a:r>
            <a:r>
              <a:rPr lang="fr-FR" sz="5600" dirty="0"/>
              <a:t>, sur le versant duquel se trouvaient les tumulus. </a:t>
            </a:r>
            <a:r>
              <a:rPr lang="fr-FR" sz="5600" dirty="0">
                <a:solidFill>
                  <a:srgbClr val="FF0000"/>
                </a:solidFill>
              </a:rPr>
              <a:t>Dolmens de </a:t>
            </a:r>
            <a:r>
              <a:rPr lang="fr-FR" sz="5600" dirty="0" err="1">
                <a:solidFill>
                  <a:srgbClr val="FF0000"/>
                </a:solidFill>
              </a:rPr>
              <a:t>Ménez</a:t>
            </a:r>
            <a:r>
              <a:rPr lang="fr-FR" sz="5600" dirty="0">
                <a:solidFill>
                  <a:srgbClr val="FF0000"/>
                </a:solidFill>
              </a:rPr>
              <a:t>-Veil</a:t>
            </a:r>
          </a:p>
          <a:p>
            <a:pPr algn="just">
              <a:lnSpc>
                <a:spcPct val="120000"/>
              </a:lnSpc>
              <a:spcBef>
                <a:spcPts val="0"/>
              </a:spcBef>
            </a:pPr>
            <a:r>
              <a:rPr lang="fr-FR" sz="5600" dirty="0"/>
              <a:t>Epoque (Site) : </a:t>
            </a:r>
            <a:r>
              <a:rPr lang="fr-FR" sz="5600" dirty="0">
                <a:solidFill>
                  <a:srgbClr val="FF0000"/>
                </a:solidFill>
              </a:rPr>
              <a:t>Néolithique -&gt; Bronze </a:t>
            </a:r>
          </a:p>
          <a:p>
            <a:pPr algn="just">
              <a:lnSpc>
                <a:spcPct val="120000"/>
              </a:lnSpc>
              <a:spcBef>
                <a:spcPts val="0"/>
              </a:spcBef>
            </a:pPr>
            <a:r>
              <a:rPr lang="fr-FR" sz="5600" dirty="0"/>
              <a:t>Etat : </a:t>
            </a:r>
            <a:r>
              <a:rPr lang="fr-FR" sz="5600" dirty="0">
                <a:solidFill>
                  <a:srgbClr val="FF0000"/>
                </a:solidFill>
              </a:rPr>
              <a:t>Le site est entièrement dévasté</a:t>
            </a:r>
            <a:r>
              <a:rPr lang="fr-FR" sz="5600" dirty="0"/>
              <a:t>, à part un Dolmen et quelques pierres éparses, urbanisation, carrier</a:t>
            </a:r>
          </a:p>
          <a:p>
            <a:pPr algn="just">
              <a:lnSpc>
                <a:spcPct val="120000"/>
              </a:lnSpc>
              <a:spcBef>
                <a:spcPts val="0"/>
              </a:spcBef>
            </a:pPr>
            <a:r>
              <a:rPr lang="fr-FR" sz="5600" dirty="0"/>
              <a:t>Le site comprenait plus </a:t>
            </a:r>
            <a:r>
              <a:rPr lang="fr-FR" sz="5600" dirty="0">
                <a:solidFill>
                  <a:srgbClr val="FF0000"/>
                </a:solidFill>
              </a:rPr>
              <a:t>d'une quinzaine de tumulus</a:t>
            </a:r>
            <a:r>
              <a:rPr lang="fr-FR" sz="5600" dirty="0"/>
              <a:t> répartis sur dix à douze hectares </a:t>
            </a:r>
          </a:p>
          <a:p>
            <a:pPr algn="just">
              <a:lnSpc>
                <a:spcPct val="120000"/>
              </a:lnSpc>
              <a:spcBef>
                <a:spcPts val="0"/>
              </a:spcBef>
            </a:pPr>
            <a:r>
              <a:rPr lang="fr-FR" sz="5600" dirty="0">
                <a:solidFill>
                  <a:srgbClr val="FF0000"/>
                </a:solidFill>
              </a:rPr>
              <a:t>Description du site par </a:t>
            </a:r>
            <a:r>
              <a:rPr lang="fr-FR" sz="5600" dirty="0">
                <a:solidFill>
                  <a:srgbClr val="0000FF"/>
                </a:solidFill>
              </a:rPr>
              <a:t>E. Flagelle en 1877 </a:t>
            </a:r>
            <a:endParaRPr lang="fr-FR" sz="5600" dirty="0"/>
          </a:p>
          <a:p>
            <a:pPr marL="0" indent="0" algn="just">
              <a:lnSpc>
                <a:spcPct val="120000"/>
              </a:lnSpc>
              <a:spcBef>
                <a:spcPts val="0"/>
              </a:spcBef>
              <a:buNone/>
            </a:pPr>
            <a:r>
              <a:rPr lang="fr-FR" sz="5600" dirty="0"/>
              <a:t>         Article</a:t>
            </a:r>
            <a:r>
              <a:rPr lang="fr-FR" sz="5600" i="1" dirty="0"/>
              <a:t> </a:t>
            </a:r>
            <a:r>
              <a:rPr lang="fr-FR" sz="5600" dirty="0"/>
              <a:t>« Notes archéologiques sur le département du Finistère », p. 44</a:t>
            </a:r>
          </a:p>
          <a:p>
            <a:pPr algn="just">
              <a:lnSpc>
                <a:spcPct val="120000"/>
              </a:lnSpc>
              <a:spcBef>
                <a:spcPts val="0"/>
              </a:spcBef>
            </a:pPr>
            <a:r>
              <a:rPr lang="fr-FR" sz="5600" dirty="0">
                <a:solidFill>
                  <a:srgbClr val="FF0000"/>
                </a:solidFill>
              </a:rPr>
              <a:t>Description, Fouille et plan du site par </a:t>
            </a:r>
            <a:r>
              <a:rPr lang="fr-FR" sz="5600" dirty="0">
                <a:solidFill>
                  <a:srgbClr val="0000FF"/>
                </a:solidFill>
              </a:rPr>
              <a:t>Paul du </a:t>
            </a:r>
            <a:r>
              <a:rPr lang="fr-FR" sz="5600" dirty="0" err="1">
                <a:solidFill>
                  <a:srgbClr val="0000FF"/>
                </a:solidFill>
              </a:rPr>
              <a:t>Chatellier</a:t>
            </a:r>
            <a:r>
              <a:rPr lang="fr-FR" sz="5600" dirty="0">
                <a:solidFill>
                  <a:srgbClr val="0000FF"/>
                </a:solidFill>
              </a:rPr>
              <a:t> en 1883</a:t>
            </a:r>
          </a:p>
          <a:p>
            <a:pPr marL="0" indent="0" algn="just">
              <a:lnSpc>
                <a:spcPct val="120000"/>
              </a:lnSpc>
              <a:spcBef>
                <a:spcPts val="0"/>
              </a:spcBef>
              <a:buNone/>
            </a:pPr>
            <a:r>
              <a:rPr lang="fr-FR" sz="5600" dirty="0"/>
              <a:t>         Article « Les Sépultures de l'époque du bronze en Bretagne. », p. 37</a:t>
            </a:r>
          </a:p>
          <a:p>
            <a:pPr marL="0" indent="0" algn="just">
              <a:lnSpc>
                <a:spcPct val="120000"/>
              </a:lnSpc>
              <a:spcBef>
                <a:spcPts val="0"/>
              </a:spcBef>
              <a:buNone/>
            </a:pPr>
            <a:r>
              <a:rPr lang="fr-FR" sz="5600" dirty="0"/>
              <a:t>         Plan P. du </a:t>
            </a:r>
            <a:r>
              <a:rPr lang="fr-FR" sz="5600" dirty="0" err="1"/>
              <a:t>Chatellier</a:t>
            </a:r>
            <a:r>
              <a:rPr lang="fr-FR" sz="5600" dirty="0"/>
              <a:t> = Planche III : Anse de </a:t>
            </a:r>
            <a:r>
              <a:rPr lang="fr-FR" sz="5600" dirty="0" err="1"/>
              <a:t>Kerlut</a:t>
            </a:r>
            <a:r>
              <a:rPr lang="fr-FR" sz="5600" dirty="0"/>
              <a:t>=Anse du </a:t>
            </a:r>
            <a:r>
              <a:rPr lang="fr-FR" sz="5600" dirty="0" err="1"/>
              <a:t>Ster</a:t>
            </a:r>
            <a:r>
              <a:rPr lang="fr-FR" sz="5600" dirty="0"/>
              <a:t> </a:t>
            </a:r>
            <a:r>
              <a:rPr lang="fr-FR" sz="5600" dirty="0" err="1"/>
              <a:t>Nibilik</a:t>
            </a:r>
            <a:r>
              <a:rPr lang="fr-FR" sz="5600" dirty="0"/>
              <a:t> ?,</a:t>
            </a:r>
          </a:p>
          <a:p>
            <a:pPr marL="0" indent="0" algn="just">
              <a:lnSpc>
                <a:spcPct val="120000"/>
              </a:lnSpc>
              <a:spcBef>
                <a:spcPts val="0"/>
              </a:spcBef>
              <a:buNone/>
            </a:pPr>
            <a:r>
              <a:rPr lang="fr-FR" sz="5600" dirty="0"/>
              <a:t>         Mer=</a:t>
            </a:r>
            <a:r>
              <a:rPr lang="fr-FR" sz="5600" dirty="0" err="1"/>
              <a:t>Ster-Lesconil</a:t>
            </a:r>
            <a:r>
              <a:rPr lang="fr-FR" sz="5600" dirty="0"/>
              <a:t> + </a:t>
            </a:r>
            <a:r>
              <a:rPr lang="fr-FR" sz="5600" dirty="0" err="1"/>
              <a:t>Ster</a:t>
            </a:r>
            <a:r>
              <a:rPr lang="fr-FR" sz="5600" dirty="0"/>
              <a:t> </a:t>
            </a:r>
            <a:r>
              <a:rPr lang="fr-FR" sz="5600" dirty="0" err="1"/>
              <a:t>Nibilik</a:t>
            </a:r>
            <a:r>
              <a:rPr lang="fr-FR" sz="5600" dirty="0"/>
              <a:t>, échelle incorrecte ? Localisation / Fontaine ?</a:t>
            </a:r>
          </a:p>
          <a:p>
            <a:pPr algn="just">
              <a:lnSpc>
                <a:spcPct val="120000"/>
              </a:lnSpc>
              <a:spcBef>
                <a:spcPts val="0"/>
              </a:spcBef>
            </a:pPr>
            <a:r>
              <a:rPr lang="fr-FR" sz="5600" dirty="0">
                <a:solidFill>
                  <a:srgbClr val="FF0000"/>
                </a:solidFill>
              </a:rPr>
              <a:t>Dolmens à chambre compartimentée </a:t>
            </a:r>
            <a:r>
              <a:rPr lang="fr-FR" sz="5600" dirty="0"/>
              <a:t>: c'est à Menez </a:t>
            </a:r>
            <a:r>
              <a:rPr lang="fr-FR" sz="5600" dirty="0" err="1"/>
              <a:t>Goarem</a:t>
            </a:r>
            <a:r>
              <a:rPr lang="fr-FR" sz="5600" dirty="0"/>
              <a:t> </a:t>
            </a:r>
            <a:r>
              <a:rPr lang="fr-FR" sz="5600" dirty="0" err="1"/>
              <a:t>ar</a:t>
            </a:r>
            <a:r>
              <a:rPr lang="fr-FR" sz="5600" dirty="0"/>
              <a:t> </a:t>
            </a:r>
            <a:r>
              <a:rPr lang="fr-FR" sz="5600" dirty="0" err="1"/>
              <a:t>Feunteun</a:t>
            </a:r>
            <a:r>
              <a:rPr lang="fr-FR" sz="5600" dirty="0"/>
              <a:t> que l'on trouvait les plus intéressants dolmens à chambre compartimentée </a:t>
            </a:r>
            <a:r>
              <a:rPr lang="fr-FR" sz="4800" dirty="0">
                <a:solidFill>
                  <a:srgbClr val="0000FF"/>
                </a:solidFill>
              </a:rPr>
              <a:t>(</a:t>
            </a:r>
            <a:r>
              <a:rPr lang="fr-FR" sz="5600" dirty="0">
                <a:solidFill>
                  <a:srgbClr val="0000FF"/>
                </a:solidFill>
              </a:rPr>
              <a:t>L'HELGOUACH 1965)</a:t>
            </a:r>
          </a:p>
          <a:p>
            <a:pPr algn="just">
              <a:lnSpc>
                <a:spcPct val="120000"/>
              </a:lnSpc>
              <a:spcBef>
                <a:spcPts val="0"/>
              </a:spcBef>
            </a:pPr>
            <a:r>
              <a:rPr lang="fr-FR" sz="6000" dirty="0">
                <a:solidFill>
                  <a:srgbClr val="FF0000"/>
                </a:solidFill>
              </a:rPr>
              <a:t>Hypothèse : Habitat préhistorique et </a:t>
            </a:r>
            <a:r>
              <a:rPr lang="fr-FR" sz="6000" dirty="0" err="1">
                <a:solidFill>
                  <a:srgbClr val="FF0000"/>
                </a:solidFill>
              </a:rPr>
              <a:t>proto-historique</a:t>
            </a:r>
            <a:r>
              <a:rPr lang="fr-FR" sz="6000" dirty="0">
                <a:solidFill>
                  <a:srgbClr val="FF0000"/>
                </a:solidFill>
              </a:rPr>
              <a:t> à Menez </a:t>
            </a:r>
            <a:r>
              <a:rPr lang="fr-FR" sz="6000" dirty="0" err="1">
                <a:solidFill>
                  <a:srgbClr val="FF0000"/>
                </a:solidFill>
              </a:rPr>
              <a:t>Goarem</a:t>
            </a:r>
            <a:r>
              <a:rPr lang="fr-FR" sz="6000" dirty="0">
                <a:solidFill>
                  <a:srgbClr val="FF0000"/>
                </a:solidFill>
              </a:rPr>
              <a:t> </a:t>
            </a:r>
            <a:r>
              <a:rPr lang="fr-FR" sz="6000" dirty="0" err="1">
                <a:solidFill>
                  <a:srgbClr val="FF0000"/>
                </a:solidFill>
              </a:rPr>
              <a:t>ar</a:t>
            </a:r>
            <a:r>
              <a:rPr lang="fr-FR" sz="6000" dirty="0">
                <a:solidFill>
                  <a:srgbClr val="FF0000"/>
                </a:solidFill>
              </a:rPr>
              <a:t> </a:t>
            </a:r>
            <a:r>
              <a:rPr lang="fr-FR" sz="6000" dirty="0" err="1">
                <a:solidFill>
                  <a:srgbClr val="FF0000"/>
                </a:solidFill>
              </a:rPr>
              <a:t>Feunteun</a:t>
            </a:r>
            <a:endParaRPr lang="fr-FR" sz="5600" dirty="0">
              <a:solidFill>
                <a:srgbClr val="0000FF"/>
              </a:solidFill>
            </a:endParaRPr>
          </a:p>
        </p:txBody>
      </p:sp>
      <p:grpSp>
        <p:nvGrpSpPr>
          <p:cNvPr id="7" name="Groupe 6"/>
          <p:cNvGrpSpPr/>
          <p:nvPr/>
        </p:nvGrpSpPr>
        <p:grpSpPr>
          <a:xfrm>
            <a:off x="7884532" y="413769"/>
            <a:ext cx="1219080" cy="1374194"/>
            <a:chOff x="6732240" y="868017"/>
            <a:chExt cx="1219080" cy="1374194"/>
          </a:xfrm>
        </p:grpSpPr>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2240" y="868017"/>
              <a:ext cx="1219080" cy="1374194"/>
            </a:xfrm>
            <a:prstGeom prst="rect">
              <a:avLst/>
            </a:prstGeom>
          </p:spPr>
        </p:pic>
        <p:sp>
          <p:nvSpPr>
            <p:cNvPr id="6" name="Ellipse 5"/>
            <p:cNvSpPr/>
            <p:nvPr/>
          </p:nvSpPr>
          <p:spPr>
            <a:xfrm>
              <a:off x="7308304" y="2060848"/>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9" name="Image 8"/>
          <p:cNvPicPr/>
          <p:nvPr/>
        </p:nvPicPr>
        <p:blipFill>
          <a:blip r:embed="rId3" cstate="print">
            <a:extLst>
              <a:ext uri="{28A0092B-C50C-407E-A947-70E740481C1C}">
                <a14:useLocalDpi xmlns:a14="http://schemas.microsoft.com/office/drawing/2010/main" val="0"/>
              </a:ext>
            </a:extLst>
          </a:blip>
          <a:stretch>
            <a:fillRect/>
          </a:stretch>
        </p:blipFill>
        <p:spPr>
          <a:xfrm>
            <a:off x="6891151" y="1830898"/>
            <a:ext cx="1725209" cy="1529835"/>
          </a:xfrm>
          <a:prstGeom prst="rect">
            <a:avLst/>
          </a:prstGeom>
        </p:spPr>
      </p:pic>
      <p:sp>
        <p:nvSpPr>
          <p:cNvPr id="10" name="ZoneTexte 9"/>
          <p:cNvSpPr txBox="1"/>
          <p:nvPr/>
        </p:nvSpPr>
        <p:spPr>
          <a:xfrm>
            <a:off x="6804248" y="3226505"/>
            <a:ext cx="1200072" cy="369332"/>
          </a:xfrm>
          <a:prstGeom prst="rect">
            <a:avLst/>
          </a:prstGeom>
          <a:noFill/>
        </p:spPr>
        <p:txBody>
          <a:bodyPr wrap="none" rtlCol="0">
            <a:spAutoFit/>
          </a:bodyPr>
          <a:lstStyle/>
          <a:p>
            <a:r>
              <a:rPr lang="fr-FR" dirty="0" err="1"/>
              <a:t>Ster</a:t>
            </a:r>
            <a:r>
              <a:rPr lang="fr-FR" dirty="0"/>
              <a:t> </a:t>
            </a:r>
            <a:r>
              <a:rPr lang="fr-FR" dirty="0" err="1"/>
              <a:t>Nibilik</a:t>
            </a:r>
            <a:endParaRPr lang="fr-FR" dirty="0"/>
          </a:p>
        </p:txBody>
      </p:sp>
      <p:sp>
        <p:nvSpPr>
          <p:cNvPr id="11" name="ZoneTexte 10"/>
          <p:cNvSpPr txBox="1"/>
          <p:nvPr/>
        </p:nvSpPr>
        <p:spPr>
          <a:xfrm>
            <a:off x="8305588" y="1977973"/>
            <a:ext cx="932948" cy="646331"/>
          </a:xfrm>
          <a:prstGeom prst="rect">
            <a:avLst/>
          </a:prstGeom>
          <a:noFill/>
        </p:spPr>
        <p:txBody>
          <a:bodyPr wrap="none" rtlCol="0">
            <a:spAutoFit/>
          </a:bodyPr>
          <a:lstStyle/>
          <a:p>
            <a:r>
              <a:rPr lang="fr-FR" dirty="0" err="1"/>
              <a:t>Ster</a:t>
            </a:r>
            <a:endParaRPr lang="fr-FR" dirty="0"/>
          </a:p>
          <a:p>
            <a:r>
              <a:rPr lang="fr-FR" dirty="0" err="1"/>
              <a:t>Lesconil</a:t>
            </a:r>
            <a:endParaRPr lang="fr-FR" dirty="0"/>
          </a:p>
        </p:txBody>
      </p:sp>
      <p:pic>
        <p:nvPicPr>
          <p:cNvPr id="12" name="Image 11"/>
          <p:cNvPicPr>
            <a:picLocks noChangeAspect="1"/>
          </p:cNvPicPr>
          <p:nvPr/>
        </p:nvPicPr>
        <p:blipFill>
          <a:blip r:embed="rId4"/>
          <a:stretch>
            <a:fillRect/>
          </a:stretch>
        </p:blipFill>
        <p:spPr>
          <a:xfrm>
            <a:off x="6795237" y="3498586"/>
            <a:ext cx="2318536" cy="1944216"/>
          </a:xfrm>
          <a:prstGeom prst="rect">
            <a:avLst/>
          </a:prstGeom>
        </p:spPr>
      </p:pic>
      <p:pic>
        <p:nvPicPr>
          <p:cNvPr id="13" name="Picture 4" descr="http://www.t4t35.fr/Megalithes/Photo/France/Photos/jlb/DSCF196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93118" y="5229200"/>
            <a:ext cx="2122773" cy="1592081"/>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8772124" y="6488668"/>
            <a:ext cx="504056" cy="369332"/>
          </a:xfrm>
          <a:prstGeom prst="rect">
            <a:avLst/>
          </a:prstGeom>
          <a:noFill/>
        </p:spPr>
        <p:txBody>
          <a:bodyPr wrap="square" rtlCol="0">
            <a:spAutoFit/>
          </a:bodyPr>
          <a:lstStyle/>
          <a:p>
            <a:r>
              <a:rPr lang="fr-FR" dirty="0"/>
              <a:t>24</a:t>
            </a:r>
          </a:p>
        </p:txBody>
      </p:sp>
    </p:spTree>
    <p:extLst>
      <p:ext uri="{BB962C8B-B14F-4D97-AF65-F5344CB8AC3E}">
        <p14:creationId xmlns:p14="http://schemas.microsoft.com/office/powerpoint/2010/main" val="1963552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3000"/>
          </a:xfrm>
        </p:spPr>
        <p:txBody>
          <a:bodyPr>
            <a:normAutofit/>
          </a:bodyPr>
          <a:lstStyle/>
          <a:p>
            <a:r>
              <a:rPr lang="fr-FR" sz="2800" b="1" dirty="0"/>
              <a:t>Ile Chevalier - Archéologie - Protohistoire </a:t>
            </a:r>
            <a:br>
              <a:rPr lang="fr-FR" sz="2800" b="1" dirty="0"/>
            </a:br>
            <a:r>
              <a:rPr lang="fr-FR" sz="2800" b="1" dirty="0"/>
              <a:t>- Les monuments de l’Âge de Fer</a:t>
            </a:r>
            <a:endParaRPr lang="fr-FR" sz="2800" dirty="0"/>
          </a:p>
        </p:txBody>
      </p:sp>
      <p:sp>
        <p:nvSpPr>
          <p:cNvPr id="3" name="Espace réservé du contenu 2"/>
          <p:cNvSpPr>
            <a:spLocks noGrp="1"/>
          </p:cNvSpPr>
          <p:nvPr>
            <p:ph idx="1"/>
          </p:nvPr>
        </p:nvSpPr>
        <p:spPr>
          <a:xfrm>
            <a:off x="179512" y="1590869"/>
            <a:ext cx="5426550" cy="4934475"/>
          </a:xfrm>
        </p:spPr>
        <p:txBody>
          <a:bodyPr>
            <a:normAutofit fontScale="85000" lnSpcReduction="10000"/>
          </a:bodyPr>
          <a:lstStyle/>
          <a:p>
            <a:pPr algn="just"/>
            <a:r>
              <a:rPr lang="fr-FR" sz="1900" b="1" dirty="0"/>
              <a:t>Stèles de l’Ile Chevalier</a:t>
            </a:r>
          </a:p>
          <a:p>
            <a:pPr algn="just"/>
            <a:r>
              <a:rPr lang="fr-FR" sz="1900" dirty="0"/>
              <a:t>Localisation (actuelle) : Ile Chevalier, Château de Najac (au bout de l’île)</a:t>
            </a:r>
          </a:p>
          <a:p>
            <a:pPr algn="just"/>
            <a:r>
              <a:rPr lang="fr-FR" sz="1900" dirty="0"/>
              <a:t>Localisation (initiale) : Ile Chevalier, </a:t>
            </a:r>
            <a:r>
              <a:rPr lang="fr-FR" sz="1900" dirty="0" err="1"/>
              <a:t>Kervihan</a:t>
            </a:r>
            <a:r>
              <a:rPr lang="fr-FR" sz="1900" dirty="0"/>
              <a:t>, ancienne chapelle Saint-Gildas (</a:t>
            </a:r>
            <a:r>
              <a:rPr lang="fr-FR" sz="1900" i="1" dirty="0" err="1"/>
              <a:t>Gweltaz</a:t>
            </a:r>
            <a:r>
              <a:rPr lang="fr-FR" sz="1900" dirty="0"/>
              <a:t>)</a:t>
            </a:r>
          </a:p>
          <a:p>
            <a:pPr algn="just"/>
            <a:r>
              <a:rPr lang="fr-FR" sz="1900" dirty="0"/>
              <a:t>Epoque : Âge du Fer, dit gaulois.</a:t>
            </a:r>
          </a:p>
          <a:p>
            <a:pPr algn="just"/>
            <a:r>
              <a:rPr lang="fr-FR" sz="1900" dirty="0"/>
              <a:t>3 stèles existaient à l’Ile Chevalier. 2 stèles funéraires gauloises ont été regroupées au Château de Najac à Pen-</a:t>
            </a:r>
            <a:r>
              <a:rPr lang="fr-FR" sz="1900" dirty="0" err="1"/>
              <a:t>ar</a:t>
            </a:r>
            <a:r>
              <a:rPr lang="fr-FR" sz="1900" dirty="0"/>
              <a:t>-</a:t>
            </a:r>
            <a:r>
              <a:rPr lang="fr-FR" sz="1900" dirty="0" err="1"/>
              <a:t>Hoat</a:t>
            </a:r>
            <a:r>
              <a:rPr lang="fr-FR" sz="1900" dirty="0"/>
              <a:t> au bout de l’Ile Chevalier. Elles proviennent en fait du </a:t>
            </a:r>
            <a:r>
              <a:rPr lang="fr-FR" sz="1900" dirty="0" err="1"/>
              <a:t>placitre</a:t>
            </a:r>
            <a:r>
              <a:rPr lang="fr-FR" sz="1900" dirty="0"/>
              <a:t> de la chapelle Saint-Gildas à </a:t>
            </a:r>
            <a:r>
              <a:rPr lang="fr-FR" sz="1900" dirty="0" err="1"/>
              <a:t>Kervihan</a:t>
            </a:r>
            <a:r>
              <a:rPr lang="fr-FR" sz="1900" dirty="0"/>
              <a:t> située à proximité du rivage nord-est de l'Ile Chevalier.</a:t>
            </a:r>
          </a:p>
          <a:p>
            <a:pPr algn="just"/>
            <a:r>
              <a:rPr lang="fr-FR" sz="1900" dirty="0"/>
              <a:t>L’une des stèles, le Menhir de </a:t>
            </a:r>
            <a:r>
              <a:rPr lang="fr-FR" sz="1900" dirty="0" err="1"/>
              <a:t>Kervihan</a:t>
            </a:r>
            <a:r>
              <a:rPr lang="fr-FR" sz="1900" dirty="0"/>
              <a:t> (peut-être le socle de la croix), était surmonté par la Croix de </a:t>
            </a:r>
            <a:r>
              <a:rPr lang="fr-FR" sz="1900" dirty="0" err="1"/>
              <a:t>Kervihan</a:t>
            </a:r>
            <a:r>
              <a:rPr lang="fr-FR" sz="1900" dirty="0"/>
              <a:t>, impliquant une christianisation d’un menhir par une croix médiévale.</a:t>
            </a:r>
          </a:p>
          <a:p>
            <a:pPr algn="just"/>
            <a:r>
              <a:rPr lang="fr-FR" sz="1900" dirty="0"/>
              <a:t>L’une des stèles présente des cannelures longitudinales indiquant un menhir retaillé. </a:t>
            </a:r>
          </a:p>
          <a:p>
            <a:pPr algn="just"/>
            <a:r>
              <a:rPr lang="fr-FR" sz="1900" dirty="0"/>
              <a:t>L’une des stèles présente des traces horizontales doubles (tentative de découpe, cordes d’amarrage ?).</a:t>
            </a:r>
          </a:p>
          <a:p>
            <a:pPr algn="just"/>
            <a:r>
              <a:rPr lang="fr-FR" sz="2000" dirty="0">
                <a:solidFill>
                  <a:srgbClr val="FF0000"/>
                </a:solidFill>
              </a:rPr>
              <a:t>Hypothèse : Habitat protohistorique à </a:t>
            </a:r>
            <a:r>
              <a:rPr lang="fr-FR" sz="2000" dirty="0" err="1">
                <a:solidFill>
                  <a:srgbClr val="FF0000"/>
                </a:solidFill>
              </a:rPr>
              <a:t>Kervihan</a:t>
            </a:r>
            <a:endParaRPr lang="fr-FR" sz="1900" dirty="0"/>
          </a:p>
          <a:p>
            <a:endParaRPr lang="fr-FR" b="1" dirty="0">
              <a:solidFill>
                <a:srgbClr val="FF0000"/>
              </a:solidFill>
            </a:endParaRPr>
          </a:p>
          <a:p>
            <a:endParaRPr lang="fr-FR" dirty="0"/>
          </a:p>
        </p:txBody>
      </p:sp>
      <p:pic>
        <p:nvPicPr>
          <p:cNvPr id="4" name="Image 3" descr="ile_chevalier_stele_1"/>
          <p:cNvPicPr/>
          <p:nvPr/>
        </p:nvPicPr>
        <p:blipFill>
          <a:blip r:embed="rId2" cstate="print"/>
          <a:srcRect/>
          <a:stretch>
            <a:fillRect/>
          </a:stretch>
        </p:blipFill>
        <p:spPr bwMode="auto">
          <a:xfrm>
            <a:off x="6948264" y="1556793"/>
            <a:ext cx="1799605" cy="2160240"/>
          </a:xfrm>
          <a:prstGeom prst="rect">
            <a:avLst/>
          </a:prstGeom>
          <a:noFill/>
          <a:ln w="9525">
            <a:noFill/>
            <a:miter lim="800000"/>
            <a:headEnd/>
            <a:tailEnd/>
          </a:ln>
        </p:spPr>
      </p:pic>
      <p:pic>
        <p:nvPicPr>
          <p:cNvPr id="5" name="Image 4" descr="ile_chevalier_stele_2"/>
          <p:cNvPicPr/>
          <p:nvPr/>
        </p:nvPicPr>
        <p:blipFill>
          <a:blip r:embed="rId3" cstate="print"/>
          <a:srcRect/>
          <a:stretch>
            <a:fillRect/>
          </a:stretch>
        </p:blipFill>
        <p:spPr bwMode="auto">
          <a:xfrm>
            <a:off x="6948264" y="3899595"/>
            <a:ext cx="1799605" cy="2409130"/>
          </a:xfrm>
          <a:prstGeom prst="rect">
            <a:avLst/>
          </a:prstGeom>
          <a:noFill/>
          <a:ln w="9525">
            <a:noFill/>
            <a:miter lim="800000"/>
            <a:headEnd/>
            <a:tailEnd/>
          </a:ln>
        </p:spPr>
      </p:pic>
      <p:pic>
        <p:nvPicPr>
          <p:cNvPr id="6" name="Image 5" descr="F:\_livre_loc\_CONFERENCE\stèle ile_chevalier_croix_kervihan_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0112" y="2605067"/>
            <a:ext cx="1825555" cy="2505130"/>
          </a:xfrm>
          <a:prstGeom prst="rect">
            <a:avLst/>
          </a:prstGeom>
          <a:noFill/>
          <a:ln>
            <a:noFill/>
          </a:ln>
        </p:spPr>
      </p:pic>
      <p:grpSp>
        <p:nvGrpSpPr>
          <p:cNvPr id="9" name="Groupe 8"/>
          <p:cNvGrpSpPr/>
          <p:nvPr/>
        </p:nvGrpSpPr>
        <p:grpSpPr>
          <a:xfrm>
            <a:off x="5667623" y="1390338"/>
            <a:ext cx="1219080" cy="1374194"/>
            <a:chOff x="5667623" y="1390338"/>
            <a:chExt cx="1219080" cy="1374194"/>
          </a:xfrm>
        </p:grpSpPr>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67623" y="1390338"/>
              <a:ext cx="1219080" cy="1374194"/>
            </a:xfrm>
            <a:prstGeom prst="rect">
              <a:avLst/>
            </a:prstGeom>
          </p:spPr>
        </p:pic>
        <p:sp>
          <p:nvSpPr>
            <p:cNvPr id="8" name="Ellipse 7"/>
            <p:cNvSpPr/>
            <p:nvPr/>
          </p:nvSpPr>
          <p:spPr>
            <a:xfrm>
              <a:off x="6516216" y="1844824"/>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0" name="ZoneTexte 9"/>
          <p:cNvSpPr txBox="1"/>
          <p:nvPr/>
        </p:nvSpPr>
        <p:spPr>
          <a:xfrm>
            <a:off x="8639944" y="6450527"/>
            <a:ext cx="504056" cy="369332"/>
          </a:xfrm>
          <a:prstGeom prst="rect">
            <a:avLst/>
          </a:prstGeom>
          <a:noFill/>
        </p:spPr>
        <p:txBody>
          <a:bodyPr wrap="square" rtlCol="0">
            <a:spAutoFit/>
          </a:bodyPr>
          <a:lstStyle/>
          <a:p>
            <a:r>
              <a:rPr lang="fr-FR" dirty="0"/>
              <a:t>25</a:t>
            </a:r>
          </a:p>
        </p:txBody>
      </p:sp>
    </p:spTree>
    <p:extLst>
      <p:ext uri="{BB962C8B-B14F-4D97-AF65-F5344CB8AC3E}">
        <p14:creationId xmlns:p14="http://schemas.microsoft.com/office/powerpoint/2010/main" val="801302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7597"/>
            <a:ext cx="9144000" cy="891123"/>
          </a:xfrm>
        </p:spPr>
        <p:txBody>
          <a:bodyPr>
            <a:normAutofit/>
          </a:bodyPr>
          <a:lstStyle/>
          <a:p>
            <a:r>
              <a:rPr lang="fr-FR" sz="2800" b="1" dirty="0"/>
              <a:t>Ile </a:t>
            </a:r>
            <a:r>
              <a:rPr lang="fr-FR" sz="2800" b="1" dirty="0" err="1"/>
              <a:t>Tudy</a:t>
            </a:r>
            <a:r>
              <a:rPr lang="fr-FR" sz="2800" b="1" dirty="0"/>
              <a:t> - Archéologie - Préhistoire</a:t>
            </a:r>
            <a:endParaRPr lang="fr-FR" sz="2800" dirty="0"/>
          </a:p>
        </p:txBody>
      </p:sp>
      <p:sp>
        <p:nvSpPr>
          <p:cNvPr id="3" name="Espace réservé du contenu 2"/>
          <p:cNvSpPr>
            <a:spLocks noGrp="1"/>
          </p:cNvSpPr>
          <p:nvPr>
            <p:ph idx="1"/>
          </p:nvPr>
        </p:nvSpPr>
        <p:spPr>
          <a:xfrm>
            <a:off x="457200" y="1600200"/>
            <a:ext cx="6275040" cy="4525963"/>
          </a:xfrm>
        </p:spPr>
        <p:txBody>
          <a:bodyPr>
            <a:normAutofit/>
          </a:bodyPr>
          <a:lstStyle/>
          <a:p>
            <a:r>
              <a:rPr lang="fr-FR" sz="2400" b="1" dirty="0"/>
              <a:t>Ile  </a:t>
            </a:r>
            <a:r>
              <a:rPr lang="fr-FR" sz="2400" b="1" dirty="0" err="1"/>
              <a:t>Tudy</a:t>
            </a:r>
            <a:endParaRPr lang="fr-FR" sz="2400" b="1" dirty="0"/>
          </a:p>
          <a:p>
            <a:r>
              <a:rPr lang="fr-FR" sz="2400" dirty="0"/>
              <a:t>Pointe de l’île : nombreuses céramiques</a:t>
            </a:r>
          </a:p>
          <a:p>
            <a:r>
              <a:rPr lang="fr-FR" sz="2400" dirty="0"/>
              <a:t>Menhir</a:t>
            </a:r>
          </a:p>
          <a:p>
            <a:r>
              <a:rPr lang="fr-FR" sz="2400" dirty="0"/>
              <a:t>Pêcherie</a:t>
            </a:r>
          </a:p>
        </p:txBody>
      </p:sp>
      <p:grpSp>
        <p:nvGrpSpPr>
          <p:cNvPr id="6" name="Groupe 5"/>
          <p:cNvGrpSpPr/>
          <p:nvPr/>
        </p:nvGrpSpPr>
        <p:grpSpPr>
          <a:xfrm>
            <a:off x="6876256" y="1196752"/>
            <a:ext cx="1219080" cy="1374194"/>
            <a:chOff x="6876256" y="1196752"/>
            <a:chExt cx="1219080" cy="1374194"/>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6256" y="1196752"/>
              <a:ext cx="1219080" cy="1374194"/>
            </a:xfrm>
            <a:prstGeom prst="rect">
              <a:avLst/>
            </a:prstGeom>
          </p:spPr>
        </p:pic>
        <p:sp>
          <p:nvSpPr>
            <p:cNvPr id="5" name="Ellipse 4"/>
            <p:cNvSpPr/>
            <p:nvPr/>
          </p:nvSpPr>
          <p:spPr>
            <a:xfrm>
              <a:off x="7884368" y="1844824"/>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ZoneTexte 6"/>
          <p:cNvSpPr txBox="1"/>
          <p:nvPr/>
        </p:nvSpPr>
        <p:spPr>
          <a:xfrm>
            <a:off x="8669742" y="6381328"/>
            <a:ext cx="504056" cy="369332"/>
          </a:xfrm>
          <a:prstGeom prst="rect">
            <a:avLst/>
          </a:prstGeom>
          <a:noFill/>
        </p:spPr>
        <p:txBody>
          <a:bodyPr wrap="square" rtlCol="0">
            <a:spAutoFit/>
          </a:bodyPr>
          <a:lstStyle/>
          <a:p>
            <a:r>
              <a:rPr lang="fr-FR" dirty="0"/>
              <a:t>26</a:t>
            </a:r>
          </a:p>
        </p:txBody>
      </p:sp>
    </p:spTree>
    <p:extLst>
      <p:ext uri="{BB962C8B-B14F-4D97-AF65-F5344CB8AC3E}">
        <p14:creationId xmlns:p14="http://schemas.microsoft.com/office/powerpoint/2010/main" val="2255788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3334"/>
            <a:ext cx="9166630" cy="505915"/>
          </a:xfrm>
        </p:spPr>
        <p:txBody>
          <a:bodyPr>
            <a:noAutofit/>
          </a:bodyPr>
          <a:lstStyle/>
          <a:p>
            <a:r>
              <a:rPr lang="fr-FR" sz="2800" b="1" dirty="0"/>
              <a:t>Iles Glénan et Iles aux Moutons - Archéologie - Préhistoire</a:t>
            </a:r>
            <a:endParaRPr lang="fr-FR" sz="2800" dirty="0"/>
          </a:p>
        </p:txBody>
      </p:sp>
      <p:sp>
        <p:nvSpPr>
          <p:cNvPr id="3" name="Espace réservé du contenu 2"/>
          <p:cNvSpPr>
            <a:spLocks noGrp="1"/>
          </p:cNvSpPr>
          <p:nvPr>
            <p:ph idx="1"/>
          </p:nvPr>
        </p:nvSpPr>
        <p:spPr>
          <a:xfrm>
            <a:off x="49069" y="620688"/>
            <a:ext cx="6123982" cy="6237312"/>
          </a:xfrm>
        </p:spPr>
        <p:txBody>
          <a:bodyPr>
            <a:noAutofit/>
          </a:bodyPr>
          <a:lstStyle/>
          <a:p>
            <a:pPr marL="0" indent="0" algn="just">
              <a:spcBef>
                <a:spcPts val="0"/>
              </a:spcBef>
            </a:pPr>
            <a:r>
              <a:rPr lang="fr-FR" sz="1400" b="1" dirty="0"/>
              <a:t> Général : Iles Glénan et Ile aux Moutons</a:t>
            </a:r>
          </a:p>
          <a:p>
            <a:pPr marL="0" indent="0" algn="just">
              <a:spcBef>
                <a:spcPts val="0"/>
              </a:spcBef>
            </a:pPr>
            <a:r>
              <a:rPr lang="fr-FR" sz="1400" dirty="0"/>
              <a:t> Légende : La tradition orale rapporte qu'une procession allait chaque année à pied sec de Loctudy aux Glénan</a:t>
            </a:r>
          </a:p>
          <a:p>
            <a:pPr marL="0" indent="0" algn="just">
              <a:spcBef>
                <a:spcPts val="0"/>
              </a:spcBef>
            </a:pPr>
            <a:r>
              <a:rPr lang="fr-FR" sz="1400" dirty="0"/>
              <a:t> Recherches aux Glénan :</a:t>
            </a:r>
            <a:r>
              <a:rPr lang="fr-FR" sz="1400" dirty="0">
                <a:solidFill>
                  <a:srgbClr val="0000FF"/>
                </a:solidFill>
              </a:rPr>
              <a:t> J . </a:t>
            </a:r>
            <a:r>
              <a:rPr lang="fr-FR" sz="1400" dirty="0" err="1">
                <a:solidFill>
                  <a:srgbClr val="0000FF"/>
                </a:solidFill>
              </a:rPr>
              <a:t>Favret</a:t>
            </a:r>
            <a:r>
              <a:rPr lang="fr-FR" sz="1400" dirty="0">
                <a:solidFill>
                  <a:srgbClr val="0000FF"/>
                </a:solidFill>
              </a:rPr>
              <a:t>, C. Bénard</a:t>
            </a:r>
            <a:r>
              <a:rPr lang="fr-FR" sz="1400" dirty="0"/>
              <a:t>, </a:t>
            </a:r>
            <a:r>
              <a:rPr lang="fr-FR" sz="1400" dirty="0">
                <a:solidFill>
                  <a:srgbClr val="0000FF"/>
                </a:solidFill>
              </a:rPr>
              <a:t>T. Monod</a:t>
            </a:r>
            <a:r>
              <a:rPr lang="fr-FR" sz="1400" dirty="0"/>
              <a:t>, vaisseau Le Mistral, en 1920-23</a:t>
            </a:r>
          </a:p>
          <a:p>
            <a:pPr marL="0" indent="0" algn="just">
              <a:spcBef>
                <a:spcPts val="0"/>
              </a:spcBef>
            </a:pPr>
            <a:r>
              <a:rPr lang="fr-FR" sz="1400" dirty="0"/>
              <a:t> Recherche archéologique de </a:t>
            </a:r>
            <a:r>
              <a:rPr lang="fr-FR" sz="1400" dirty="0">
                <a:solidFill>
                  <a:srgbClr val="0000FF"/>
                </a:solidFill>
              </a:rPr>
              <a:t>Marthe et Saint-Just </a:t>
            </a:r>
            <a:r>
              <a:rPr lang="fr-FR" sz="1400" dirty="0" err="1">
                <a:solidFill>
                  <a:srgbClr val="0000FF"/>
                </a:solidFill>
              </a:rPr>
              <a:t>Péquart</a:t>
            </a:r>
            <a:r>
              <a:rPr lang="fr-FR" sz="1400" dirty="0">
                <a:solidFill>
                  <a:srgbClr val="0000FF"/>
                </a:solidFill>
              </a:rPr>
              <a:t> </a:t>
            </a:r>
            <a:r>
              <a:rPr lang="fr-FR" sz="1400" dirty="0"/>
              <a:t>en 1926-27</a:t>
            </a:r>
          </a:p>
          <a:p>
            <a:pPr marL="0" indent="0" algn="just">
              <a:spcBef>
                <a:spcPts val="0"/>
              </a:spcBef>
            </a:pPr>
            <a:r>
              <a:rPr lang="fr-FR" sz="1400" dirty="0"/>
              <a:t> Synthèse actualisée des recherches archéologiques Iles-Glénan et Ile-Moutons (</a:t>
            </a:r>
            <a:r>
              <a:rPr lang="fr-FR" sz="1400" dirty="0">
                <a:solidFill>
                  <a:srgbClr val="0000FF"/>
                </a:solidFill>
              </a:rPr>
              <a:t>HAMON &amp; DAIRE 2015</a:t>
            </a:r>
            <a:r>
              <a:rPr lang="fr-FR" sz="1400" dirty="0"/>
              <a:t>)</a:t>
            </a:r>
          </a:p>
          <a:p>
            <a:pPr marL="0" indent="0" algn="just">
              <a:spcBef>
                <a:spcPts val="0"/>
              </a:spcBef>
            </a:pPr>
            <a:r>
              <a:rPr lang="fr-FR" sz="1400" dirty="0"/>
              <a:t> Très discrète au Paléolithique, la fréquentation de l’île aux Moutons et de l’archipel des Glénan va s’intensifier au Néolithique moyen et à l’Age du Bronze, pour devenir très dense à la fin de l’Age du Fer (</a:t>
            </a:r>
            <a:r>
              <a:rPr lang="fr-FR" sz="1400" dirty="0">
                <a:solidFill>
                  <a:srgbClr val="0000FF"/>
                </a:solidFill>
              </a:rPr>
              <a:t>HAMON &amp; DAIRE 2015</a:t>
            </a:r>
            <a:r>
              <a:rPr lang="fr-FR" sz="1400" dirty="0"/>
              <a:t>)</a:t>
            </a:r>
          </a:p>
          <a:p>
            <a:pPr marL="0" indent="0" algn="just">
              <a:spcBef>
                <a:spcPts val="0"/>
              </a:spcBef>
            </a:pPr>
            <a:r>
              <a:rPr lang="fr-FR" sz="1400" dirty="0"/>
              <a:t> La submersion des sites les plus anciens peut sans doute permettre d’expliquer la faible présence des chasseurs-cueilleurs sur les îles, effective à partir de la fin du Mésolithique (</a:t>
            </a:r>
            <a:r>
              <a:rPr lang="fr-FR" sz="1400" dirty="0">
                <a:solidFill>
                  <a:srgbClr val="0000FF"/>
                </a:solidFill>
              </a:rPr>
              <a:t>HAMON &amp; DAIRE 2015</a:t>
            </a:r>
            <a:r>
              <a:rPr lang="fr-FR" sz="1400" dirty="0"/>
              <a:t>)</a:t>
            </a:r>
          </a:p>
          <a:p>
            <a:pPr marL="0" indent="0" algn="just">
              <a:spcBef>
                <a:spcPts val="0"/>
              </a:spcBef>
            </a:pPr>
            <a:r>
              <a:rPr lang="fr-FR" sz="1400" dirty="0"/>
              <a:t> Occupation quasi continue du Mésolithique jusqu’à la fin de l’époque gauloise (</a:t>
            </a:r>
            <a:r>
              <a:rPr lang="fr-FR" sz="1400" dirty="0">
                <a:solidFill>
                  <a:srgbClr val="0000FF"/>
                </a:solidFill>
              </a:rPr>
              <a:t>HAMON &amp; DAIRE 2015</a:t>
            </a:r>
            <a:r>
              <a:rPr lang="fr-FR" sz="1400" dirty="0"/>
              <a:t>)</a:t>
            </a:r>
          </a:p>
          <a:p>
            <a:pPr marL="0" indent="0" algn="just">
              <a:spcBef>
                <a:spcPts val="0"/>
              </a:spcBef>
            </a:pPr>
            <a:r>
              <a:rPr lang="fr-FR" sz="1400" dirty="0"/>
              <a:t> Territoire Iles-Glénan au Néolithique et à l’Age du Fer </a:t>
            </a:r>
            <a:r>
              <a:rPr lang="fr-FR" sz="1400" dirty="0">
                <a:solidFill>
                  <a:srgbClr val="0000FF"/>
                </a:solidFill>
              </a:rPr>
              <a:t>(HAMON &amp; DAIRE 2015, ATLANTYS –Archéologie du Littoral) : voir Figures</a:t>
            </a:r>
          </a:p>
          <a:p>
            <a:pPr marL="0" indent="0" algn="just">
              <a:spcBef>
                <a:spcPts val="0"/>
              </a:spcBef>
            </a:pPr>
            <a:r>
              <a:rPr lang="fr-FR" sz="1400" dirty="0"/>
              <a:t> Territoire Iles-Glénan à l’Age du Bronze (</a:t>
            </a:r>
            <a:r>
              <a:rPr lang="fr-FR" sz="1400" dirty="0">
                <a:solidFill>
                  <a:srgbClr val="0000FF"/>
                </a:solidFill>
              </a:rPr>
              <a:t>BRIARD 1989</a:t>
            </a:r>
            <a:r>
              <a:rPr lang="fr-FR" sz="1400" dirty="0"/>
              <a:t>)</a:t>
            </a:r>
          </a:p>
          <a:p>
            <a:pPr marL="0" indent="0" algn="just">
              <a:spcBef>
                <a:spcPts val="0"/>
              </a:spcBef>
            </a:pPr>
            <a:r>
              <a:rPr lang="fr-FR" sz="1400" dirty="0">
                <a:solidFill>
                  <a:srgbClr val="FF0000"/>
                </a:solidFill>
              </a:rPr>
              <a:t> Date de Séparation Ile/Continent : -9500/-8500 BP, niveau -30 m </a:t>
            </a:r>
            <a:r>
              <a:rPr lang="fr-FR" sz="1400" dirty="0"/>
              <a:t>(complexe,        -35m/-20m, avec marnage moyen -6 m) =&gt; île attachée (au continent) : niveau       </a:t>
            </a:r>
            <a:r>
              <a:rPr lang="fr-FR" sz="1400" dirty="0">
                <a:solidFill>
                  <a:srgbClr val="FF0000"/>
                </a:solidFill>
              </a:rPr>
              <a:t>-26m ! </a:t>
            </a:r>
            <a:r>
              <a:rPr lang="fr-FR" sz="1400" dirty="0"/>
              <a:t>; île détachée (du continent) : niveau </a:t>
            </a:r>
            <a:r>
              <a:rPr lang="fr-FR" sz="1400" dirty="0">
                <a:solidFill>
                  <a:srgbClr val="FF0000"/>
                </a:solidFill>
              </a:rPr>
              <a:t>-16m ! </a:t>
            </a:r>
            <a:r>
              <a:rPr lang="fr-FR" sz="1400" dirty="0"/>
              <a:t>(</a:t>
            </a:r>
            <a:r>
              <a:rPr lang="fr-FR" sz="1400" dirty="0">
                <a:solidFill>
                  <a:srgbClr val="0000FF"/>
                </a:solidFill>
              </a:rPr>
              <a:t>MARCHAND</a:t>
            </a:r>
            <a:r>
              <a:rPr lang="fr-FR" sz="1400" dirty="0"/>
              <a:t> </a:t>
            </a:r>
            <a:r>
              <a:rPr lang="fr-FR" sz="1400" dirty="0">
                <a:solidFill>
                  <a:srgbClr val="0000FF"/>
                </a:solidFill>
              </a:rPr>
              <a:t>2013</a:t>
            </a:r>
            <a:r>
              <a:rPr lang="fr-FR" sz="1400" dirty="0"/>
              <a:t>)</a:t>
            </a:r>
          </a:p>
          <a:p>
            <a:pPr marL="0" indent="0" algn="just">
              <a:spcBef>
                <a:spcPts val="0"/>
              </a:spcBef>
            </a:pPr>
            <a:r>
              <a:rPr lang="fr-FR" sz="1400" dirty="0"/>
              <a:t> Isolement et ressources limitées dans les îles mais …</a:t>
            </a:r>
          </a:p>
          <a:p>
            <a:pPr marL="0" indent="0" algn="just">
              <a:spcBef>
                <a:spcPts val="0"/>
              </a:spcBef>
            </a:pPr>
            <a:r>
              <a:rPr lang="fr-FR" sz="1400" dirty="0"/>
              <a:t> Aucune différence île/continent n’est enregistrée dans les structures d’habitat ou les techniques de taille de la pierre, ce qui laisse penser à une forte intégration de ces espaces dans les cycles de mobilité. </a:t>
            </a:r>
            <a:r>
              <a:rPr lang="fr-FR" sz="1400" dirty="0">
                <a:solidFill>
                  <a:srgbClr val="FF0000"/>
                </a:solidFill>
              </a:rPr>
              <a:t>! </a:t>
            </a:r>
            <a:r>
              <a:rPr lang="fr-FR" sz="1400" dirty="0"/>
              <a:t>(</a:t>
            </a:r>
            <a:r>
              <a:rPr lang="fr-FR" sz="1400" dirty="0">
                <a:solidFill>
                  <a:srgbClr val="0000FF"/>
                </a:solidFill>
              </a:rPr>
              <a:t>MARCHAND</a:t>
            </a:r>
            <a:r>
              <a:rPr lang="fr-FR" sz="1400" dirty="0"/>
              <a:t> </a:t>
            </a:r>
            <a:r>
              <a:rPr lang="fr-FR" sz="1400" dirty="0">
                <a:solidFill>
                  <a:srgbClr val="0000FF"/>
                </a:solidFill>
              </a:rPr>
              <a:t>2013</a:t>
            </a:r>
            <a:r>
              <a:rPr lang="fr-FR" sz="1400" dirty="0"/>
              <a:t>)</a:t>
            </a:r>
          </a:p>
          <a:p>
            <a:pPr algn="just"/>
            <a:endParaRPr lang="fr-FR" sz="1400" dirty="0"/>
          </a:p>
        </p:txBody>
      </p:sp>
      <p:grpSp>
        <p:nvGrpSpPr>
          <p:cNvPr id="8" name="Groupe 7"/>
          <p:cNvGrpSpPr/>
          <p:nvPr/>
        </p:nvGrpSpPr>
        <p:grpSpPr>
          <a:xfrm>
            <a:off x="6182108" y="404664"/>
            <a:ext cx="2984522" cy="1944216"/>
            <a:chOff x="4355976" y="1830834"/>
            <a:chExt cx="4512428" cy="2940026"/>
          </a:xfrm>
        </p:grpSpPr>
        <p:pic>
          <p:nvPicPr>
            <p:cNvPr id="6" name="Picture 2" descr="C:\__Loctudy\_Loctudy - Archéologie et Préhistoire\Territoires préhistoriques de Loctudy IGN SHOM.jpg"/>
            <p:cNvPicPr>
              <a:picLocks noChangeAspect="1" noChangeArrowheads="1"/>
            </p:cNvPicPr>
            <p:nvPr/>
          </p:nvPicPr>
          <p:blipFill>
            <a:blip r:embed="rId2" cstate="print"/>
            <a:srcRect/>
            <a:stretch>
              <a:fillRect/>
            </a:stretch>
          </p:blipFill>
          <p:spPr bwMode="auto">
            <a:xfrm>
              <a:off x="4355976" y="1830834"/>
              <a:ext cx="4512428" cy="2940026"/>
            </a:xfrm>
            <a:prstGeom prst="rect">
              <a:avLst/>
            </a:prstGeom>
            <a:noFill/>
          </p:spPr>
        </p:pic>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5430" y="2326805"/>
              <a:ext cx="864096" cy="974042"/>
            </a:xfrm>
            <a:prstGeom prst="rect">
              <a:avLst/>
            </a:prstGeom>
          </p:spPr>
        </p:pic>
        <p:sp>
          <p:nvSpPr>
            <p:cNvPr id="4" name="Ellipse 3"/>
            <p:cNvSpPr/>
            <p:nvPr/>
          </p:nvSpPr>
          <p:spPr>
            <a:xfrm>
              <a:off x="7380312" y="3501008"/>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llipse 6"/>
            <p:cNvSpPr/>
            <p:nvPr/>
          </p:nvSpPr>
          <p:spPr>
            <a:xfrm>
              <a:off x="7452320" y="3933056"/>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0" name="ZoneTexte 9"/>
          <p:cNvSpPr txBox="1"/>
          <p:nvPr/>
        </p:nvSpPr>
        <p:spPr>
          <a:xfrm>
            <a:off x="8244408" y="6488668"/>
            <a:ext cx="504056" cy="369332"/>
          </a:xfrm>
          <a:prstGeom prst="rect">
            <a:avLst/>
          </a:prstGeom>
          <a:noFill/>
        </p:spPr>
        <p:txBody>
          <a:bodyPr wrap="square" rtlCol="0">
            <a:spAutoFit/>
          </a:bodyPr>
          <a:lstStyle/>
          <a:p>
            <a:r>
              <a:rPr lang="fr-FR" dirty="0"/>
              <a:t>31</a:t>
            </a:r>
          </a:p>
        </p:txBody>
      </p:sp>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7024" y="2173405"/>
            <a:ext cx="2156460" cy="2133600"/>
          </a:xfrm>
          <a:prstGeom prst="rect">
            <a:avLst/>
          </a:prstGeom>
        </p:spPr>
      </p:pic>
      <p:pic>
        <p:nvPicPr>
          <p:cNvPr id="12" name="Imag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9469" y="4614782"/>
            <a:ext cx="2209800" cy="2110740"/>
          </a:xfrm>
          <a:prstGeom prst="rect">
            <a:avLst/>
          </a:prstGeom>
        </p:spPr>
      </p:pic>
      <p:sp>
        <p:nvSpPr>
          <p:cNvPr id="13" name="ZoneTexte 12"/>
          <p:cNvSpPr txBox="1"/>
          <p:nvPr/>
        </p:nvSpPr>
        <p:spPr>
          <a:xfrm>
            <a:off x="6453269" y="4307005"/>
            <a:ext cx="2587568" cy="307777"/>
          </a:xfrm>
          <a:prstGeom prst="rect">
            <a:avLst/>
          </a:prstGeom>
          <a:noFill/>
        </p:spPr>
        <p:txBody>
          <a:bodyPr wrap="none" rtlCol="0">
            <a:spAutoFit/>
          </a:bodyPr>
          <a:lstStyle/>
          <a:p>
            <a:r>
              <a:rPr lang="fr-FR" sz="1400" b="1" dirty="0"/>
              <a:t>Territoire Glénan au Néolithique</a:t>
            </a:r>
          </a:p>
        </p:txBody>
      </p:sp>
      <p:sp>
        <p:nvSpPr>
          <p:cNvPr id="15" name="ZoneTexte 14"/>
          <p:cNvSpPr txBox="1"/>
          <p:nvPr/>
        </p:nvSpPr>
        <p:spPr>
          <a:xfrm>
            <a:off x="6512676" y="6611779"/>
            <a:ext cx="2468753" cy="307777"/>
          </a:xfrm>
          <a:prstGeom prst="rect">
            <a:avLst/>
          </a:prstGeom>
          <a:noFill/>
        </p:spPr>
        <p:txBody>
          <a:bodyPr wrap="none" rtlCol="0">
            <a:spAutoFit/>
          </a:bodyPr>
          <a:lstStyle/>
          <a:p>
            <a:r>
              <a:rPr lang="fr-FR" sz="1400" b="1" dirty="0"/>
              <a:t>Territoire Glénan à l’Age du Fer</a:t>
            </a:r>
          </a:p>
        </p:txBody>
      </p:sp>
      <p:sp>
        <p:nvSpPr>
          <p:cNvPr id="14" name="ZoneTexte 13"/>
          <p:cNvSpPr txBox="1"/>
          <p:nvPr/>
        </p:nvSpPr>
        <p:spPr>
          <a:xfrm>
            <a:off x="8669742" y="6381328"/>
            <a:ext cx="504056" cy="369332"/>
          </a:xfrm>
          <a:prstGeom prst="rect">
            <a:avLst/>
          </a:prstGeom>
          <a:noFill/>
        </p:spPr>
        <p:txBody>
          <a:bodyPr wrap="square" rtlCol="0">
            <a:spAutoFit/>
          </a:bodyPr>
          <a:lstStyle/>
          <a:p>
            <a:r>
              <a:rPr lang="fr-FR" dirty="0"/>
              <a:t>27</a:t>
            </a:r>
          </a:p>
        </p:txBody>
      </p:sp>
    </p:spTree>
    <p:extLst>
      <p:ext uri="{BB962C8B-B14F-4D97-AF65-F5344CB8AC3E}">
        <p14:creationId xmlns:p14="http://schemas.microsoft.com/office/powerpoint/2010/main" val="166913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34082"/>
          </a:xfrm>
        </p:spPr>
        <p:txBody>
          <a:bodyPr>
            <a:normAutofit/>
          </a:bodyPr>
          <a:lstStyle/>
          <a:p>
            <a:r>
              <a:rPr lang="fr-FR" sz="2800" b="1" dirty="0"/>
              <a:t>Iles aux Moutons - Archéologie - Préhistoire</a:t>
            </a:r>
            <a:endParaRPr lang="fr-FR" sz="2800" dirty="0"/>
          </a:p>
        </p:txBody>
      </p:sp>
      <p:sp>
        <p:nvSpPr>
          <p:cNvPr id="3" name="Espace réservé du contenu 2"/>
          <p:cNvSpPr>
            <a:spLocks noGrp="1"/>
          </p:cNvSpPr>
          <p:nvPr>
            <p:ph idx="1"/>
          </p:nvPr>
        </p:nvSpPr>
        <p:spPr>
          <a:xfrm>
            <a:off x="0" y="764704"/>
            <a:ext cx="6084168" cy="5985956"/>
          </a:xfrm>
        </p:spPr>
        <p:txBody>
          <a:bodyPr>
            <a:normAutofit fontScale="92500"/>
          </a:bodyPr>
          <a:lstStyle/>
          <a:p>
            <a:pPr marL="0" indent="0" algn="just">
              <a:lnSpc>
                <a:spcPct val="120000"/>
              </a:lnSpc>
              <a:spcBef>
                <a:spcPts val="0"/>
              </a:spcBef>
            </a:pPr>
            <a:r>
              <a:rPr lang="fr-FR" sz="2800" b="1" dirty="0"/>
              <a:t> Ile aux Moutons</a:t>
            </a:r>
          </a:p>
          <a:p>
            <a:pPr marL="0" indent="0" algn="just">
              <a:lnSpc>
                <a:spcPct val="120000"/>
              </a:lnSpc>
              <a:spcBef>
                <a:spcPts val="0"/>
              </a:spcBef>
            </a:pPr>
            <a:r>
              <a:rPr lang="fr-FR" sz="2800" dirty="0"/>
              <a:t> « Menhir » = pierre naturelle !</a:t>
            </a:r>
          </a:p>
          <a:p>
            <a:pPr marL="0" indent="0" algn="just">
              <a:lnSpc>
                <a:spcPct val="120000"/>
              </a:lnSpc>
              <a:spcBef>
                <a:spcPts val="0"/>
              </a:spcBef>
            </a:pPr>
            <a:r>
              <a:rPr lang="fr-FR" sz="2800" dirty="0"/>
              <a:t> Fragments d'amphore (Phare)</a:t>
            </a:r>
          </a:p>
          <a:p>
            <a:pPr marL="0" indent="0" algn="just">
              <a:lnSpc>
                <a:spcPct val="120000"/>
              </a:lnSpc>
              <a:spcBef>
                <a:spcPts val="0"/>
              </a:spcBef>
            </a:pPr>
            <a:r>
              <a:rPr lang="fr-FR" sz="2800" dirty="0"/>
              <a:t> Urnes cinéraires</a:t>
            </a:r>
          </a:p>
          <a:p>
            <a:pPr marL="0" indent="0" algn="just">
              <a:lnSpc>
                <a:spcPct val="120000"/>
              </a:lnSpc>
              <a:spcBef>
                <a:spcPts val="0"/>
              </a:spcBef>
            </a:pPr>
            <a:r>
              <a:rPr lang="fr-FR" sz="2800" dirty="0"/>
              <a:t> les fouilles de </a:t>
            </a:r>
            <a:r>
              <a:rPr lang="fr-FR" sz="2800" dirty="0">
                <a:solidFill>
                  <a:srgbClr val="0000FF"/>
                </a:solidFill>
              </a:rPr>
              <a:t>G. Hamon </a:t>
            </a:r>
            <a:r>
              <a:rPr lang="fr-FR" sz="2800" dirty="0"/>
              <a:t>ont livré un important assemblage du second Mésolithique, en mélange avec des pièces du Néolithique moyen (</a:t>
            </a:r>
            <a:r>
              <a:rPr lang="fr-FR" sz="2800" dirty="0">
                <a:solidFill>
                  <a:srgbClr val="0000FF"/>
                </a:solidFill>
              </a:rPr>
              <a:t>MARCHAND</a:t>
            </a:r>
            <a:r>
              <a:rPr lang="fr-FR" sz="2800" dirty="0"/>
              <a:t> </a:t>
            </a:r>
            <a:r>
              <a:rPr lang="fr-FR" sz="2800" dirty="0">
                <a:solidFill>
                  <a:srgbClr val="0000FF"/>
                </a:solidFill>
              </a:rPr>
              <a:t>2013</a:t>
            </a:r>
            <a:r>
              <a:rPr lang="fr-FR" sz="2800" dirty="0"/>
              <a:t>)</a:t>
            </a:r>
          </a:p>
          <a:p>
            <a:pPr marL="0" indent="0" algn="just">
              <a:lnSpc>
                <a:spcPct val="120000"/>
              </a:lnSpc>
              <a:spcBef>
                <a:spcPts val="0"/>
              </a:spcBef>
            </a:pPr>
            <a:r>
              <a:rPr lang="fr-FR" sz="2800" dirty="0"/>
              <a:t> Légende : à une demi-lieue dans l'ouest de l'île aux Moutons, un mur, une grande voûte faite de main d'homme à 26 pieds de profondeur sous l'eau</a:t>
            </a:r>
          </a:p>
          <a:p>
            <a:endParaRPr lang="fr-FR" dirty="0"/>
          </a:p>
        </p:txBody>
      </p:sp>
      <p:sp>
        <p:nvSpPr>
          <p:cNvPr id="4" name="ZoneTexte 3"/>
          <p:cNvSpPr txBox="1"/>
          <p:nvPr/>
        </p:nvSpPr>
        <p:spPr>
          <a:xfrm>
            <a:off x="8639944" y="6381328"/>
            <a:ext cx="504056" cy="369332"/>
          </a:xfrm>
          <a:prstGeom prst="rect">
            <a:avLst/>
          </a:prstGeom>
          <a:noFill/>
        </p:spPr>
        <p:txBody>
          <a:bodyPr wrap="square" rtlCol="0">
            <a:spAutoFit/>
          </a:bodyPr>
          <a:lstStyle/>
          <a:p>
            <a:r>
              <a:rPr lang="fr-FR" dirty="0"/>
              <a:t>28</a:t>
            </a:r>
          </a:p>
        </p:txBody>
      </p:sp>
      <p:grpSp>
        <p:nvGrpSpPr>
          <p:cNvPr id="5" name="Groupe 4"/>
          <p:cNvGrpSpPr/>
          <p:nvPr/>
        </p:nvGrpSpPr>
        <p:grpSpPr>
          <a:xfrm>
            <a:off x="6084168" y="889247"/>
            <a:ext cx="2984522" cy="1944216"/>
            <a:chOff x="4355976" y="1830834"/>
            <a:chExt cx="4512428" cy="2940026"/>
          </a:xfrm>
        </p:grpSpPr>
        <p:pic>
          <p:nvPicPr>
            <p:cNvPr id="6" name="Picture 2" descr="C:\__Loctudy\_Loctudy - Archéologie et Préhistoire\Territoires préhistoriques de Loctudy IGN SHOM.jpg"/>
            <p:cNvPicPr>
              <a:picLocks noChangeAspect="1" noChangeArrowheads="1"/>
            </p:cNvPicPr>
            <p:nvPr/>
          </p:nvPicPr>
          <p:blipFill>
            <a:blip r:embed="rId2" cstate="print"/>
            <a:srcRect/>
            <a:stretch>
              <a:fillRect/>
            </a:stretch>
          </p:blipFill>
          <p:spPr bwMode="auto">
            <a:xfrm>
              <a:off x="4355976" y="1830834"/>
              <a:ext cx="4512428" cy="2940026"/>
            </a:xfrm>
            <a:prstGeom prst="rect">
              <a:avLst/>
            </a:prstGeom>
            <a:noFill/>
          </p:spPr>
        </p:pic>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5430" y="2326805"/>
              <a:ext cx="864096" cy="974042"/>
            </a:xfrm>
            <a:prstGeom prst="rect">
              <a:avLst/>
            </a:prstGeom>
          </p:spPr>
        </p:pic>
        <p:sp>
          <p:nvSpPr>
            <p:cNvPr id="8" name="Ellipse 7"/>
            <p:cNvSpPr/>
            <p:nvPr/>
          </p:nvSpPr>
          <p:spPr>
            <a:xfrm>
              <a:off x="7380312" y="3501008"/>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p:cNvSpPr/>
            <p:nvPr/>
          </p:nvSpPr>
          <p:spPr>
            <a:xfrm>
              <a:off x="7452320" y="3933056"/>
              <a:ext cx="144016" cy="1440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7859365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706090"/>
          </a:xfrm>
        </p:spPr>
        <p:txBody>
          <a:bodyPr>
            <a:normAutofit/>
          </a:bodyPr>
          <a:lstStyle/>
          <a:p>
            <a:r>
              <a:rPr lang="fr-FR" sz="2800" b="1" dirty="0"/>
              <a:t>Iles Glénan - Archéologie - Préhistoire</a:t>
            </a:r>
            <a:endParaRPr lang="fr-FR" sz="2800" dirty="0"/>
          </a:p>
        </p:txBody>
      </p:sp>
      <p:sp>
        <p:nvSpPr>
          <p:cNvPr id="3" name="Espace réservé du contenu 2"/>
          <p:cNvSpPr>
            <a:spLocks noGrp="1"/>
          </p:cNvSpPr>
          <p:nvPr>
            <p:ph idx="1"/>
          </p:nvPr>
        </p:nvSpPr>
        <p:spPr>
          <a:xfrm>
            <a:off x="107504" y="706090"/>
            <a:ext cx="6491064" cy="6121056"/>
          </a:xfrm>
        </p:spPr>
        <p:txBody>
          <a:bodyPr>
            <a:normAutofit fontScale="47500" lnSpcReduction="20000"/>
          </a:bodyPr>
          <a:lstStyle/>
          <a:p>
            <a:pPr marL="0" indent="0" algn="just">
              <a:lnSpc>
                <a:spcPct val="120000"/>
              </a:lnSpc>
              <a:spcBef>
                <a:spcPts val="0"/>
              </a:spcBef>
            </a:pPr>
            <a:r>
              <a:rPr lang="fr-FR" sz="3800" b="1" dirty="0"/>
              <a:t> Iles Glénan</a:t>
            </a:r>
          </a:p>
          <a:p>
            <a:pPr marL="0" indent="0" algn="just">
              <a:lnSpc>
                <a:spcPct val="120000"/>
              </a:lnSpc>
              <a:spcBef>
                <a:spcPts val="0"/>
              </a:spcBef>
            </a:pPr>
            <a:r>
              <a:rPr lang="fr-FR" sz="3800" dirty="0"/>
              <a:t> Ile Saint Nicolas : Dolmens en ruines, deux amphores (époque gallo-romaine) </a:t>
            </a:r>
          </a:p>
          <a:p>
            <a:pPr marL="0" indent="0" algn="just">
              <a:lnSpc>
                <a:spcPct val="120000"/>
              </a:lnSpc>
              <a:spcBef>
                <a:spcPts val="0"/>
              </a:spcBef>
            </a:pPr>
            <a:r>
              <a:rPr lang="fr-FR" sz="3800" dirty="0"/>
              <a:t> Ile </a:t>
            </a:r>
            <a:r>
              <a:rPr lang="fr-FR" sz="3800" dirty="0" err="1"/>
              <a:t>Drénec</a:t>
            </a:r>
            <a:r>
              <a:rPr lang="fr-FR" sz="3800" dirty="0"/>
              <a:t> : Sépultures, Tables de 4 m de longueur</a:t>
            </a:r>
          </a:p>
          <a:p>
            <a:pPr marL="0" indent="0" algn="just">
              <a:lnSpc>
                <a:spcPct val="120000"/>
              </a:lnSpc>
              <a:spcBef>
                <a:spcPts val="0"/>
              </a:spcBef>
            </a:pPr>
            <a:r>
              <a:rPr lang="fr-FR" sz="3800" dirty="0"/>
              <a:t> Ile </a:t>
            </a:r>
            <a:r>
              <a:rPr lang="fr-FR" sz="3800" dirty="0" err="1"/>
              <a:t>Bananec</a:t>
            </a:r>
            <a:r>
              <a:rPr lang="fr-FR" sz="3800" dirty="0"/>
              <a:t> : Dolmen</a:t>
            </a:r>
          </a:p>
          <a:p>
            <a:pPr marL="0" indent="0" algn="just">
              <a:lnSpc>
                <a:spcPct val="120000"/>
              </a:lnSpc>
              <a:spcBef>
                <a:spcPts val="0"/>
              </a:spcBef>
            </a:pPr>
            <a:r>
              <a:rPr lang="fr-FR" sz="3800" dirty="0"/>
              <a:t> Ile </a:t>
            </a:r>
            <a:r>
              <a:rPr lang="fr-FR" sz="3800" dirty="0" err="1"/>
              <a:t>Brunec</a:t>
            </a:r>
            <a:r>
              <a:rPr lang="fr-FR" sz="3800" dirty="0"/>
              <a:t> : Tumulus</a:t>
            </a:r>
          </a:p>
          <a:p>
            <a:pPr marL="0" indent="0" algn="just">
              <a:lnSpc>
                <a:spcPct val="120000"/>
              </a:lnSpc>
              <a:spcBef>
                <a:spcPts val="0"/>
              </a:spcBef>
            </a:pPr>
            <a:r>
              <a:rPr lang="fr-FR" sz="3800" dirty="0"/>
              <a:t> Ile </a:t>
            </a:r>
            <a:r>
              <a:rPr lang="fr-FR" sz="3800" dirty="0" err="1"/>
              <a:t>Loc’h</a:t>
            </a:r>
            <a:r>
              <a:rPr lang="fr-FR" sz="3800" dirty="0"/>
              <a:t> : Coffres de pierre, Légende : Dans l’étang de l’île du Loch, des pierres druidiques </a:t>
            </a:r>
          </a:p>
          <a:p>
            <a:pPr marL="0" indent="0" algn="just">
              <a:lnSpc>
                <a:spcPct val="120000"/>
              </a:lnSpc>
              <a:spcBef>
                <a:spcPts val="0"/>
              </a:spcBef>
            </a:pPr>
            <a:r>
              <a:rPr lang="fr-FR" sz="3800" dirty="0"/>
              <a:t>Ile </a:t>
            </a:r>
            <a:r>
              <a:rPr lang="fr-FR" sz="3800" dirty="0" err="1"/>
              <a:t>Penfret</a:t>
            </a:r>
            <a:r>
              <a:rPr lang="fr-FR" sz="3800" dirty="0"/>
              <a:t> : </a:t>
            </a:r>
            <a:r>
              <a:rPr lang="fr-FR" sz="3800" dirty="0" err="1"/>
              <a:t>caïrns</a:t>
            </a:r>
            <a:r>
              <a:rPr lang="fr-FR" sz="3800" dirty="0"/>
              <a:t> et outils de bronze </a:t>
            </a:r>
          </a:p>
          <a:p>
            <a:pPr marL="0" indent="0" algn="just">
              <a:lnSpc>
                <a:spcPct val="120000"/>
              </a:lnSpc>
              <a:spcBef>
                <a:spcPts val="0"/>
              </a:spcBef>
            </a:pPr>
            <a:r>
              <a:rPr lang="fr-FR" sz="3800" dirty="0"/>
              <a:t> Ile </a:t>
            </a:r>
            <a:r>
              <a:rPr lang="fr-FR" sz="3800" dirty="0" err="1"/>
              <a:t>Guiriden</a:t>
            </a:r>
            <a:r>
              <a:rPr lang="fr-FR" sz="3800" dirty="0"/>
              <a:t> (ou </a:t>
            </a:r>
            <a:r>
              <a:rPr lang="fr-FR" sz="3800" dirty="0" err="1"/>
              <a:t>Guirinzab</a:t>
            </a:r>
            <a:r>
              <a:rPr lang="fr-FR" sz="3800" dirty="0"/>
              <a:t>, l'île aux Sables) : un squelette d'homme (?) d’une dimension prodigieuse (&gt;2m), </a:t>
            </a:r>
            <a:r>
              <a:rPr lang="fr-FR" sz="3800" dirty="0" err="1"/>
              <a:t>re-entérré</a:t>
            </a:r>
            <a:r>
              <a:rPr lang="fr-FR" sz="3800" dirty="0"/>
              <a:t> à Ile Saint-Nicolas. </a:t>
            </a:r>
          </a:p>
          <a:p>
            <a:pPr marL="0" indent="0" algn="just">
              <a:lnSpc>
                <a:spcPct val="120000"/>
              </a:lnSpc>
              <a:spcBef>
                <a:spcPts val="0"/>
              </a:spcBef>
            </a:pPr>
            <a:r>
              <a:rPr lang="fr-FR" sz="3800" dirty="0"/>
              <a:t> Nombreuses tombes (marins) : D’autres tombes, par leur mode de construction, paraissent remonter à une époque fort éloignée et se rapprocher des coffres de pierre ou </a:t>
            </a:r>
            <a:r>
              <a:rPr lang="fr-FR" sz="3800" i="1" dirty="0"/>
              <a:t>Stone-</a:t>
            </a:r>
            <a:r>
              <a:rPr lang="fr-FR" sz="3800" i="1" dirty="0" err="1"/>
              <a:t>cists</a:t>
            </a:r>
            <a:r>
              <a:rPr lang="fr-FR" sz="3800" dirty="0"/>
              <a:t> qui ont été rencontrés souvent en Bretagne. Les uns sont formés par quatre dalles posées de champ et écartées de 0m 50, d’autres, dont les dimensions sont plus grandes, peuvent être comparés à de petits dolmens. D’après </a:t>
            </a:r>
            <a:r>
              <a:rPr lang="fr-FR" sz="3800" dirty="0">
                <a:solidFill>
                  <a:srgbClr val="0000FF"/>
                </a:solidFill>
              </a:rPr>
              <a:t>M. P. du </a:t>
            </a:r>
            <a:r>
              <a:rPr lang="fr-FR" sz="3800" dirty="0" err="1">
                <a:solidFill>
                  <a:srgbClr val="0000FF"/>
                </a:solidFill>
              </a:rPr>
              <a:t>Chatellier</a:t>
            </a:r>
            <a:r>
              <a:rPr lang="fr-FR" sz="3800" dirty="0"/>
              <a:t>, un certain nombre de ces coffres auraient été fouillés par </a:t>
            </a:r>
            <a:r>
              <a:rPr lang="fr-FR" sz="3800" dirty="0">
                <a:solidFill>
                  <a:srgbClr val="0000FF"/>
                </a:solidFill>
              </a:rPr>
              <a:t>M. du </a:t>
            </a:r>
            <a:r>
              <a:rPr lang="fr-FR" sz="3800" dirty="0" err="1">
                <a:solidFill>
                  <a:srgbClr val="0000FF"/>
                </a:solidFill>
              </a:rPr>
              <a:t>Frétay</a:t>
            </a:r>
            <a:r>
              <a:rPr lang="fr-FR" sz="3800" dirty="0"/>
              <a:t>, qui n’y aurait trouvé que des ossements.</a:t>
            </a:r>
          </a:p>
          <a:p>
            <a:endParaRPr lang="fr-FR" dirty="0"/>
          </a:p>
        </p:txBody>
      </p:sp>
      <p:sp>
        <p:nvSpPr>
          <p:cNvPr id="4" name="ZoneTexte 3"/>
          <p:cNvSpPr txBox="1"/>
          <p:nvPr/>
        </p:nvSpPr>
        <p:spPr>
          <a:xfrm>
            <a:off x="8625783" y="6381328"/>
            <a:ext cx="504056" cy="369332"/>
          </a:xfrm>
          <a:prstGeom prst="rect">
            <a:avLst/>
          </a:prstGeom>
          <a:noFill/>
        </p:spPr>
        <p:txBody>
          <a:bodyPr wrap="square" rtlCol="0">
            <a:spAutoFit/>
          </a:bodyPr>
          <a:lstStyle/>
          <a:p>
            <a:r>
              <a:rPr lang="fr-FR" dirty="0"/>
              <a:t>29</a:t>
            </a:r>
          </a:p>
        </p:txBody>
      </p:sp>
    </p:spTree>
    <p:extLst>
      <p:ext uri="{BB962C8B-B14F-4D97-AF65-F5344CB8AC3E}">
        <p14:creationId xmlns:p14="http://schemas.microsoft.com/office/powerpoint/2010/main" val="4030991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9144000" cy="1008112"/>
          </a:xfrm>
        </p:spPr>
        <p:txBody>
          <a:bodyPr>
            <a:normAutofit/>
          </a:bodyPr>
          <a:lstStyle/>
          <a:p>
            <a:pPr lvl="0"/>
            <a:r>
              <a:rPr lang="fr-FR" sz="2800" b="1" dirty="0"/>
              <a:t>HLPL - Association Histoire Locale et Patrimoine de Loctudy</a:t>
            </a:r>
            <a:br>
              <a:rPr lang="fr-FR" sz="2800" b="1" dirty="0"/>
            </a:br>
            <a:r>
              <a:rPr lang="fr-FR" sz="2800" b="1" dirty="0"/>
              <a:t>GAPL - Groupe Archéologie et Préhistoire de Loctudy</a:t>
            </a:r>
          </a:p>
        </p:txBody>
      </p:sp>
      <p:sp>
        <p:nvSpPr>
          <p:cNvPr id="6" name="Titre 1"/>
          <p:cNvSpPr txBox="1">
            <a:spLocks/>
          </p:cNvSpPr>
          <p:nvPr/>
        </p:nvSpPr>
        <p:spPr>
          <a:xfrm>
            <a:off x="323528" y="1124744"/>
            <a:ext cx="8640960" cy="5544616"/>
          </a:xfrm>
          <a:prstGeom prst="rect">
            <a:avLst/>
          </a:prstGeom>
        </p:spPr>
        <p:txBody>
          <a:bodyPr vert="horz" lIns="91440" tIns="45720" rIns="91440" bIns="45720" rtlCol="0" anchor="ctr">
            <a:normAutofit fontScale="47500" lnSpcReduction="20000"/>
          </a:bodyPr>
          <a:lstStyle/>
          <a:p>
            <a:pPr lvl="0">
              <a:lnSpc>
                <a:spcPct val="120000"/>
              </a:lnSpc>
              <a:spcBef>
                <a:spcPct val="0"/>
              </a:spcBef>
              <a:buFont typeface="Arial" panose="020B0604020202020204" pitchFamily="34" charset="0"/>
              <a:buChar char="•"/>
              <a:defRPr/>
            </a:pPr>
            <a:r>
              <a:rPr lang="fr-FR" sz="4400" b="1" dirty="0">
                <a:latin typeface="+mj-lt"/>
                <a:ea typeface="+mj-ea"/>
                <a:cs typeface="+mj-cs"/>
              </a:rPr>
              <a:t> Conclusion</a:t>
            </a:r>
            <a:endParaRPr kumimoji="0" lang="fr-FR" sz="4400" b="1" i="0" strike="noStrike" kern="1200" cap="none" spc="0" normalizeH="0" noProof="0" dirty="0">
              <a:ln>
                <a:noFill/>
              </a:ln>
              <a:solidFill>
                <a:schemeClr val="tx1"/>
              </a:solidFill>
              <a:effectLst/>
              <a:uLnTx/>
              <a:uFillTx/>
              <a:latin typeface="+mj-lt"/>
              <a:ea typeface="+mj-ea"/>
              <a:cs typeface="+mj-cs"/>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fr-FR" sz="4400" dirty="0">
                <a:latin typeface="+mj-lt"/>
                <a:ea typeface="+mj-ea"/>
                <a:cs typeface="+mj-cs"/>
              </a:rPr>
              <a:t> </a:t>
            </a:r>
            <a:r>
              <a:rPr kumimoji="0" lang="fr-FR" sz="4400" b="0" i="0" u="none" strike="noStrike" kern="1200" cap="none" spc="0" normalizeH="0" noProof="0" dirty="0">
                <a:ln>
                  <a:noFill/>
                </a:ln>
                <a:solidFill>
                  <a:schemeClr val="tx1"/>
                </a:solidFill>
                <a:effectLst/>
                <a:uLnTx/>
                <a:uFillTx/>
                <a:latin typeface="+mj-lt"/>
                <a:ea typeface="+mj-ea"/>
                <a:cs typeface="+mj-cs"/>
              </a:rPr>
              <a:t>Création au 01/01/18 du </a:t>
            </a:r>
            <a:r>
              <a:rPr kumimoji="0" lang="fr-FR" sz="4400" b="0" i="0" u="none" strike="noStrike" kern="1200" cap="none" spc="0" normalizeH="0" baseline="0" noProof="0" dirty="0">
                <a:ln>
                  <a:noFill/>
                </a:ln>
                <a:solidFill>
                  <a:schemeClr val="tx1"/>
                </a:solidFill>
                <a:effectLst/>
                <a:uLnTx/>
                <a:uFillTx/>
                <a:latin typeface="+mj-lt"/>
                <a:ea typeface="+mj-ea"/>
                <a:cs typeface="+mj-cs"/>
              </a:rPr>
              <a:t>Groupe Archéologie et Préhistoire de Loctudy (GAPL) au sein de l’association HLPL </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fr-FR" sz="4400" dirty="0">
                <a:latin typeface="+mj-lt"/>
                <a:ea typeface="+mj-ea"/>
                <a:cs typeface="+mj-cs"/>
              </a:rPr>
              <a:t> Etat de l’art, bibliographie</a:t>
            </a:r>
          </a:p>
          <a:p>
            <a:pPr>
              <a:spcBef>
                <a:spcPct val="0"/>
              </a:spcBef>
              <a:buFont typeface="Arial" pitchFamily="34" charset="0"/>
              <a:buChar char="•"/>
            </a:pPr>
            <a:r>
              <a:rPr lang="fr-FR" sz="4400" dirty="0"/>
              <a:t> Définition des limites du territoire à étudier : territoire sud-est bigouden</a:t>
            </a:r>
          </a:p>
          <a:p>
            <a:pPr>
              <a:spcBef>
                <a:spcPct val="0"/>
              </a:spcBef>
              <a:buFont typeface="Arial" pitchFamily="34" charset="0"/>
              <a:buChar char="•"/>
            </a:pPr>
            <a:r>
              <a:rPr lang="fr-FR" sz="4400" dirty="0"/>
              <a:t> Evolution du niveau de la mer </a:t>
            </a:r>
            <a:endParaRPr lang="fr-FR" sz="4400" dirty="0">
              <a:latin typeface="+mj-lt"/>
              <a:ea typeface="+mj-ea"/>
              <a:cs typeface="+mj-cs"/>
            </a:endParaRPr>
          </a:p>
          <a:p>
            <a:pPr lvl="0">
              <a:spcBef>
                <a:spcPct val="0"/>
              </a:spcBef>
              <a:buFont typeface="Arial" pitchFamily="34" charset="0"/>
              <a:buChar char="•"/>
            </a:pPr>
            <a:r>
              <a:rPr lang="fr-FR" sz="4400" dirty="0">
                <a:latin typeface="+mj-lt"/>
                <a:ea typeface="+mj-ea"/>
                <a:cs typeface="+mj-cs"/>
              </a:rPr>
              <a:t> Fiches monument/époque/position</a:t>
            </a:r>
          </a:p>
          <a:p>
            <a:pPr lvl="0">
              <a:spcBef>
                <a:spcPct val="0"/>
              </a:spcBef>
              <a:buFont typeface="Arial" pitchFamily="34" charset="0"/>
              <a:buChar char="•"/>
            </a:pPr>
            <a:r>
              <a:rPr lang="fr-FR" sz="4400" dirty="0"/>
              <a:t> Visites des monuments, prospection, enquête</a:t>
            </a:r>
            <a:endParaRPr lang="fr-FR" sz="4400" dirty="0">
              <a:latin typeface="+mj-lt"/>
              <a:ea typeface="+mj-ea"/>
              <a:cs typeface="+mj-cs"/>
            </a:endParaRPr>
          </a:p>
          <a:p>
            <a:pPr lvl="0">
              <a:spcBef>
                <a:spcPct val="0"/>
              </a:spcBef>
              <a:buFont typeface="Arial" pitchFamily="34" charset="0"/>
              <a:buChar char="•"/>
            </a:pPr>
            <a:r>
              <a:rPr lang="fr-FR" sz="4400" dirty="0"/>
              <a:t> Création </a:t>
            </a:r>
            <a:r>
              <a:rPr lang="fr-FR" sz="4400" dirty="0">
                <a:latin typeface="+mj-lt"/>
                <a:ea typeface="+mj-ea"/>
                <a:cs typeface="+mj-cs"/>
              </a:rPr>
              <a:t>documents, articles, brochure/livret</a:t>
            </a:r>
          </a:p>
          <a:p>
            <a:pPr lvl="0">
              <a:spcBef>
                <a:spcPct val="0"/>
              </a:spcBef>
              <a:buFont typeface="Arial" pitchFamily="34" charset="0"/>
              <a:buChar char="•"/>
            </a:pPr>
            <a:r>
              <a:rPr lang="fr-FR" sz="4400" dirty="0"/>
              <a:t> Etude des Monuments, Habitats, Outillages</a:t>
            </a:r>
          </a:p>
          <a:p>
            <a:pPr>
              <a:spcBef>
                <a:spcPct val="0"/>
              </a:spcBef>
              <a:buFont typeface="Arial" pitchFamily="34" charset="0"/>
              <a:buChar char="•"/>
            </a:pPr>
            <a:r>
              <a:rPr lang="fr-FR" sz="4400" dirty="0"/>
              <a:t> Etude relations/</a:t>
            </a:r>
            <a:r>
              <a:rPr lang="fr-FR" sz="4400" dirty="0" err="1"/>
              <a:t>inter-dépendances</a:t>
            </a:r>
            <a:r>
              <a:rPr lang="fr-FR" sz="4400" dirty="0"/>
              <a:t> entre les territoires étudiés, un territoire avec continuum ou des territoires </a:t>
            </a:r>
            <a:r>
              <a:rPr lang="fr-FR" sz="4400" dirty="0" err="1"/>
              <a:t>indépendants|inter-dépendants</a:t>
            </a:r>
            <a:r>
              <a:rPr lang="fr-FR" sz="4400" dirty="0"/>
              <a:t> ?</a:t>
            </a:r>
          </a:p>
          <a:p>
            <a:pPr lvl="0">
              <a:spcBef>
                <a:spcPct val="0"/>
              </a:spcBef>
              <a:buFont typeface="Arial" pitchFamily="34" charset="0"/>
              <a:buChar char="•"/>
            </a:pPr>
            <a:r>
              <a:rPr lang="fr-FR" sz="4400" dirty="0"/>
              <a:t> Recherche/Etude archéologie et préhistoire centrée sur Loctudy (au sens large, </a:t>
            </a:r>
            <a:r>
              <a:rPr lang="fr-FR" sz="4400" dirty="0" err="1"/>
              <a:t>c.a.d</a:t>
            </a:r>
            <a:r>
              <a:rPr lang="fr-FR" sz="4400" dirty="0"/>
              <a:t>. Loctudy, Pont-l’Abbé, Iles-</a:t>
            </a:r>
            <a:r>
              <a:rPr lang="fr-FR" sz="4400" dirty="0" err="1"/>
              <a:t>Their</a:t>
            </a:r>
            <a:r>
              <a:rPr lang="fr-FR" sz="4400" dirty="0"/>
              <a:t> et </a:t>
            </a:r>
            <a:r>
              <a:rPr lang="fr-FR" sz="4400" dirty="0" err="1"/>
              <a:t>Plonivel</a:t>
            </a:r>
            <a:r>
              <a:rPr lang="fr-FR" sz="4400" dirty="0"/>
              <a:t>).</a:t>
            </a:r>
          </a:p>
          <a:p>
            <a:pPr lvl="0">
              <a:spcBef>
                <a:spcPct val="0"/>
              </a:spcBef>
              <a:buFont typeface="Arial" pitchFamily="34" charset="0"/>
              <a:buChar char="•"/>
            </a:pPr>
            <a:r>
              <a:rPr lang="fr-FR" sz="4400" dirty="0"/>
              <a:t> Mais aussi étude du contexte préhistorique du sud-est bigouden, y compris </a:t>
            </a:r>
            <a:r>
              <a:rPr lang="fr-FR" sz="4400" dirty="0" err="1"/>
              <a:t>Plobannalec-Lesconil</a:t>
            </a:r>
            <a:r>
              <a:rPr lang="fr-FR" sz="4400" dirty="0"/>
              <a:t>, Ile-</a:t>
            </a:r>
            <a:r>
              <a:rPr lang="fr-FR" sz="4400" dirty="0" err="1"/>
              <a:t>Tudy</a:t>
            </a:r>
            <a:r>
              <a:rPr lang="fr-FR" sz="4400" dirty="0"/>
              <a:t>, Iles-Glénan</a:t>
            </a:r>
          </a:p>
          <a:p>
            <a:pPr lvl="0">
              <a:spcBef>
                <a:spcPct val="0"/>
              </a:spcBef>
              <a:buFont typeface="Arial" pitchFamily="34" charset="0"/>
              <a:buChar char="•"/>
            </a:pPr>
            <a:r>
              <a:rPr lang="fr-FR" sz="4400" dirty="0"/>
              <a:t> Archéologie et </a:t>
            </a:r>
            <a:r>
              <a:rPr lang="fr-FR" sz="4400" dirty="0" err="1"/>
              <a:t>Micro-Toponymie</a:t>
            </a:r>
            <a:endParaRPr lang="fr-FR" sz="4400" dirty="0"/>
          </a:p>
          <a:p>
            <a:pPr lvl="0">
              <a:spcBef>
                <a:spcPct val="0"/>
              </a:spcBef>
              <a:buFont typeface="Arial" pitchFamily="34" charset="0"/>
              <a:buChar char="•"/>
            </a:pPr>
            <a:r>
              <a:rPr lang="fr-FR" sz="4400" dirty="0"/>
              <a:t> Conférence «  Archéologie et Préhistoire : Monuments et habitats sur le territoire du Sud-Est bigouden » sur 2019-2020</a:t>
            </a:r>
            <a:endParaRPr lang="fr-FR" sz="4400" dirty="0">
              <a:latin typeface="+mj-lt"/>
              <a:ea typeface="+mj-ea"/>
              <a:cs typeface="+mj-cs"/>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lang="fr-FR" sz="4400" dirty="0">
              <a:latin typeface="+mj-lt"/>
              <a:ea typeface="+mj-ea"/>
              <a:cs typeface="+mj-cs"/>
            </a:endParaRPr>
          </a:p>
        </p:txBody>
      </p:sp>
      <p:sp>
        <p:nvSpPr>
          <p:cNvPr id="4" name="ZoneTexte 3"/>
          <p:cNvSpPr txBox="1"/>
          <p:nvPr/>
        </p:nvSpPr>
        <p:spPr>
          <a:xfrm>
            <a:off x="8610885" y="6407488"/>
            <a:ext cx="504056" cy="369332"/>
          </a:xfrm>
          <a:prstGeom prst="rect">
            <a:avLst/>
          </a:prstGeom>
          <a:noFill/>
        </p:spPr>
        <p:txBody>
          <a:bodyPr wrap="square" rtlCol="0">
            <a:spAutoFit/>
          </a:bodyPr>
          <a:lstStyle/>
          <a:p>
            <a:r>
              <a:rPr lang="fr-FR" dirty="0"/>
              <a:t>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9144000" cy="764704"/>
          </a:xfrm>
        </p:spPr>
        <p:txBody>
          <a:bodyPr>
            <a:normAutofit/>
          </a:bodyPr>
          <a:lstStyle/>
          <a:p>
            <a:r>
              <a:rPr lang="fr-FR" sz="2800" b="1" dirty="0"/>
              <a:t>Bibliographie - Archéologie - Préhistoire</a:t>
            </a:r>
          </a:p>
        </p:txBody>
      </p:sp>
      <p:sp>
        <p:nvSpPr>
          <p:cNvPr id="3" name="Sous-titre 2"/>
          <p:cNvSpPr>
            <a:spLocks noGrp="1"/>
          </p:cNvSpPr>
          <p:nvPr>
            <p:ph type="subTitle" idx="1"/>
          </p:nvPr>
        </p:nvSpPr>
        <p:spPr>
          <a:xfrm>
            <a:off x="395536" y="548680"/>
            <a:ext cx="8714489" cy="6480720"/>
          </a:xfrm>
        </p:spPr>
        <p:txBody>
          <a:bodyPr>
            <a:noAutofit/>
          </a:bodyPr>
          <a:lstStyle/>
          <a:p>
            <a:pPr algn="l">
              <a:lnSpc>
                <a:spcPct val="120000"/>
              </a:lnSpc>
              <a:spcBef>
                <a:spcPts val="0"/>
              </a:spcBef>
              <a:buFontTx/>
              <a:buChar char="-"/>
            </a:pPr>
            <a:r>
              <a:rPr lang="fr-FR" sz="800" dirty="0">
                <a:solidFill>
                  <a:srgbClr val="0000FF"/>
                </a:solidFill>
              </a:rPr>
              <a:t> BENARD LE PONTOIS, Bénard Le Pontois Ch., Le Finistère préhistorique, Publications de l’Institut international d’anthropologie, no 3, Paris, 1929.</a:t>
            </a:r>
          </a:p>
          <a:p>
            <a:pPr algn="l">
              <a:lnSpc>
                <a:spcPct val="120000"/>
              </a:lnSpc>
              <a:spcBef>
                <a:spcPts val="0"/>
              </a:spcBef>
              <a:buFontTx/>
              <a:buChar char="-"/>
            </a:pPr>
            <a:r>
              <a:rPr lang="fr-FR" sz="800" dirty="0">
                <a:solidFill>
                  <a:srgbClr val="0000FF"/>
                </a:solidFill>
              </a:rPr>
              <a:t> BERNIER, 1982 – Les pêcheries bretonnes dans les documents anciens, Les Dossiers du </a:t>
            </a:r>
            <a:r>
              <a:rPr lang="fr-FR" sz="800" dirty="0" err="1">
                <a:solidFill>
                  <a:srgbClr val="0000FF"/>
                </a:solidFill>
              </a:rPr>
              <a:t>Ce.R.A.A</a:t>
            </a:r>
            <a:r>
              <a:rPr lang="fr-FR" sz="800" dirty="0">
                <a:solidFill>
                  <a:srgbClr val="0000FF"/>
                </a:solidFill>
              </a:rPr>
              <a:t>., N°10, p 65-72., 1982.</a:t>
            </a:r>
          </a:p>
          <a:p>
            <a:pPr algn="l">
              <a:lnSpc>
                <a:spcPct val="120000"/>
              </a:lnSpc>
              <a:spcBef>
                <a:spcPts val="0"/>
              </a:spcBef>
              <a:buFontTx/>
              <a:buChar char="-"/>
            </a:pPr>
            <a:r>
              <a:rPr lang="fr-FR" sz="800" dirty="0">
                <a:solidFill>
                  <a:srgbClr val="0000FF"/>
                </a:solidFill>
              </a:rPr>
              <a:t> BERROU, P.J., « </a:t>
            </a:r>
            <a:r>
              <a:rPr lang="fr-FR" sz="800" dirty="0" err="1">
                <a:solidFill>
                  <a:srgbClr val="0000FF"/>
                </a:solidFill>
              </a:rPr>
              <a:t>Tréffiagat</a:t>
            </a:r>
            <a:r>
              <a:rPr lang="fr-FR" sz="800" dirty="0">
                <a:solidFill>
                  <a:srgbClr val="0000FF"/>
                </a:solidFill>
              </a:rPr>
              <a:t> une richesse archéologique préhistorique » (</a:t>
            </a:r>
            <a:r>
              <a:rPr lang="fr-FR" sz="800" dirty="0" err="1">
                <a:solidFill>
                  <a:srgbClr val="0000FF"/>
                </a:solidFill>
              </a:rPr>
              <a:t>Quélarn</a:t>
            </a:r>
            <a:r>
              <a:rPr lang="fr-FR" sz="800" dirty="0">
                <a:solidFill>
                  <a:srgbClr val="0000FF"/>
                </a:solidFill>
              </a:rPr>
              <a:t>), 2016.</a:t>
            </a:r>
          </a:p>
          <a:p>
            <a:pPr algn="l">
              <a:lnSpc>
                <a:spcPct val="120000"/>
              </a:lnSpc>
              <a:spcBef>
                <a:spcPts val="0"/>
              </a:spcBef>
              <a:buFontTx/>
              <a:buChar char="-"/>
            </a:pPr>
            <a:r>
              <a:rPr lang="fr-FR" sz="800" dirty="0">
                <a:solidFill>
                  <a:srgbClr val="0000FF"/>
                </a:solidFill>
              </a:rPr>
              <a:t> BILLARD, C. ; DAIRE, M.Y. ; MARTIN, C., « Un premier inventaire des sites préhistoriques submergés au large des côtes françaises », Bulletin de l’AMARAI, 29, 2016, pp. 5-49, Décembre 2016 ; DAIRE, M.-Y., ; CHANCREL, A., ; LARGE, J.-M. ; MARTIN, C. ; LOPEZ-ROMERO, E. ; GANFOIS, H., « Les sites mégalithiques (Bretagne, Normandie, Vendée) », 2016.</a:t>
            </a:r>
          </a:p>
          <a:p>
            <a:pPr algn="l">
              <a:lnSpc>
                <a:spcPct val="120000"/>
              </a:lnSpc>
              <a:spcBef>
                <a:spcPts val="0"/>
              </a:spcBef>
              <a:buFontTx/>
              <a:buChar char="-"/>
            </a:pPr>
            <a:r>
              <a:rPr lang="fr-FR" sz="800" dirty="0">
                <a:solidFill>
                  <a:srgbClr val="0000FF"/>
                </a:solidFill>
              </a:rPr>
              <a:t> BRIARD, J. ; GUEGUEN, M. ; LE ROUX, C.-T., « L’âge du Bronze aux îles Glénan, Fouesnant, Finistère », Bulletin de l’AMARAI, 2, p. 47-54, 1989.</a:t>
            </a:r>
          </a:p>
          <a:p>
            <a:pPr algn="l">
              <a:lnSpc>
                <a:spcPct val="120000"/>
              </a:lnSpc>
              <a:spcBef>
                <a:spcPts val="0"/>
              </a:spcBef>
              <a:buFontTx/>
              <a:buChar char="-"/>
            </a:pPr>
            <a:r>
              <a:rPr lang="fr-FR" sz="800" dirty="0">
                <a:solidFill>
                  <a:srgbClr val="0000FF"/>
                </a:solidFill>
              </a:rPr>
              <a:t> CHARPY, J., Table générale du BSAF, 1975.</a:t>
            </a:r>
          </a:p>
          <a:p>
            <a:pPr algn="l">
              <a:lnSpc>
                <a:spcPct val="120000"/>
              </a:lnSpc>
              <a:spcBef>
                <a:spcPts val="0"/>
              </a:spcBef>
              <a:buFontTx/>
              <a:buChar char="-"/>
            </a:pPr>
            <a:r>
              <a:rPr lang="fr-FR" sz="800" dirty="0">
                <a:solidFill>
                  <a:srgbClr val="0000FF"/>
                </a:solidFill>
              </a:rPr>
              <a:t> CHATELIER, P. du, nombreux ouvrages.</a:t>
            </a:r>
          </a:p>
          <a:p>
            <a:pPr algn="l">
              <a:lnSpc>
                <a:spcPct val="120000"/>
              </a:lnSpc>
              <a:spcBef>
                <a:spcPts val="0"/>
              </a:spcBef>
              <a:buFontTx/>
              <a:buChar char="-"/>
            </a:pPr>
            <a:r>
              <a:rPr lang="fr-FR" sz="800" dirty="0">
                <a:solidFill>
                  <a:srgbClr val="0000FF"/>
                </a:solidFill>
              </a:rPr>
              <a:t> CHATELLIER, P., du, Revue Archéologique, 1886.</a:t>
            </a:r>
          </a:p>
          <a:p>
            <a:pPr algn="l">
              <a:lnSpc>
                <a:spcPct val="120000"/>
              </a:lnSpc>
              <a:spcBef>
                <a:spcPts val="0"/>
              </a:spcBef>
              <a:buFontTx/>
              <a:buChar char="-"/>
            </a:pPr>
            <a:r>
              <a:rPr lang="fr-FR" sz="800" dirty="0">
                <a:solidFill>
                  <a:srgbClr val="0000FF"/>
                </a:solidFill>
              </a:rPr>
              <a:t> CHATELLIER, P., du, « Pierre gravée de </a:t>
            </a:r>
            <a:r>
              <a:rPr lang="fr-FR" sz="800" dirty="0" err="1">
                <a:solidFill>
                  <a:srgbClr val="0000FF"/>
                </a:solidFill>
              </a:rPr>
              <a:t>Kermaria</a:t>
            </a:r>
            <a:r>
              <a:rPr lang="fr-FR" sz="800" dirty="0">
                <a:solidFill>
                  <a:srgbClr val="0000FF"/>
                </a:solidFill>
              </a:rPr>
              <a:t>, Pont l’Abbé. », 1898.</a:t>
            </a:r>
          </a:p>
          <a:p>
            <a:pPr algn="l">
              <a:lnSpc>
                <a:spcPct val="120000"/>
              </a:lnSpc>
              <a:spcBef>
                <a:spcPts val="0"/>
              </a:spcBef>
              <a:buFontTx/>
              <a:buChar char="-"/>
            </a:pPr>
            <a:r>
              <a:rPr lang="fr-FR" sz="800" dirty="0">
                <a:solidFill>
                  <a:srgbClr val="0000FF"/>
                </a:solidFill>
              </a:rPr>
              <a:t> CHAURIS, L., « Pour une géo-archéologie du Patrimoine Pierres, carrières et constructions en Bretagne », 2015.</a:t>
            </a:r>
          </a:p>
          <a:p>
            <a:pPr algn="l">
              <a:lnSpc>
                <a:spcPct val="120000"/>
              </a:lnSpc>
              <a:spcBef>
                <a:spcPts val="0"/>
              </a:spcBef>
              <a:buFontTx/>
              <a:buChar char="-"/>
            </a:pPr>
            <a:r>
              <a:rPr lang="fr-FR" sz="800" dirty="0">
                <a:solidFill>
                  <a:srgbClr val="0000FF"/>
                </a:solidFill>
              </a:rPr>
              <a:t> DAIRE, M.-Y. ; LANGOUËT, L., « Les pêcheries de Bretagne , Archéologie et Histoire des pêcheries d’estran », </a:t>
            </a:r>
            <a:r>
              <a:rPr lang="fr-FR" sz="800" dirty="0" err="1">
                <a:solidFill>
                  <a:srgbClr val="0000FF"/>
                </a:solidFill>
              </a:rPr>
              <a:t>Coéd</a:t>
            </a:r>
            <a:r>
              <a:rPr lang="fr-FR" sz="800" dirty="0">
                <a:solidFill>
                  <a:srgbClr val="0000FF"/>
                </a:solidFill>
              </a:rPr>
              <a:t>. </a:t>
            </a:r>
            <a:r>
              <a:rPr lang="fr-FR" sz="800" dirty="0" err="1">
                <a:solidFill>
                  <a:srgbClr val="0000FF"/>
                </a:solidFill>
              </a:rPr>
              <a:t>Ce.R.A.A</a:t>
            </a:r>
            <a:r>
              <a:rPr lang="fr-FR" sz="800" dirty="0">
                <a:solidFill>
                  <a:srgbClr val="0000FF"/>
                </a:solidFill>
              </a:rPr>
              <a:t>. – AMARAI, Les Dossiers du </a:t>
            </a:r>
            <a:r>
              <a:rPr lang="fr-FR" sz="800" dirty="0" err="1">
                <a:solidFill>
                  <a:srgbClr val="0000FF"/>
                </a:solidFill>
              </a:rPr>
              <a:t>Ce.R.A.A</a:t>
            </a:r>
            <a:r>
              <a:rPr lang="fr-FR" sz="800" dirty="0">
                <a:solidFill>
                  <a:srgbClr val="0000FF"/>
                </a:solidFill>
              </a:rPr>
              <a:t>., N°AE, 144 p, 2008.</a:t>
            </a:r>
          </a:p>
          <a:p>
            <a:pPr algn="l">
              <a:lnSpc>
                <a:spcPct val="120000"/>
              </a:lnSpc>
              <a:spcBef>
                <a:spcPts val="0"/>
              </a:spcBef>
              <a:buFontTx/>
              <a:buChar char="-"/>
            </a:pPr>
            <a:r>
              <a:rPr lang="fr-FR" sz="800" dirty="0">
                <a:solidFill>
                  <a:srgbClr val="0000FF"/>
                </a:solidFill>
              </a:rPr>
              <a:t> DAIRE, M.-Y. ; LANGOUËT, L., « Les anciens pièges à poissons des côtes de Bretagne », un patrimoine au rythme des marées…, </a:t>
            </a:r>
            <a:r>
              <a:rPr lang="fr-FR" sz="800" dirty="0" err="1">
                <a:solidFill>
                  <a:srgbClr val="0000FF"/>
                </a:solidFill>
              </a:rPr>
              <a:t>coéd</a:t>
            </a:r>
            <a:r>
              <a:rPr lang="fr-FR" sz="800" dirty="0">
                <a:solidFill>
                  <a:srgbClr val="0000FF"/>
                </a:solidFill>
              </a:rPr>
              <a:t>. </a:t>
            </a:r>
            <a:r>
              <a:rPr lang="fr-FR" sz="800" dirty="0" err="1">
                <a:solidFill>
                  <a:srgbClr val="0000FF"/>
                </a:solidFill>
              </a:rPr>
              <a:t>Ce.R.A.A</a:t>
            </a:r>
            <a:r>
              <a:rPr lang="fr-FR" sz="800" dirty="0">
                <a:solidFill>
                  <a:srgbClr val="0000FF"/>
                </a:solidFill>
              </a:rPr>
              <a:t>. – A.M.A.R.A.I., Les Dossiers du </a:t>
            </a:r>
            <a:r>
              <a:rPr lang="fr-FR" sz="800" dirty="0" err="1">
                <a:solidFill>
                  <a:srgbClr val="0000FF"/>
                </a:solidFill>
              </a:rPr>
              <a:t>Ce.R.A.A</a:t>
            </a:r>
            <a:r>
              <a:rPr lang="fr-FR" sz="800" dirty="0">
                <a:solidFill>
                  <a:srgbClr val="0000FF"/>
                </a:solidFill>
              </a:rPr>
              <a:t>., 2010.</a:t>
            </a:r>
          </a:p>
          <a:p>
            <a:pPr algn="l">
              <a:lnSpc>
                <a:spcPct val="120000"/>
              </a:lnSpc>
              <a:spcBef>
                <a:spcPts val="0"/>
              </a:spcBef>
              <a:buFontTx/>
              <a:buChar char="-"/>
            </a:pPr>
            <a:r>
              <a:rPr lang="fr-FR" sz="800" dirty="0">
                <a:solidFill>
                  <a:srgbClr val="0000FF"/>
                </a:solidFill>
              </a:rPr>
              <a:t> DAIRE, M.Y. ; VILLARD, A. ; LE GOFF, E. ; HINGUANT, S., « Les stèles de l’Age du fer à décors géométriques et curvilignes » Revue Archéologique de l’Ouest, 1996.</a:t>
            </a:r>
          </a:p>
          <a:p>
            <a:pPr algn="l">
              <a:lnSpc>
                <a:spcPct val="120000"/>
              </a:lnSpc>
              <a:spcBef>
                <a:spcPts val="0"/>
              </a:spcBef>
              <a:buFontTx/>
              <a:buChar char="-"/>
            </a:pPr>
            <a:r>
              <a:rPr lang="fr-FR" sz="800" dirty="0">
                <a:solidFill>
                  <a:srgbClr val="0000FF"/>
                </a:solidFill>
              </a:rPr>
              <a:t> GIOT , P.-R., « Finistère, </a:t>
            </a:r>
            <a:r>
              <a:rPr lang="fr-FR" sz="800" dirty="0" err="1">
                <a:solidFill>
                  <a:srgbClr val="0000FF"/>
                </a:solidFill>
              </a:rPr>
              <a:t>Plobannalec</a:t>
            </a:r>
            <a:r>
              <a:rPr lang="fr-FR" sz="800" dirty="0">
                <a:solidFill>
                  <a:srgbClr val="0000FF"/>
                </a:solidFill>
              </a:rPr>
              <a:t>, </a:t>
            </a:r>
            <a:r>
              <a:rPr lang="fr-FR" sz="800" dirty="0" err="1">
                <a:solidFill>
                  <a:srgbClr val="0000FF"/>
                </a:solidFill>
              </a:rPr>
              <a:t>Quélarn</a:t>
            </a:r>
            <a:r>
              <a:rPr lang="fr-FR" sz="800" dirty="0">
                <a:solidFill>
                  <a:srgbClr val="0000FF"/>
                </a:solidFill>
              </a:rPr>
              <a:t> (ex-</a:t>
            </a:r>
            <a:r>
              <a:rPr lang="fr-FR" sz="800" dirty="0" err="1">
                <a:solidFill>
                  <a:srgbClr val="0000FF"/>
                </a:solidFill>
              </a:rPr>
              <a:t>Tronwal</a:t>
            </a:r>
            <a:r>
              <a:rPr lang="fr-FR" sz="800" dirty="0">
                <a:solidFill>
                  <a:srgbClr val="0000FF"/>
                </a:solidFill>
              </a:rPr>
              <a:t>), Campagnes de Fouilles, 1979 », Rennes, 1979.</a:t>
            </a:r>
          </a:p>
          <a:p>
            <a:pPr algn="l">
              <a:lnSpc>
                <a:spcPct val="120000"/>
              </a:lnSpc>
              <a:spcBef>
                <a:spcPts val="0"/>
              </a:spcBef>
              <a:buFontTx/>
              <a:buChar char="-"/>
            </a:pPr>
            <a:r>
              <a:rPr lang="fr-FR" sz="800" dirty="0">
                <a:solidFill>
                  <a:srgbClr val="0000FF"/>
                </a:solidFill>
              </a:rPr>
              <a:t> GIOT, P. R. ; MORZADEC, H., « Des dolmens à couloir au péril des mers actuelles », Revue Archéologique de l’Ouest, </a:t>
            </a:r>
            <a:r>
              <a:rPr lang="en-US" sz="800" dirty="0">
                <a:solidFill>
                  <a:srgbClr val="0000FF"/>
                </a:solidFill>
              </a:rPr>
              <a:t>tome 9, pp. 57-66, </a:t>
            </a:r>
            <a:r>
              <a:rPr lang="fr-FR" sz="800" dirty="0">
                <a:solidFill>
                  <a:srgbClr val="0000FF"/>
                </a:solidFill>
              </a:rPr>
              <a:t>1992.</a:t>
            </a:r>
          </a:p>
          <a:p>
            <a:pPr algn="l">
              <a:lnSpc>
                <a:spcPct val="120000"/>
              </a:lnSpc>
              <a:spcBef>
                <a:spcPts val="0"/>
              </a:spcBef>
              <a:buFontTx/>
              <a:buChar char="-"/>
            </a:pPr>
            <a:r>
              <a:rPr lang="fr-FR" sz="800" dirty="0">
                <a:solidFill>
                  <a:srgbClr val="0000FF"/>
                </a:solidFill>
              </a:rPr>
              <a:t> GOULETQUER, P., , « Le souterrain de </a:t>
            </a:r>
            <a:r>
              <a:rPr lang="fr-FR" sz="800" dirty="0" err="1">
                <a:solidFill>
                  <a:srgbClr val="0000FF"/>
                </a:solidFill>
              </a:rPr>
              <a:t>Poul</a:t>
            </a:r>
            <a:r>
              <a:rPr lang="fr-FR" sz="800" dirty="0">
                <a:solidFill>
                  <a:srgbClr val="0000FF"/>
                </a:solidFill>
              </a:rPr>
              <a:t> Leach à Pont-l'Abbé » , 1983</a:t>
            </a:r>
          </a:p>
          <a:p>
            <a:pPr algn="l">
              <a:lnSpc>
                <a:spcPct val="120000"/>
              </a:lnSpc>
              <a:spcBef>
                <a:spcPts val="0"/>
              </a:spcBef>
              <a:buFontTx/>
              <a:buChar char="-"/>
            </a:pPr>
            <a:r>
              <a:rPr lang="fr-FR" sz="800" dirty="0">
                <a:solidFill>
                  <a:srgbClr val="0000FF"/>
                </a:solidFill>
              </a:rPr>
              <a:t> GOULETQUER, P. ; WELLER, O., « Continuités et discontinuités dans l'exploitation du sel sur la côte atlantique de la Bretagne », Haute Normandie archéologique, 14, pp.95-105. &lt;halshs-00486135&gt;, 2010.</a:t>
            </a:r>
          </a:p>
          <a:p>
            <a:pPr algn="l">
              <a:lnSpc>
                <a:spcPct val="120000"/>
              </a:lnSpc>
              <a:spcBef>
                <a:spcPts val="0"/>
              </a:spcBef>
              <a:buFontTx/>
              <a:buChar char="-"/>
            </a:pPr>
            <a:r>
              <a:rPr lang="fr-FR" sz="800" dirty="0">
                <a:solidFill>
                  <a:srgbClr val="0000FF"/>
                </a:solidFill>
              </a:rPr>
              <a:t> GRALL, B., « PONT-L'ABBE - Lotissement de </a:t>
            </a:r>
            <a:r>
              <a:rPr lang="fr-FR" sz="800" dirty="0" err="1">
                <a:solidFill>
                  <a:srgbClr val="0000FF"/>
                </a:solidFill>
              </a:rPr>
              <a:t>Kerarthur</a:t>
            </a:r>
            <a:r>
              <a:rPr lang="fr-FR" sz="800" dirty="0">
                <a:solidFill>
                  <a:srgbClr val="0000FF"/>
                </a:solidFill>
              </a:rPr>
              <a:t> », 1994.</a:t>
            </a:r>
          </a:p>
          <a:p>
            <a:pPr algn="l">
              <a:lnSpc>
                <a:spcPct val="120000"/>
              </a:lnSpc>
              <a:spcBef>
                <a:spcPts val="0"/>
              </a:spcBef>
              <a:buFontTx/>
              <a:buChar char="-"/>
            </a:pPr>
            <a:r>
              <a:rPr lang="fr-FR" sz="800" dirty="0">
                <a:solidFill>
                  <a:srgbClr val="0000FF"/>
                </a:solidFill>
              </a:rPr>
              <a:t> HAMON, G. ; DAIRE, M.Y., « L’Ile aux Moutons et l’Archipel des Glénan (Fouesnant, Finistère), de la Préhistoire à la fin de l’indépendance gauloise, 2015.</a:t>
            </a:r>
          </a:p>
          <a:p>
            <a:pPr algn="l">
              <a:lnSpc>
                <a:spcPct val="120000"/>
              </a:lnSpc>
              <a:spcBef>
                <a:spcPts val="0"/>
              </a:spcBef>
              <a:buFontTx/>
              <a:buChar char="-"/>
            </a:pPr>
            <a:r>
              <a:rPr lang="fr-FR" sz="800" dirty="0">
                <a:solidFill>
                  <a:srgbClr val="0000FF"/>
                </a:solidFill>
              </a:rPr>
              <a:t> HEWITT, J.F., « L’histoire et les migrations de la croix et du </a:t>
            </a:r>
            <a:r>
              <a:rPr lang="fr-FR" sz="800" dirty="0" err="1">
                <a:solidFill>
                  <a:srgbClr val="0000FF"/>
                </a:solidFill>
              </a:rPr>
              <a:t>sû-astika</a:t>
            </a:r>
            <a:r>
              <a:rPr lang="fr-FR" sz="800" dirty="0">
                <a:solidFill>
                  <a:srgbClr val="0000FF"/>
                </a:solidFill>
              </a:rPr>
              <a:t> », BSA, Bruxelles, 1898.</a:t>
            </a:r>
          </a:p>
          <a:p>
            <a:pPr algn="l">
              <a:lnSpc>
                <a:spcPct val="120000"/>
              </a:lnSpc>
              <a:spcBef>
                <a:spcPts val="0"/>
              </a:spcBef>
              <a:buFontTx/>
              <a:buChar char="-"/>
            </a:pPr>
            <a:r>
              <a:rPr lang="fr-FR" sz="800" dirty="0">
                <a:solidFill>
                  <a:srgbClr val="0000FF"/>
                </a:solidFill>
              </a:rPr>
              <a:t> HINGUANT, S. ; LE GOFF, E. ; GEBHARDT, A. ; GRALL, B. ; MAGUER, P. ; MARGUERIE, D., « Un site de l'Âge du Fer stratifié en milieu rural : l'établissement de </a:t>
            </a:r>
            <a:r>
              <a:rPr lang="fr-FR" sz="800" dirty="0" err="1">
                <a:solidFill>
                  <a:srgbClr val="0000FF"/>
                </a:solidFill>
              </a:rPr>
              <a:t>Keralio</a:t>
            </a:r>
            <a:r>
              <a:rPr lang="fr-FR" sz="800" dirty="0">
                <a:solidFill>
                  <a:srgbClr val="0000FF"/>
                </a:solidFill>
              </a:rPr>
              <a:t> à Pont-L'Abbé (Finistère) », Revue archéologique de l'ouest, Volume 15, Numéro 1, pp. 59-114, 1998.</a:t>
            </a:r>
          </a:p>
          <a:p>
            <a:pPr algn="l">
              <a:lnSpc>
                <a:spcPct val="120000"/>
              </a:lnSpc>
              <a:spcBef>
                <a:spcPts val="0"/>
              </a:spcBef>
              <a:buFontTx/>
              <a:buChar char="-"/>
            </a:pPr>
            <a:r>
              <a:rPr lang="fr-FR" sz="800" dirty="0">
                <a:solidFill>
                  <a:srgbClr val="0000FF"/>
                </a:solidFill>
              </a:rPr>
              <a:t> LANGOUËT L. ; LE QUELLEC J.-M. ; PRIGENT G., « Des pêcheries monastiques insulaires en Bretagne », Bulletin de l’A.M.A.R.A.I., N° 21, p. 59- 80, 2008.</a:t>
            </a:r>
          </a:p>
          <a:p>
            <a:pPr algn="l">
              <a:lnSpc>
                <a:spcPct val="120000"/>
              </a:lnSpc>
              <a:spcBef>
                <a:spcPts val="0"/>
              </a:spcBef>
              <a:buFontTx/>
              <a:buChar char="-"/>
            </a:pPr>
            <a:r>
              <a:rPr lang="fr-FR" sz="800" dirty="0">
                <a:solidFill>
                  <a:srgbClr val="0000FF"/>
                </a:solidFill>
              </a:rPr>
              <a:t> LARGE, J.-M. ; GILBERT, J.-M., LE NÉOLITHIQUE DE L'ÎLE AUX MOUTONS (FOUESNANT, FINISTÈRE), 1989.</a:t>
            </a:r>
          </a:p>
          <a:p>
            <a:pPr algn="l">
              <a:lnSpc>
                <a:spcPct val="120000"/>
              </a:lnSpc>
              <a:spcBef>
                <a:spcPts val="0"/>
              </a:spcBef>
              <a:buFontTx/>
              <a:buChar char="-"/>
            </a:pPr>
            <a:r>
              <a:rPr lang="fr-FR" sz="800" dirty="0">
                <a:solidFill>
                  <a:srgbClr val="0000FF"/>
                </a:solidFill>
              </a:rPr>
              <a:t> L'HELGOUACH, J., Les sépultures mégalithiques en Armorique, Travaux du Labo. </a:t>
            </a:r>
            <a:r>
              <a:rPr lang="fr-FR" sz="800" dirty="0" err="1">
                <a:solidFill>
                  <a:srgbClr val="0000FF"/>
                </a:solidFill>
              </a:rPr>
              <a:t>Anthr</a:t>
            </a:r>
            <a:r>
              <a:rPr lang="fr-FR" sz="800" dirty="0">
                <a:solidFill>
                  <a:srgbClr val="0000FF"/>
                </a:solidFill>
              </a:rPr>
              <a:t>. </a:t>
            </a:r>
            <a:r>
              <a:rPr lang="fr-FR" sz="800" dirty="0" err="1">
                <a:solidFill>
                  <a:srgbClr val="0000FF"/>
                </a:solidFill>
              </a:rPr>
              <a:t>Préhist</a:t>
            </a:r>
            <a:r>
              <a:rPr lang="fr-FR" sz="800" dirty="0">
                <a:solidFill>
                  <a:srgbClr val="0000FF"/>
                </a:solidFill>
              </a:rPr>
              <a:t>. Faculté des Sciences, Rennes, 1965.</a:t>
            </a:r>
          </a:p>
          <a:p>
            <a:pPr algn="l">
              <a:lnSpc>
                <a:spcPct val="120000"/>
              </a:lnSpc>
              <a:spcBef>
                <a:spcPts val="0"/>
              </a:spcBef>
              <a:buFontTx/>
              <a:buChar char="-"/>
            </a:pPr>
            <a:r>
              <a:rPr lang="fr-FR" sz="800" dirty="0">
                <a:solidFill>
                  <a:srgbClr val="0000FF"/>
                </a:solidFill>
              </a:rPr>
              <a:t> LE GOFFIC 1992-1993</a:t>
            </a:r>
          </a:p>
          <a:p>
            <a:pPr algn="l">
              <a:lnSpc>
                <a:spcPct val="120000"/>
              </a:lnSpc>
              <a:spcBef>
                <a:spcPts val="0"/>
              </a:spcBef>
              <a:buFontTx/>
              <a:buChar char="-"/>
            </a:pPr>
            <a:r>
              <a:rPr lang="fr-FR" sz="800" dirty="0">
                <a:solidFill>
                  <a:srgbClr val="0000FF"/>
                </a:solidFill>
              </a:rPr>
              <a:t> MARCHAND, G., « Le Mésolithique insulaire atlantique : système techniques et mobilité humaine à l’épreuve des bras de mer », </a:t>
            </a:r>
            <a:r>
              <a:rPr lang="fr-FR" sz="800" dirty="0" err="1">
                <a:solidFill>
                  <a:srgbClr val="0000FF"/>
                </a:solidFill>
              </a:rPr>
              <a:t>CReAAH</a:t>
            </a:r>
            <a:r>
              <a:rPr lang="fr-FR" sz="800" dirty="0">
                <a:solidFill>
                  <a:srgbClr val="0000FF"/>
                </a:solidFill>
              </a:rPr>
              <a:t>/UR1, 2013.</a:t>
            </a:r>
          </a:p>
          <a:p>
            <a:pPr algn="l">
              <a:lnSpc>
                <a:spcPct val="120000"/>
              </a:lnSpc>
              <a:spcBef>
                <a:spcPts val="0"/>
              </a:spcBef>
              <a:buFontTx/>
              <a:buChar char="-"/>
            </a:pPr>
            <a:r>
              <a:rPr lang="fr-FR" sz="800" dirty="0">
                <a:solidFill>
                  <a:srgbClr val="0000FF"/>
                </a:solidFill>
              </a:rPr>
              <a:t> MARIEL, J., « Loctudy, Des origines à l’arrivée des Romains, Evolution de la ligne de rivage », Commission d’Histoire Locale, Mai 1998.</a:t>
            </a:r>
          </a:p>
          <a:p>
            <a:pPr algn="l">
              <a:lnSpc>
                <a:spcPct val="120000"/>
              </a:lnSpc>
              <a:spcBef>
                <a:spcPts val="0"/>
              </a:spcBef>
              <a:buFontTx/>
              <a:buChar char="-"/>
            </a:pPr>
            <a:r>
              <a:rPr lang="fr-FR" sz="800" dirty="0">
                <a:solidFill>
                  <a:srgbClr val="0000FF"/>
                </a:solidFill>
              </a:rPr>
              <a:t> MOHEN , Pierres vives de la Préhistoire : Dolmens et menhirs, 2009.</a:t>
            </a:r>
          </a:p>
          <a:p>
            <a:pPr algn="l">
              <a:lnSpc>
                <a:spcPct val="120000"/>
              </a:lnSpc>
              <a:spcBef>
                <a:spcPts val="0"/>
              </a:spcBef>
              <a:buFontTx/>
              <a:buChar char="-"/>
            </a:pPr>
            <a:r>
              <a:rPr lang="fr-FR" sz="800" dirty="0">
                <a:solidFill>
                  <a:srgbClr val="0000FF"/>
                </a:solidFill>
              </a:rPr>
              <a:t> NEDELEC, A., « Une pêcherie à la pointe Saint-</a:t>
            </a:r>
            <a:r>
              <a:rPr lang="fr-FR" sz="800" dirty="0" err="1">
                <a:solidFill>
                  <a:srgbClr val="0000FF"/>
                </a:solidFill>
              </a:rPr>
              <a:t>Oual</a:t>
            </a:r>
            <a:r>
              <a:rPr lang="fr-FR" sz="800" dirty="0">
                <a:solidFill>
                  <a:srgbClr val="0000FF"/>
                </a:solidFill>
              </a:rPr>
              <a:t> ? », L’ESTRAN, N° 36, Juillet, 2006.</a:t>
            </a:r>
          </a:p>
          <a:p>
            <a:pPr algn="l">
              <a:lnSpc>
                <a:spcPct val="120000"/>
              </a:lnSpc>
              <a:spcBef>
                <a:spcPts val="0"/>
              </a:spcBef>
              <a:buFontTx/>
              <a:buChar char="-"/>
            </a:pPr>
            <a:r>
              <a:rPr lang="fr-FR" sz="800" dirty="0">
                <a:solidFill>
                  <a:srgbClr val="0000FF"/>
                </a:solidFill>
              </a:rPr>
              <a:t> PÉQUART, M. et S.-J.</a:t>
            </a:r>
          </a:p>
          <a:p>
            <a:pPr algn="l">
              <a:lnSpc>
                <a:spcPct val="120000"/>
              </a:lnSpc>
              <a:spcBef>
                <a:spcPts val="0"/>
              </a:spcBef>
              <a:buFontTx/>
              <a:buChar char="-"/>
            </a:pPr>
            <a:r>
              <a:rPr lang="fr-FR" sz="800" dirty="0">
                <a:solidFill>
                  <a:srgbClr val="0000FF"/>
                </a:solidFill>
              </a:rPr>
              <a:t> PÉRENNÈS, H. ; ABGRALL J.M., « Notice sur les paroisses de Quimper et de Léon, Loctudy (</a:t>
            </a:r>
            <a:r>
              <a:rPr lang="fr-FR" sz="800" dirty="0" err="1">
                <a:solidFill>
                  <a:srgbClr val="0000FF"/>
                </a:solidFill>
              </a:rPr>
              <a:t>Coadigou</a:t>
            </a:r>
            <a:r>
              <a:rPr lang="fr-FR" sz="800" dirty="0">
                <a:solidFill>
                  <a:srgbClr val="0000FF"/>
                </a:solidFill>
              </a:rPr>
              <a:t>) », 1927.</a:t>
            </a:r>
          </a:p>
          <a:p>
            <a:pPr algn="l">
              <a:lnSpc>
                <a:spcPct val="120000"/>
              </a:lnSpc>
              <a:spcBef>
                <a:spcPts val="0"/>
              </a:spcBef>
              <a:buFontTx/>
              <a:buChar char="-"/>
            </a:pPr>
            <a:r>
              <a:rPr lang="fr-FR" sz="800" dirty="0">
                <a:solidFill>
                  <a:srgbClr val="0000FF"/>
                </a:solidFill>
              </a:rPr>
              <a:t> ROUZEAU, M. et M., « Entre </a:t>
            </a:r>
            <a:r>
              <a:rPr lang="fr-FR" sz="800" dirty="0" err="1">
                <a:solidFill>
                  <a:srgbClr val="0000FF"/>
                </a:solidFill>
              </a:rPr>
              <a:t>Langoz</a:t>
            </a:r>
            <a:r>
              <a:rPr lang="fr-FR" sz="800" dirty="0">
                <a:solidFill>
                  <a:srgbClr val="0000FF"/>
                </a:solidFill>
              </a:rPr>
              <a:t> et la pointe de </a:t>
            </a:r>
            <a:r>
              <a:rPr lang="fr-FR" sz="800" dirty="0" err="1">
                <a:solidFill>
                  <a:srgbClr val="0000FF"/>
                </a:solidFill>
              </a:rPr>
              <a:t>kergall</a:t>
            </a:r>
            <a:r>
              <a:rPr lang="fr-FR" sz="800" dirty="0">
                <a:solidFill>
                  <a:srgbClr val="0000FF"/>
                </a:solidFill>
              </a:rPr>
              <a:t>, les vestiges d’une industrie préhistorique du sel », L’ESTRAN, N°67, Novembre, 2016.</a:t>
            </a:r>
          </a:p>
          <a:p>
            <a:pPr algn="l">
              <a:lnSpc>
                <a:spcPct val="120000"/>
              </a:lnSpc>
              <a:spcBef>
                <a:spcPts val="0"/>
              </a:spcBef>
              <a:buFontTx/>
              <a:buChar char="-"/>
            </a:pPr>
            <a:r>
              <a:rPr lang="fr-FR" sz="800" dirty="0">
                <a:solidFill>
                  <a:srgbClr val="0000FF"/>
                </a:solidFill>
              </a:rPr>
              <a:t> ROY, E. ; NICOLAS, E., « Pont-l’Abbé : lieu-dit </a:t>
            </a:r>
            <a:r>
              <a:rPr lang="fr-FR" sz="800" dirty="0" err="1">
                <a:solidFill>
                  <a:srgbClr val="0000FF"/>
                </a:solidFill>
              </a:rPr>
              <a:t>Keralio</a:t>
            </a:r>
            <a:r>
              <a:rPr lang="fr-FR" sz="800" dirty="0">
                <a:solidFill>
                  <a:srgbClr val="0000FF"/>
                </a:solidFill>
              </a:rPr>
              <a:t> », Rapport de diagnostic archéologique, INRAP, 2002.</a:t>
            </a:r>
          </a:p>
          <a:p>
            <a:pPr algn="l">
              <a:lnSpc>
                <a:spcPct val="120000"/>
              </a:lnSpc>
              <a:spcBef>
                <a:spcPts val="0"/>
              </a:spcBef>
              <a:buFontTx/>
              <a:buChar char="-"/>
            </a:pPr>
            <a:r>
              <a:rPr lang="fr-FR" sz="800" dirty="0">
                <a:solidFill>
                  <a:srgbClr val="0000FF"/>
                </a:solidFill>
              </a:rPr>
              <a:t> Site ADRAMAR/Atlas Ponant </a:t>
            </a:r>
            <a:r>
              <a:rPr lang="fr-FR" sz="800" u="sng" dirty="0">
                <a:hlinkClick r:id="rId2"/>
              </a:rPr>
              <a:t>http://www.atlasponant.fr/fiche/Site/029LDY004/#fiche=/fiche/Site/029LDY004/</a:t>
            </a:r>
            <a:endParaRPr lang="fr-FR" sz="800" u="sng" dirty="0"/>
          </a:p>
          <a:p>
            <a:pPr algn="l">
              <a:lnSpc>
                <a:spcPct val="120000"/>
              </a:lnSpc>
              <a:spcBef>
                <a:spcPts val="0"/>
              </a:spcBef>
              <a:buFontTx/>
              <a:buChar char="-"/>
            </a:pPr>
            <a:r>
              <a:rPr lang="fr-FR" sz="800" dirty="0">
                <a:solidFill>
                  <a:srgbClr val="0000FF"/>
                </a:solidFill>
              </a:rPr>
              <a:t> SPARFEL, Y. ; LEROUX, V.E. ; PAILLER, Y. ; BOUJOT, C. ; LE GOFFIC, M. Inventaire des Mégalithes du Néolithique à l’Age du Bronze dans le Finistère, 2005.</a:t>
            </a:r>
            <a:endParaRPr lang="fr-FR" sz="800" u="sng" dirty="0"/>
          </a:p>
          <a:p>
            <a:pPr algn="l">
              <a:lnSpc>
                <a:spcPct val="120000"/>
              </a:lnSpc>
              <a:spcBef>
                <a:spcPts val="0"/>
              </a:spcBef>
              <a:buFontTx/>
              <a:buChar char="-"/>
            </a:pPr>
            <a:r>
              <a:rPr lang="fr-FR" sz="800" dirty="0">
                <a:solidFill>
                  <a:srgbClr val="0000FF"/>
                </a:solidFill>
              </a:rPr>
              <a:t> STEPHAN, P. ; GOSLIN, J., Évolution du niveau marin relatif à l’Holocène le long des côtes françaises de l’Atlantique et de la Manche : réactualisation des données par la méthode des ”</a:t>
            </a:r>
            <a:r>
              <a:rPr lang="fr-FR" sz="800" dirty="0" err="1">
                <a:solidFill>
                  <a:srgbClr val="0000FF"/>
                </a:solidFill>
              </a:rPr>
              <a:t>sea-level</a:t>
            </a:r>
            <a:r>
              <a:rPr lang="fr-FR" sz="800" dirty="0">
                <a:solidFill>
                  <a:srgbClr val="0000FF"/>
                </a:solidFill>
              </a:rPr>
              <a:t> index points”. Quaternaire, Centre National de la Recherche Scientifique, 25 (4), pp.295-312. &lt;hal-01102292&gt;, 2014.</a:t>
            </a:r>
            <a:endParaRPr lang="fr-FR" sz="800" u="sng" dirty="0"/>
          </a:p>
          <a:p>
            <a:pPr algn="l">
              <a:lnSpc>
                <a:spcPct val="120000"/>
              </a:lnSpc>
              <a:spcBef>
                <a:spcPts val="0"/>
              </a:spcBef>
              <a:buFontTx/>
              <a:buChar char="-"/>
            </a:pPr>
            <a:r>
              <a:rPr lang="fr-FR" sz="800" dirty="0">
                <a:solidFill>
                  <a:srgbClr val="0000FF"/>
                </a:solidFill>
              </a:rPr>
              <a:t> TORCHET, H., Loctudy au Moyen-Age, 2017.</a:t>
            </a:r>
          </a:p>
          <a:p>
            <a:pPr algn="l">
              <a:lnSpc>
                <a:spcPct val="120000"/>
              </a:lnSpc>
              <a:spcBef>
                <a:spcPts val="0"/>
              </a:spcBef>
              <a:buFontTx/>
              <a:buChar char="-"/>
            </a:pPr>
            <a:r>
              <a:rPr lang="fr-FR" sz="800" dirty="0">
                <a:solidFill>
                  <a:srgbClr val="0000FF"/>
                </a:solidFill>
              </a:rPr>
              <a:t> VANUXEEM, P., Livre, « LOCTUDY, Histoire et Patrimoine, Origine historique de Loctudy », 2016.</a:t>
            </a:r>
          </a:p>
          <a:p>
            <a:pPr algn="l">
              <a:lnSpc>
                <a:spcPct val="120000"/>
              </a:lnSpc>
              <a:spcBef>
                <a:spcPts val="0"/>
              </a:spcBef>
              <a:buFontTx/>
              <a:buChar char="-"/>
            </a:pPr>
            <a:r>
              <a:rPr lang="fr-FR" sz="800" dirty="0">
                <a:solidFill>
                  <a:srgbClr val="0000FF"/>
                </a:solidFill>
              </a:rPr>
              <a:t> VANUXEEM, P., Conférence, « LOCTUDY, Histoire et Patrimoine, Origine historique de Loctudy », Centre Culturel de Loctudy, 2016,</a:t>
            </a:r>
          </a:p>
          <a:p>
            <a:pPr algn="l">
              <a:lnSpc>
                <a:spcPct val="120000"/>
              </a:lnSpc>
              <a:spcBef>
                <a:spcPts val="0"/>
              </a:spcBef>
            </a:pPr>
            <a:r>
              <a:rPr lang="fr-FR" sz="800" dirty="0">
                <a:solidFill>
                  <a:srgbClr val="0000FF"/>
                </a:solidFill>
                <a:hlinkClick r:id="rId3"/>
              </a:rPr>
              <a:t>   </a:t>
            </a:r>
            <a:r>
              <a:rPr lang="fr-FR" sz="800" u="sng" dirty="0">
                <a:solidFill>
                  <a:srgbClr val="0000FF"/>
                </a:solidFill>
                <a:hlinkClick r:id="rId3"/>
              </a:rPr>
              <a:t>https://fr.calameo.com/read/0032952835f53fc8d4e10</a:t>
            </a:r>
            <a:endParaRPr lang="fr-FR" sz="800" u="sng" dirty="0">
              <a:solidFill>
                <a:srgbClr val="0000FF"/>
              </a:solidFill>
            </a:endParaRPr>
          </a:p>
        </p:txBody>
      </p:sp>
      <p:sp>
        <p:nvSpPr>
          <p:cNvPr id="4" name="ZoneTexte 3"/>
          <p:cNvSpPr txBox="1"/>
          <p:nvPr/>
        </p:nvSpPr>
        <p:spPr>
          <a:xfrm>
            <a:off x="8586192" y="6381328"/>
            <a:ext cx="504056" cy="369332"/>
          </a:xfrm>
          <a:prstGeom prst="rect">
            <a:avLst/>
          </a:prstGeom>
          <a:noFill/>
        </p:spPr>
        <p:txBody>
          <a:bodyPr wrap="square" rtlCol="0">
            <a:spAutoFit/>
          </a:bodyPr>
          <a:lstStyle/>
          <a:p>
            <a:r>
              <a:rPr lang="fr-FR" dirty="0"/>
              <a:t>31</a:t>
            </a:r>
          </a:p>
        </p:txBody>
      </p:sp>
    </p:spTree>
    <p:extLst>
      <p:ext uri="{BB962C8B-B14F-4D97-AF65-F5344CB8AC3E}">
        <p14:creationId xmlns:p14="http://schemas.microsoft.com/office/powerpoint/2010/main" val="16954915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3000"/>
          </a:xfrm>
        </p:spPr>
        <p:txBody>
          <a:bodyPr>
            <a:noAutofit/>
          </a:bodyPr>
          <a:lstStyle/>
          <a:p>
            <a:pPr lvl="0"/>
            <a:r>
              <a:rPr lang="fr-FR" sz="2800" b="1" dirty="0"/>
              <a:t>HLPL - Association Histoire Locale et Patrimoine de Loctudy</a:t>
            </a:r>
            <a:br>
              <a:rPr lang="fr-FR" sz="2800" b="1" dirty="0"/>
            </a:br>
            <a:r>
              <a:rPr lang="fr-FR" sz="2800" b="1" dirty="0"/>
              <a:t>GAPL - Groupe Archéologie et Préhistoire de Loctudy</a:t>
            </a:r>
          </a:p>
        </p:txBody>
      </p:sp>
      <p:sp>
        <p:nvSpPr>
          <p:cNvPr id="3" name="Espace réservé du contenu 2"/>
          <p:cNvSpPr>
            <a:spLocks noGrp="1"/>
          </p:cNvSpPr>
          <p:nvPr>
            <p:ph idx="1"/>
          </p:nvPr>
        </p:nvSpPr>
        <p:spPr>
          <a:xfrm>
            <a:off x="457200" y="2636912"/>
            <a:ext cx="8229600" cy="3489251"/>
          </a:xfrm>
        </p:spPr>
        <p:txBody>
          <a:bodyPr/>
          <a:lstStyle/>
          <a:p>
            <a:r>
              <a:rPr lang="fr-FR" dirty="0"/>
              <a:t>Questions ?</a:t>
            </a:r>
          </a:p>
          <a:p>
            <a:r>
              <a:rPr lang="fr-FR" dirty="0"/>
              <a:t>Discussion</a:t>
            </a:r>
          </a:p>
        </p:txBody>
      </p:sp>
      <p:sp>
        <p:nvSpPr>
          <p:cNvPr id="4" name="ZoneTexte 3"/>
          <p:cNvSpPr txBox="1"/>
          <p:nvPr/>
        </p:nvSpPr>
        <p:spPr>
          <a:xfrm>
            <a:off x="8532440" y="6381328"/>
            <a:ext cx="504056" cy="369332"/>
          </a:xfrm>
          <a:prstGeom prst="rect">
            <a:avLst/>
          </a:prstGeom>
          <a:noFill/>
        </p:spPr>
        <p:txBody>
          <a:bodyPr wrap="square" rtlCol="0">
            <a:spAutoFit/>
          </a:bodyPr>
          <a:lstStyle/>
          <a:p>
            <a:r>
              <a:rPr lang="fr-FR" dirty="0"/>
              <a:t>32</a:t>
            </a: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5688</TotalTime>
  <Words>1789</Words>
  <Application>Microsoft Office PowerPoint</Application>
  <PresentationFormat>Affichage à l'écran (4:3)</PresentationFormat>
  <Paragraphs>515</Paragraphs>
  <Slides>32</Slides>
  <Notes>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32</vt:i4>
      </vt:variant>
    </vt:vector>
  </HeadingPairs>
  <TitlesOfParts>
    <vt:vector size="37" baseType="lpstr">
      <vt:lpstr>Arial</vt:lpstr>
      <vt:lpstr>Calibri</vt:lpstr>
      <vt:lpstr>Courier New</vt:lpstr>
      <vt:lpstr>Times New Roman</vt:lpstr>
      <vt:lpstr>Thème Office</vt:lpstr>
      <vt:lpstr>Archéologie et Préhistoire - Monuments et habitats sur le territoire du Sud-Est bigouden.  P. Vanuxeem</vt:lpstr>
      <vt:lpstr>Plan Présentation</vt:lpstr>
      <vt:lpstr>HLPL/GAPL - Archéologie et Préhistoire de Loctudy</vt:lpstr>
      <vt:lpstr>Archéologie et Préhistoire</vt:lpstr>
      <vt:lpstr>Préhistoire, Protohistoire</vt:lpstr>
      <vt:lpstr>Archéologie et Préhistoire - Territoire à étudier</vt:lpstr>
      <vt:lpstr>Archéologie et Préhistoire- Territoire sud-est bigouden</vt:lpstr>
      <vt:lpstr>Archéologie et Préhistoire - Evolution du niveau de la mer</vt:lpstr>
      <vt:lpstr>Archéologie et Préhistoire – Territoire Loctudy -&gt; Iles-Glénan</vt:lpstr>
      <vt:lpstr>Archéologie et Préhistoire - Sel</vt:lpstr>
      <vt:lpstr>Archéologie et Préhistoire - Pêcheries</vt:lpstr>
      <vt:lpstr>Loctudy - Archéologie et Préhistoire - Les monuments du Néolithique</vt:lpstr>
      <vt:lpstr>Loctudy - Archéologie et Préhistoire - Les monuments du Néolithique</vt:lpstr>
      <vt:lpstr>Loctudy - Archéologie - Protohistoire  - Les monuments de l’Âge de Fer</vt:lpstr>
      <vt:lpstr>Loctudy - Archéologie – Protohistoire  - Les monuments de l’Âge du Bronze</vt:lpstr>
      <vt:lpstr>Loctudy - Archéologie et Préhistoire - Les monuments du Néolithique</vt:lpstr>
      <vt:lpstr>Loctudy - Archéologie et Préhistoire - Les monuments du Néolithique</vt:lpstr>
      <vt:lpstr>Pont-l’Abbé - Archéologie – Protohistoire  - Les monuments de l’Âge du Fer</vt:lpstr>
      <vt:lpstr>Pont-l’Abbé - Archéologie - Protohistoire  - Les monuments de l’Age de Fer</vt:lpstr>
      <vt:lpstr>Pont-l’Abbé - Archéologie - Protohistoire  - Les monuments de l’Age de Fer</vt:lpstr>
      <vt:lpstr>Plonivel - Archéologie - Préhistoire/Protohistoire  - Les monuments d’époque indéterminée</vt:lpstr>
      <vt:lpstr>Plobannalec-Lesconil - Archéologie - Préhistoire  - Les monuments du Néolithique</vt:lpstr>
      <vt:lpstr>Plobannalec-Lesconil - Archéologie - Préhistoire - Les monuments du Néolithique </vt:lpstr>
      <vt:lpstr>Plobannalec-Lesconil - Archéologie - Préhistoire  - Les monuments du Néolithique -&gt; Bronze</vt:lpstr>
      <vt:lpstr>Ile Chevalier - Archéologie - Protohistoire  - Les monuments de l’Âge de Fer</vt:lpstr>
      <vt:lpstr>Ile Tudy - Archéologie - Préhistoire</vt:lpstr>
      <vt:lpstr>Iles Glénan et Iles aux Moutons - Archéologie - Préhistoire</vt:lpstr>
      <vt:lpstr>Iles aux Moutons - Archéologie - Préhistoire</vt:lpstr>
      <vt:lpstr>Iles Glénan - Archéologie - Préhistoire</vt:lpstr>
      <vt:lpstr>HLPL - Association Histoire Locale et Patrimoine de Loctudy GAPL - Groupe Archéologie et Préhistoire de Loctudy</vt:lpstr>
      <vt:lpstr>Bibliographie - Archéologie - Préhistoire</vt:lpstr>
      <vt:lpstr>HLPL - Association Histoire Locale et Patrimoine de Loctudy GAPL - Groupe Archéologie et Préhistoire de Loctudy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Groupe Archéologie et Préhistoire</dc:title>
  <dc:creator>patrick</dc:creator>
  <cp:lastModifiedBy>vanuxeem patrick</cp:lastModifiedBy>
  <cp:revision>678</cp:revision>
  <dcterms:created xsi:type="dcterms:W3CDTF">2017-08-15T14:16:14Z</dcterms:created>
  <dcterms:modified xsi:type="dcterms:W3CDTF">2019-04-06T17:49:01Z</dcterms:modified>
</cp:coreProperties>
</file>